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1.xml" ContentType="application/vnd.openxmlformats-officedocument.presentationml.tags+xml"/>
  <Override PartName="/ppt/notesSlides/notesSlide18.xml" ContentType="application/vnd.openxmlformats-officedocument.presentationml.notesSlide+xml"/>
  <Override PartName="/ppt/tags/tag12.xml" ContentType="application/vnd.openxmlformats-officedocument.presentationml.tags+xml"/>
  <Override PartName="/ppt/notesSlides/notesSlide19.xml" ContentType="application/vnd.openxmlformats-officedocument.presentationml.notesSlide+xml"/>
  <Override PartName="/ppt/tags/tag13.xml" ContentType="application/vnd.openxmlformats-officedocument.presentationml.tags+xml"/>
  <Override PartName="/ppt/notesSlides/notesSlide20.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5.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6.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7.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8.xml" ContentType="application/vnd.openxmlformats-officedocument.presentationml.tags+xml"/>
  <Override PartName="/ppt/notesSlides/notesSlide36.xml" ContentType="application/vnd.openxmlformats-officedocument.presentationml.notesSlide+xml"/>
  <Override PartName="/ppt/tags/tag19.xml" ContentType="application/vnd.openxmlformats-officedocument.presentationml.tags+xml"/>
  <Override PartName="/ppt/notesSlides/notesSlide37.xml" ContentType="application/vnd.openxmlformats-officedocument.presentationml.notesSlide+xml"/>
  <Override PartName="/ppt/tags/tag20.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21.xml" ContentType="application/vnd.openxmlformats-officedocument.presentationml.tags+xml"/>
  <Override PartName="/ppt/notesSlides/notesSlide40.xml" ContentType="application/vnd.openxmlformats-officedocument.presentationml.notesSlide+xml"/>
  <Override PartName="/ppt/tags/tag22.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23.xml" ContentType="application/vnd.openxmlformats-officedocument.presentationml.tags+xml"/>
  <Override PartName="/ppt/notesSlides/notesSlide43.xml" ContentType="application/vnd.openxmlformats-officedocument.presentationml.notesSlide+xml"/>
  <Override PartName="/ppt/tags/tag24.xml" ContentType="application/vnd.openxmlformats-officedocument.presentationml.tags+xml"/>
  <Override PartName="/ppt/notesSlides/notesSlide44.xml" ContentType="application/vnd.openxmlformats-officedocument.presentationml.notesSlide+xml"/>
  <Override PartName="/ppt/tags/tag25.xml" ContentType="application/vnd.openxmlformats-officedocument.presentationml.tags+xml"/>
  <Override PartName="/ppt/notesSlides/notesSlide45.xml" ContentType="application/vnd.openxmlformats-officedocument.presentationml.notesSlide+xml"/>
  <Override PartName="/ppt/tags/tag26.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27.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28.xml" ContentType="application/vnd.openxmlformats-officedocument.presentationml.tags+xml"/>
  <Override PartName="/ppt/notesSlides/notesSlide50.xml" ContentType="application/vnd.openxmlformats-officedocument.presentationml.notesSlide+xml"/>
  <Override PartName="/ppt/tags/tag29.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30.xml" ContentType="application/vnd.openxmlformats-officedocument.presentationml.tags+xml"/>
  <Override PartName="/ppt/notesSlides/notesSlide55.xml" ContentType="application/vnd.openxmlformats-officedocument.presentationml.notesSlide+xml"/>
  <Override PartName="/ppt/tags/tag31.xml" ContentType="application/vnd.openxmlformats-officedocument.presentationml.tags+xml"/>
  <Override PartName="/ppt/notesSlides/notesSlide56.xml" ContentType="application/vnd.openxmlformats-officedocument.presentationml.notesSlide+xml"/>
  <Override PartName="/ppt/tags/tag32.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33.xml" ContentType="application/vnd.openxmlformats-officedocument.presentationml.tags+xml"/>
  <Override PartName="/ppt/notesSlides/notesSlide59.xml" ContentType="application/vnd.openxmlformats-officedocument.presentationml.notesSlide+xml"/>
  <Override PartName="/ppt/tags/tag34.xml" ContentType="application/vnd.openxmlformats-officedocument.presentationml.tags+xml"/>
  <Override PartName="/ppt/notesSlides/notesSlide60.xml" ContentType="application/vnd.openxmlformats-officedocument.presentationml.notesSlide+xml"/>
  <Override PartName="/ppt/tags/tag35.xml" ContentType="application/vnd.openxmlformats-officedocument.presentationml.tags+xml"/>
  <Override PartName="/ppt/notesSlides/notesSlide61.xml" ContentType="application/vnd.openxmlformats-officedocument.presentationml.notesSlide+xml"/>
  <Override PartName="/ppt/tags/tag36.xml" ContentType="application/vnd.openxmlformats-officedocument.presentationml.tags+xml"/>
  <Override PartName="/ppt/notesSlides/notesSlide62.xml" ContentType="application/vnd.openxmlformats-officedocument.presentationml.notesSlide+xml"/>
  <Override PartName="/ppt/tags/tag37.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 id="2147483672" r:id="rId2"/>
    <p:sldMasterId id="2147483648" r:id="rId3"/>
  </p:sldMasterIdLst>
  <p:notesMasterIdLst>
    <p:notesMasterId r:id="rId68"/>
  </p:notesMasterIdLst>
  <p:sldIdLst>
    <p:sldId id="261" r:id="rId4"/>
    <p:sldId id="256" r:id="rId5"/>
    <p:sldId id="324" r:id="rId6"/>
    <p:sldId id="573" r:id="rId7"/>
    <p:sldId id="585" r:id="rId8"/>
    <p:sldId id="325" r:id="rId9"/>
    <p:sldId id="586" r:id="rId10"/>
    <p:sldId id="583" r:id="rId11"/>
    <p:sldId id="593" r:id="rId12"/>
    <p:sldId id="500" r:id="rId13"/>
    <p:sldId id="587" r:id="rId14"/>
    <p:sldId id="511" r:id="rId15"/>
    <p:sldId id="512" r:id="rId16"/>
    <p:sldId id="513" r:id="rId17"/>
    <p:sldId id="588" r:id="rId18"/>
    <p:sldId id="508" r:id="rId19"/>
    <p:sldId id="518" r:id="rId20"/>
    <p:sldId id="467" r:id="rId21"/>
    <p:sldId id="509" r:id="rId22"/>
    <p:sldId id="454" r:id="rId23"/>
    <p:sldId id="591" r:id="rId24"/>
    <p:sldId id="594" r:id="rId25"/>
    <p:sldId id="533" r:id="rId26"/>
    <p:sldId id="534" r:id="rId27"/>
    <p:sldId id="476" r:id="rId28"/>
    <p:sldId id="479" r:id="rId29"/>
    <p:sldId id="477" r:id="rId30"/>
    <p:sldId id="480" r:id="rId31"/>
    <p:sldId id="481" r:id="rId32"/>
    <p:sldId id="537" r:id="rId33"/>
    <p:sldId id="595" r:id="rId34"/>
    <p:sldId id="519" r:id="rId35"/>
    <p:sldId id="547" r:id="rId36"/>
    <p:sldId id="524" r:id="rId37"/>
    <p:sldId id="579" r:id="rId38"/>
    <p:sldId id="525" r:id="rId39"/>
    <p:sldId id="578" r:id="rId40"/>
    <p:sldId id="529" r:id="rId41"/>
    <p:sldId id="592" r:id="rId42"/>
    <p:sldId id="549" r:id="rId43"/>
    <p:sldId id="569" r:id="rId44"/>
    <p:sldId id="596" r:id="rId45"/>
    <p:sldId id="400" r:id="rId46"/>
    <p:sldId id="292" r:id="rId47"/>
    <p:sldId id="598" r:id="rId48"/>
    <p:sldId id="545" r:id="rId49"/>
    <p:sldId id="553" r:id="rId50"/>
    <p:sldId id="379" r:id="rId51"/>
    <p:sldId id="293" r:id="rId52"/>
    <p:sldId id="560" r:id="rId53"/>
    <p:sldId id="581" r:id="rId54"/>
    <p:sldId id="582" r:id="rId55"/>
    <p:sldId id="557" r:id="rId56"/>
    <p:sldId id="380" r:id="rId57"/>
    <p:sldId id="354" r:id="rId58"/>
    <p:sldId id="551" r:id="rId59"/>
    <p:sldId id="599" r:id="rId60"/>
    <p:sldId id="597" r:id="rId61"/>
    <p:sldId id="589" r:id="rId62"/>
    <p:sldId id="590" r:id="rId63"/>
    <p:sldId id="544" r:id="rId64"/>
    <p:sldId id="565" r:id="rId65"/>
    <p:sldId id="584" r:id="rId66"/>
    <p:sldId id="487"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249AC654-B68C-4218-A527-92929FB80320}">
          <p14:sldIdLst>
            <p14:sldId id="261"/>
            <p14:sldId id="256"/>
            <p14:sldId id="324"/>
            <p14:sldId id="573"/>
            <p14:sldId id="585"/>
            <p14:sldId id="325"/>
          </p14:sldIdLst>
        </p14:section>
        <p14:section name="Previous Work" id="{0196397F-BD12-475A-BB3E-F54EC60FA8D4}">
          <p14:sldIdLst>
            <p14:sldId id="586"/>
            <p14:sldId id="583"/>
          </p14:sldIdLst>
        </p14:section>
        <p14:section name="Theory" id="{3B8E5F1B-1CD0-4218-B7FC-7AA66218C0EA}">
          <p14:sldIdLst>
            <p14:sldId id="593"/>
            <p14:sldId id="500"/>
            <p14:sldId id="587"/>
            <p14:sldId id="511"/>
            <p14:sldId id="512"/>
            <p14:sldId id="513"/>
            <p14:sldId id="588"/>
            <p14:sldId id="508"/>
            <p14:sldId id="518"/>
            <p14:sldId id="467"/>
            <p14:sldId id="509"/>
            <p14:sldId id="454"/>
            <p14:sldId id="591"/>
            <p14:sldId id="594"/>
            <p14:sldId id="533"/>
            <p14:sldId id="534"/>
            <p14:sldId id="476"/>
            <p14:sldId id="479"/>
            <p14:sldId id="477"/>
            <p14:sldId id="480"/>
            <p14:sldId id="481"/>
            <p14:sldId id="537"/>
            <p14:sldId id="595"/>
            <p14:sldId id="519"/>
            <p14:sldId id="547"/>
            <p14:sldId id="524"/>
            <p14:sldId id="579"/>
            <p14:sldId id="525"/>
            <p14:sldId id="578"/>
            <p14:sldId id="529"/>
            <p14:sldId id="592"/>
            <p14:sldId id="549"/>
            <p14:sldId id="569"/>
          </p14:sldIdLst>
        </p14:section>
        <p14:section name="Results" id="{728BD02B-000C-43A1-971D-884CF01D4348}">
          <p14:sldIdLst>
            <p14:sldId id="596"/>
            <p14:sldId id="400"/>
            <p14:sldId id="292"/>
            <p14:sldId id="598"/>
            <p14:sldId id="545"/>
            <p14:sldId id="553"/>
            <p14:sldId id="379"/>
            <p14:sldId id="293"/>
            <p14:sldId id="560"/>
            <p14:sldId id="581"/>
            <p14:sldId id="582"/>
            <p14:sldId id="557"/>
            <p14:sldId id="380"/>
            <p14:sldId id="354"/>
            <p14:sldId id="551"/>
            <p14:sldId id="599"/>
            <p14:sldId id="597"/>
            <p14:sldId id="589"/>
            <p14:sldId id="590"/>
            <p14:sldId id="544"/>
            <p14:sldId id="565"/>
          </p14:sldIdLst>
        </p14:section>
        <p14:section name="Summary and Conclusion" id="{07ECA098-5330-4C90-A88A-A2F0407AE622}">
          <p14:sldIdLst>
            <p14:sldId id="584"/>
            <p14:sldId id="48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oo" initials="a" lastIdx="4" clrIdx="0">
    <p:extLst>
      <p:ext uri="{19B8F6BF-5375-455C-9EA6-DF929625EA0E}">
        <p15:presenceInfo xmlns:p15="http://schemas.microsoft.com/office/powerpoint/2012/main" userId="alo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AD50"/>
    <a:srgbClr val="0BE208"/>
    <a:srgbClr val="5B9BD5"/>
    <a:srgbClr val="FFFF00"/>
    <a:srgbClr val="D9D9D9"/>
    <a:srgbClr val="4472C4"/>
    <a:srgbClr val="996633"/>
    <a:srgbClr val="595959"/>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01" autoAdjust="0"/>
    <p:restoredTop sz="79287" autoAdjust="0"/>
  </p:normalViewPr>
  <p:slideViewPr>
    <p:cSldViewPr snapToGrid="0">
      <p:cViewPr varScale="1">
        <p:scale>
          <a:sx n="97" d="100"/>
          <a:sy n="97" d="100"/>
        </p:scale>
        <p:origin x="1440"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4A4204-FD04-413A-A0A6-71FB33D3261B}" type="datetimeFigureOut">
              <a:rPr lang="en-US" smtClean="0"/>
              <a:t>7/22/20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E30F08-F9B7-4ED4-B4D6-BDABC2ABC15C}" type="slidenum">
              <a:rPr lang="en-US" smtClean="0"/>
              <a:t>‹#›</a:t>
            </a:fld>
            <a:endParaRPr lang="en-US"/>
          </a:p>
        </p:txBody>
      </p:sp>
    </p:spTree>
    <p:extLst>
      <p:ext uri="{BB962C8B-B14F-4D97-AF65-F5344CB8AC3E}">
        <p14:creationId xmlns:p14="http://schemas.microsoft.com/office/powerpoint/2010/main" val="2280182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everyone, I’m Alankar and I’ll be talking about probing light transport using interferometry.</a:t>
            </a:r>
          </a:p>
          <a:p>
            <a:endParaRPr lang="en-US" dirty="0"/>
          </a:p>
        </p:txBody>
      </p:sp>
      <p:sp>
        <p:nvSpPr>
          <p:cNvPr id="4" name="Slide Number Placeholder 3"/>
          <p:cNvSpPr>
            <a:spLocks noGrp="1"/>
          </p:cNvSpPr>
          <p:nvPr>
            <p:ph type="sldNum" sz="quarter" idx="5"/>
          </p:nvPr>
        </p:nvSpPr>
        <p:spPr/>
        <p:txBody>
          <a:bodyPr/>
          <a:lstStyle/>
          <a:p>
            <a:fld id="{DBE30F08-F9B7-4ED4-B4D6-BDABC2ABC15C}" type="slidenum">
              <a:rPr lang="en-US" smtClean="0"/>
              <a:t>1</a:t>
            </a:fld>
            <a:endParaRPr lang="en-US"/>
          </a:p>
        </p:txBody>
      </p:sp>
    </p:spTree>
    <p:extLst>
      <p:ext uri="{BB962C8B-B14F-4D97-AF65-F5344CB8AC3E}">
        <p14:creationId xmlns:p14="http://schemas.microsoft.com/office/powerpoint/2010/main" val="1074636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start with some preliminaries about interferometry, which is the basis of our technique. I will visualize everything in 2D for simplicity, but please note that our technique works in 3D.</a:t>
            </a:r>
          </a:p>
          <a:p>
            <a:endParaRPr lang="en-US" dirty="0"/>
          </a:p>
          <a:p>
            <a:r>
              <a:rPr lang="en-US" dirty="0"/>
              <a:t>We use an instrument called the Michelson interferometer, shown here. </a:t>
            </a:r>
          </a:p>
          <a:p>
            <a:br>
              <a:rPr lang="en-US" dirty="0"/>
            </a:br>
            <a:r>
              <a:rPr lang="en-US" dirty="0"/>
              <a:t>We take a collimated and monochromatic light source, </a:t>
            </a:r>
          </a:p>
          <a:p>
            <a:endParaRPr lang="en-US" dirty="0"/>
          </a:p>
          <a:p>
            <a:r>
              <a:rPr lang="en-US" dirty="0"/>
              <a:t>[C] and shoot its beam into a beam splitter,</a:t>
            </a:r>
          </a:p>
          <a:p>
            <a:endParaRPr lang="en-US" dirty="0"/>
          </a:p>
          <a:p>
            <a:r>
              <a:rPr lang="en-US" dirty="0"/>
              <a:t>[C] that splits light 50:50, into two ‘arms’</a:t>
            </a:r>
          </a:p>
          <a:p>
            <a:endParaRPr lang="en-US" dirty="0"/>
          </a:p>
          <a:p>
            <a:r>
              <a:rPr lang="en-US" dirty="0"/>
              <a:t>[C] One leads into a reference mirror,</a:t>
            </a:r>
          </a:p>
          <a:p>
            <a:endParaRPr lang="en-US" dirty="0"/>
          </a:p>
          <a:p>
            <a:r>
              <a:rPr lang="en-US" dirty="0"/>
              <a:t>[C] and the other leads into the scene we want to image. Light interacts with this scene, before </a:t>
            </a:r>
            <a:r>
              <a:rPr lang="en-US" dirty="0" err="1"/>
              <a:t>backreflecting</a:t>
            </a:r>
            <a:r>
              <a:rPr lang="en-US" dirty="0"/>
              <a:t> towards the camera, where it is superimposed with light from the reference arm. </a:t>
            </a:r>
          </a:p>
        </p:txBody>
      </p:sp>
      <p:sp>
        <p:nvSpPr>
          <p:cNvPr id="4" name="Slide Number Placeholder 3"/>
          <p:cNvSpPr>
            <a:spLocks noGrp="1"/>
          </p:cNvSpPr>
          <p:nvPr>
            <p:ph type="sldNum" sz="quarter" idx="5"/>
          </p:nvPr>
        </p:nvSpPr>
        <p:spPr/>
        <p:txBody>
          <a:bodyPr/>
          <a:lstStyle/>
          <a:p>
            <a:fld id="{CDEF8DB4-B39F-4965-B8FE-F3B34CD716D7}" type="slidenum">
              <a:rPr lang="en-US" smtClean="0"/>
              <a:t>10</a:t>
            </a:fld>
            <a:endParaRPr lang="en-US"/>
          </a:p>
        </p:txBody>
      </p:sp>
    </p:spTree>
    <p:extLst>
      <p:ext uri="{BB962C8B-B14F-4D97-AF65-F5344CB8AC3E}">
        <p14:creationId xmlns:p14="http://schemas.microsoft.com/office/powerpoint/2010/main" val="3250194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simplicity, let’s see what happens when the scene is a mirror. </a:t>
            </a:r>
          </a:p>
        </p:txBody>
      </p:sp>
      <p:sp>
        <p:nvSpPr>
          <p:cNvPr id="4" name="Slide Number Placeholder 3"/>
          <p:cNvSpPr>
            <a:spLocks noGrp="1"/>
          </p:cNvSpPr>
          <p:nvPr>
            <p:ph type="sldNum" sz="quarter" idx="5"/>
          </p:nvPr>
        </p:nvSpPr>
        <p:spPr/>
        <p:txBody>
          <a:bodyPr/>
          <a:lstStyle/>
          <a:p>
            <a:fld id="{CDEF8DB4-B39F-4965-B8FE-F3B34CD716D7}" type="slidenum">
              <a:rPr lang="en-US" smtClean="0"/>
              <a:t>11</a:t>
            </a:fld>
            <a:endParaRPr lang="en-US"/>
          </a:p>
        </p:txBody>
      </p:sp>
    </p:spTree>
    <p:extLst>
      <p:ext uri="{BB962C8B-B14F-4D97-AF65-F5344CB8AC3E}">
        <p14:creationId xmlns:p14="http://schemas.microsoft.com/office/powerpoint/2010/main" val="1950085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the camera observed only the scene, it would capture an image of constant intensity.</a:t>
            </a:r>
          </a:p>
        </p:txBody>
      </p:sp>
      <p:sp>
        <p:nvSpPr>
          <p:cNvPr id="4" name="Slide Number Placeholder 3"/>
          <p:cNvSpPr>
            <a:spLocks noGrp="1"/>
          </p:cNvSpPr>
          <p:nvPr>
            <p:ph type="sldNum" sz="quarter" idx="5"/>
          </p:nvPr>
        </p:nvSpPr>
        <p:spPr/>
        <p:txBody>
          <a:bodyPr/>
          <a:lstStyle/>
          <a:p>
            <a:fld id="{CDEF8DB4-B39F-4965-B8FE-F3B34CD716D7}" type="slidenum">
              <a:rPr lang="en-US" smtClean="0"/>
              <a:t>12</a:t>
            </a:fld>
            <a:endParaRPr lang="en-US"/>
          </a:p>
        </p:txBody>
      </p:sp>
    </p:spTree>
    <p:extLst>
      <p:ext uri="{BB962C8B-B14F-4D97-AF65-F5344CB8AC3E}">
        <p14:creationId xmlns:p14="http://schemas.microsoft.com/office/powerpoint/2010/main" val="2025640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Likewise, if it observed only the reference.</a:t>
            </a:r>
          </a:p>
        </p:txBody>
      </p:sp>
      <p:sp>
        <p:nvSpPr>
          <p:cNvPr id="4" name="Slide Number Placeholder 3"/>
          <p:cNvSpPr>
            <a:spLocks noGrp="1"/>
          </p:cNvSpPr>
          <p:nvPr>
            <p:ph type="sldNum" sz="quarter" idx="5"/>
          </p:nvPr>
        </p:nvSpPr>
        <p:spPr/>
        <p:txBody>
          <a:bodyPr/>
          <a:lstStyle/>
          <a:p>
            <a:fld id="{CDEF8DB4-B39F-4965-B8FE-F3B34CD716D7}" type="slidenum">
              <a:rPr lang="en-US" smtClean="0"/>
              <a:t>13</a:t>
            </a:fld>
            <a:endParaRPr lang="en-US"/>
          </a:p>
        </p:txBody>
      </p:sp>
    </p:spTree>
    <p:extLst>
      <p:ext uri="{BB962C8B-B14F-4D97-AF65-F5344CB8AC3E}">
        <p14:creationId xmlns:p14="http://schemas.microsoft.com/office/powerpoint/2010/main" val="2374107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camera observes both arms at the same time, we would expect these intensities to add up. However, the wave nature of light causes the measured image to include another component, called</a:t>
            </a:r>
          </a:p>
          <a:p>
            <a:endParaRPr lang="en-US" dirty="0"/>
          </a:p>
          <a:p>
            <a:r>
              <a:rPr lang="en-US" dirty="0"/>
              <a:t>[C] the </a:t>
            </a:r>
            <a:r>
              <a:rPr lang="en-US" i="1" dirty="0"/>
              <a:t>interference</a:t>
            </a:r>
            <a:r>
              <a:rPr lang="en-US" dirty="0"/>
              <a:t> between the waves reflected at the scene and reference.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our example, this interference takes the form of black and white stripes we call fringes.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system measures this interference component by subtracting from the full image the scene-only and reference-only measurements. As I’ll show, the interference equals the probing measurement we want to capture.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 Before explaining more about probing, though, let’s first see how we can model the scene-only image formation process.</a:t>
            </a:r>
          </a:p>
        </p:txBody>
      </p:sp>
      <p:sp>
        <p:nvSpPr>
          <p:cNvPr id="4" name="Slide Number Placeholder 3"/>
          <p:cNvSpPr>
            <a:spLocks noGrp="1"/>
          </p:cNvSpPr>
          <p:nvPr>
            <p:ph type="sldNum" sz="quarter" idx="5"/>
          </p:nvPr>
        </p:nvSpPr>
        <p:spPr/>
        <p:txBody>
          <a:bodyPr/>
          <a:lstStyle/>
          <a:p>
            <a:fld id="{CDEF8DB4-B39F-4965-B8FE-F3B34CD716D7}" type="slidenum">
              <a:rPr lang="en-US" smtClean="0"/>
              <a:t>14</a:t>
            </a:fld>
            <a:endParaRPr lang="en-US"/>
          </a:p>
        </p:txBody>
      </p:sp>
    </p:spTree>
    <p:extLst>
      <p:ext uri="{BB962C8B-B14F-4D97-AF65-F5344CB8AC3E}">
        <p14:creationId xmlns:p14="http://schemas.microsoft.com/office/powerpoint/2010/main" val="847818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For this, let’s discretize points on the source and camera.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We can consider pairwise contributions of source points to camera pixels: For example, when we turn on only source point s, the camera pixel c measures intensity </a:t>
            </a:r>
            <a:r>
              <a:rPr lang="en-US" sz="1200" b="0" i="0" u="none" strike="noStrike" kern="1200" dirty="0" err="1">
                <a:solidFill>
                  <a:schemeClr val="tx1"/>
                </a:solidFill>
                <a:effectLst/>
                <a:latin typeface="+mn-lt"/>
                <a:ea typeface="+mn-ea"/>
                <a:cs typeface="+mn-cs"/>
              </a:rPr>
              <a:t>I_c,s</a:t>
            </a:r>
            <a:r>
              <a:rPr lang="en-US" sz="1200" b="0" i="0" u="none" strike="noStrike"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 We can stack up these pairwise contributions in a scene-specific </a:t>
            </a:r>
            <a:r>
              <a:rPr lang="en-US" sz="1200" b="0" i="1" u="none" strike="noStrike" kern="1200" dirty="0">
                <a:solidFill>
                  <a:schemeClr val="tx1"/>
                </a:solidFill>
                <a:effectLst/>
                <a:latin typeface="+mn-lt"/>
                <a:ea typeface="+mn-ea"/>
                <a:cs typeface="+mn-cs"/>
              </a:rPr>
              <a:t>light transport </a:t>
            </a:r>
            <a:r>
              <a:rPr lang="en-US" sz="1200" b="0" i="0" u="none" strike="noStrike" kern="1200" dirty="0">
                <a:solidFill>
                  <a:schemeClr val="tx1"/>
                </a:solidFill>
                <a:effectLst/>
                <a:latin typeface="+mn-lt"/>
                <a:ea typeface="+mn-ea"/>
                <a:cs typeface="+mn-cs"/>
              </a:rPr>
              <a:t>matrix. The number </a:t>
            </a:r>
            <a:r>
              <a:rPr lang="en-US" sz="1200" b="0" i="0" u="none" strike="noStrike" kern="1200" dirty="0" err="1">
                <a:solidFill>
                  <a:schemeClr val="tx1"/>
                </a:solidFill>
                <a:effectLst/>
                <a:latin typeface="+mn-lt"/>
                <a:ea typeface="+mn-ea"/>
                <a:cs typeface="+mn-cs"/>
              </a:rPr>
              <a:t>I_c,s</a:t>
            </a:r>
            <a:r>
              <a:rPr lang="en-US" sz="1200" b="0" i="0" u="none" strike="noStrike" kern="1200" dirty="0">
                <a:solidFill>
                  <a:schemeClr val="tx1"/>
                </a:solidFill>
                <a:effectLst/>
                <a:latin typeface="+mn-lt"/>
                <a:ea typeface="+mn-ea"/>
                <a:cs typeface="+mn-cs"/>
              </a:rPr>
              <a:t> is an element of this matrix, placed at the position corresponding to its source point-camera pixel pair.</a:t>
            </a:r>
            <a:endParaRPr lang="en-US" dirty="0"/>
          </a:p>
        </p:txBody>
      </p:sp>
      <p:sp>
        <p:nvSpPr>
          <p:cNvPr id="4" name="Slide Number Placeholder 3"/>
          <p:cNvSpPr>
            <a:spLocks noGrp="1"/>
          </p:cNvSpPr>
          <p:nvPr>
            <p:ph type="sldNum" sz="quarter" idx="5"/>
          </p:nvPr>
        </p:nvSpPr>
        <p:spPr/>
        <p:txBody>
          <a:bodyPr/>
          <a:lstStyle/>
          <a:p>
            <a:fld id="{CDEF8DB4-B39F-4965-B8FE-F3B34CD716D7}" type="slidenum">
              <a:rPr lang="en-US" smtClean="0"/>
              <a:t>15</a:t>
            </a:fld>
            <a:endParaRPr lang="en-US"/>
          </a:p>
        </p:txBody>
      </p:sp>
    </p:spTree>
    <p:extLst>
      <p:ext uri="{BB962C8B-B14F-4D97-AF65-F5344CB8AC3E}">
        <p14:creationId xmlns:p14="http://schemas.microsoft.com/office/powerpoint/2010/main" val="699964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entire source is on, the image on the camera is all these pairwise contributions added up at each pixel, which we can express as multiplying the light transport matrix with a vector of ones.</a:t>
            </a:r>
          </a:p>
        </p:txBody>
      </p:sp>
      <p:sp>
        <p:nvSpPr>
          <p:cNvPr id="4" name="Slide Number Placeholder 3"/>
          <p:cNvSpPr>
            <a:spLocks noGrp="1"/>
          </p:cNvSpPr>
          <p:nvPr>
            <p:ph type="sldNum" sz="quarter" idx="5"/>
          </p:nvPr>
        </p:nvSpPr>
        <p:spPr/>
        <p:txBody>
          <a:bodyPr/>
          <a:lstStyle/>
          <a:p>
            <a:fld id="{CDEF8DB4-B39F-4965-B8FE-F3B34CD716D7}" type="slidenum">
              <a:rPr lang="en-US" smtClean="0"/>
              <a:t>16</a:t>
            </a:fld>
            <a:endParaRPr lang="en-US"/>
          </a:p>
        </p:txBody>
      </p:sp>
    </p:spTree>
    <p:extLst>
      <p:ext uri="{BB962C8B-B14F-4D97-AF65-F5344CB8AC3E}">
        <p14:creationId xmlns:p14="http://schemas.microsoft.com/office/powerpoint/2010/main" val="1209444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this context in mind, let’s now look at how to model the interference component.</a:t>
            </a:r>
          </a:p>
        </p:txBody>
      </p:sp>
      <p:sp>
        <p:nvSpPr>
          <p:cNvPr id="4" name="Slide Number Placeholder 3"/>
          <p:cNvSpPr>
            <a:spLocks noGrp="1"/>
          </p:cNvSpPr>
          <p:nvPr>
            <p:ph type="sldNum" sz="quarter" idx="5"/>
          </p:nvPr>
        </p:nvSpPr>
        <p:spPr/>
        <p:txBody>
          <a:bodyPr/>
          <a:lstStyle/>
          <a:p>
            <a:fld id="{CDEF8DB4-B39F-4965-B8FE-F3B34CD716D7}" type="slidenum">
              <a:rPr lang="en-US" smtClean="0"/>
              <a:t>17</a:t>
            </a:fld>
            <a:endParaRPr lang="en-US"/>
          </a:p>
        </p:txBody>
      </p:sp>
    </p:spTree>
    <p:extLst>
      <p:ext uri="{BB962C8B-B14F-4D97-AF65-F5344CB8AC3E}">
        <p14:creationId xmlns:p14="http://schemas.microsoft.com/office/powerpoint/2010/main" val="1504422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Let us examine the contribution of the red path through the scene, starting at source point s, to the interference component at camera pixel c. In the scene-only image, this path created some intensity </a:t>
            </a:r>
            <a:r>
              <a:rPr lang="en-US" dirty="0" err="1"/>
              <a:t>I_c,s</a:t>
            </a:r>
            <a:r>
              <a:rPr lang="en-US" dirty="0"/>
              <a:t>.</a:t>
            </a:r>
          </a:p>
          <a:p>
            <a:pPr marL="0" indent="0">
              <a:buNone/>
            </a:pPr>
            <a:endParaRPr lang="en-US" dirty="0"/>
          </a:p>
          <a:p>
            <a:pPr marL="0" indent="0">
              <a:buNone/>
            </a:pPr>
            <a:r>
              <a:rPr lang="en-US" dirty="0"/>
              <a:t>[c] The red path interferes with a green path reflecting on the reference mirror.</a:t>
            </a:r>
          </a:p>
          <a:p>
            <a:pPr marL="0" indent="0">
              <a:buNone/>
            </a:pPr>
            <a:endParaRPr lang="en-US" dirty="0"/>
          </a:p>
          <a:p>
            <a:pPr marL="0" indent="0">
              <a:buNone/>
            </a:pPr>
            <a:r>
              <a:rPr lang="en-US" dirty="0"/>
              <a:t>[c] The contribution from the superposition of these two paths to the interference image equals the intensity I, scaled by a factor alpha. As I’ll show soon, this scale factor is a property of the light source we use, and is defined for all pairs of points on the source.</a:t>
            </a:r>
          </a:p>
        </p:txBody>
      </p:sp>
      <p:sp>
        <p:nvSpPr>
          <p:cNvPr id="4" name="Slide Number Placeholder 3"/>
          <p:cNvSpPr>
            <a:spLocks noGrp="1"/>
          </p:cNvSpPr>
          <p:nvPr>
            <p:ph type="sldNum" sz="quarter" idx="5"/>
          </p:nvPr>
        </p:nvSpPr>
        <p:spPr/>
        <p:txBody>
          <a:bodyPr/>
          <a:lstStyle/>
          <a:p>
            <a:fld id="{CDEF8DB4-B39F-4965-B8FE-F3B34CD716D7}" type="slidenum">
              <a:rPr lang="en-US" smtClean="0"/>
              <a:t>18</a:t>
            </a:fld>
            <a:endParaRPr lang="en-US"/>
          </a:p>
        </p:txBody>
      </p:sp>
    </p:spTree>
    <p:extLst>
      <p:ext uri="{BB962C8B-B14F-4D97-AF65-F5344CB8AC3E}">
        <p14:creationId xmlns:p14="http://schemas.microsoft.com/office/powerpoint/2010/main" val="1698772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then write down pairwise contributions to the interference image as the Hadamard product of the light transport matrix and a matrix formed from all these scaling factors.</a:t>
            </a:r>
          </a:p>
          <a:p>
            <a:endParaRPr lang="en-US" dirty="0"/>
          </a:p>
          <a:p>
            <a:r>
              <a:rPr lang="en-US" dirty="0"/>
              <a:t>[C] As before, to calculate the total interference image, we multiply this matrix by a vector of ones.</a:t>
            </a:r>
          </a:p>
          <a:p>
            <a:endParaRPr lang="en-US" dirty="0"/>
          </a:p>
          <a:p>
            <a:r>
              <a:rPr lang="en-US" dirty="0"/>
              <a:t>Therefore, by controlling this scaling matrix, we can selectively probe certain light paths and cancel others, based on their endpoints on the source and sensor. </a:t>
            </a:r>
          </a:p>
          <a:p>
            <a:endParaRPr lang="en-US" dirty="0"/>
          </a:p>
          <a:p>
            <a:r>
              <a:rPr lang="en-US" dirty="0"/>
              <a:t>[C] For this reason, we call this the </a:t>
            </a:r>
            <a:r>
              <a:rPr lang="en-US" i="1" dirty="0"/>
              <a:t>probing matrix</a:t>
            </a:r>
            <a:r>
              <a:rPr lang="en-US" i="0" dirty="0"/>
              <a:t>. Let’s now see how its entries are determined.</a:t>
            </a:r>
          </a:p>
        </p:txBody>
      </p:sp>
      <p:sp>
        <p:nvSpPr>
          <p:cNvPr id="4" name="Slide Number Placeholder 3"/>
          <p:cNvSpPr>
            <a:spLocks noGrp="1"/>
          </p:cNvSpPr>
          <p:nvPr>
            <p:ph type="sldNum" sz="quarter" idx="5"/>
          </p:nvPr>
        </p:nvSpPr>
        <p:spPr/>
        <p:txBody>
          <a:bodyPr/>
          <a:lstStyle/>
          <a:p>
            <a:fld id="{CDEF8DB4-B39F-4965-B8FE-F3B34CD716D7}" type="slidenum">
              <a:rPr lang="en-US" smtClean="0"/>
              <a:t>19</a:t>
            </a:fld>
            <a:endParaRPr lang="en-US"/>
          </a:p>
        </p:txBody>
      </p:sp>
    </p:spTree>
    <p:extLst>
      <p:ext uri="{BB962C8B-B14F-4D97-AF65-F5344CB8AC3E}">
        <p14:creationId xmlns:p14="http://schemas.microsoft.com/office/powerpoint/2010/main" val="4019975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E30F08-F9B7-4ED4-B4D6-BDABC2ABC15C}" type="slidenum">
              <a:rPr lang="en-US" smtClean="0"/>
              <a:t>2</a:t>
            </a:fld>
            <a:endParaRPr lang="en-US"/>
          </a:p>
        </p:txBody>
      </p:sp>
    </p:spTree>
    <p:extLst>
      <p:ext uri="{BB962C8B-B14F-4D97-AF65-F5344CB8AC3E}">
        <p14:creationId xmlns:p14="http://schemas.microsoft.com/office/powerpoint/2010/main" val="6694151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probing matrix values are related to the mutual intensity of the light source. </a:t>
            </a:r>
          </a:p>
          <a:p>
            <a:endParaRPr lang="en-US" dirty="0"/>
          </a:p>
          <a:p>
            <a:r>
              <a:rPr lang="en-US" dirty="0"/>
              <a:t>This is a wave-optics concept that measures the correlation, or </a:t>
            </a:r>
            <a:r>
              <a:rPr lang="en-US" i="1" dirty="0"/>
              <a:t>coherence</a:t>
            </a:r>
            <a:r>
              <a:rPr lang="en-US" i="0" dirty="0"/>
              <a:t>,</a:t>
            </a:r>
            <a:r>
              <a:rPr lang="en-US" dirty="0"/>
              <a:t> of waves emitted from different points on the source. </a:t>
            </a:r>
          </a:p>
          <a:p>
            <a:endParaRPr lang="en-US" dirty="0"/>
          </a:p>
          <a:p>
            <a:r>
              <a:rPr lang="en-US" dirty="0"/>
              <a:t>[C] For example, when using an LED, different points on the light source emit light independently. Therefore, the mutual intensity between any two distinct points is zero.</a:t>
            </a:r>
          </a:p>
          <a:p>
            <a:endParaRPr lang="en-US" dirty="0"/>
          </a:p>
          <a:p>
            <a:r>
              <a:rPr lang="en-US" dirty="0"/>
              <a:t>[C] By contrast, when using an expanded laser beam, the waves at different points on the beam are perfectly correlated, and the mutual intensity between any two points is one. </a:t>
            </a:r>
          </a:p>
        </p:txBody>
      </p:sp>
      <p:sp>
        <p:nvSpPr>
          <p:cNvPr id="4" name="Slide Number Placeholder 3"/>
          <p:cNvSpPr>
            <a:spLocks noGrp="1"/>
          </p:cNvSpPr>
          <p:nvPr>
            <p:ph type="sldNum" sz="quarter" idx="5"/>
          </p:nvPr>
        </p:nvSpPr>
        <p:spPr/>
        <p:txBody>
          <a:bodyPr/>
          <a:lstStyle/>
          <a:p>
            <a:fld id="{CDEF8DB4-B39F-4965-B8FE-F3B34CD716D7}" type="slidenum">
              <a:rPr lang="en-US" smtClean="0"/>
              <a:t>20</a:t>
            </a:fld>
            <a:endParaRPr lang="en-US"/>
          </a:p>
        </p:txBody>
      </p:sp>
    </p:spTree>
    <p:extLst>
      <p:ext uri="{BB962C8B-B14F-4D97-AF65-F5344CB8AC3E}">
        <p14:creationId xmlns:p14="http://schemas.microsoft.com/office/powerpoint/2010/main" val="433787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any light source, given two points we can compute mutual intensities and arrange them in a matrix, that we call the mutual intensity matrix. The values in this matrix are complex numbers, with amplitudes between 0 and 1.</a:t>
            </a:r>
          </a:p>
          <a:p>
            <a:pPr marL="0" indent="0">
              <a:buNone/>
            </a:pPr>
            <a:endParaRPr lang="en-US" dirty="0"/>
          </a:p>
          <a:p>
            <a:pPr marL="0" indent="0">
              <a:buNone/>
            </a:pPr>
            <a:r>
              <a:rPr lang="en-US" dirty="0"/>
              <a:t>[C] Our key technical result is to show that, measuring the interference component is equivalent to probing light transport, with a probing matrix equal to the element-wise squared amplitude of the mutual intensity matrix.</a:t>
            </a:r>
          </a:p>
          <a:p>
            <a:pPr marL="0" indent="0">
              <a:buNone/>
            </a:pPr>
            <a:endParaRPr lang="en-US" dirty="0"/>
          </a:p>
          <a:p>
            <a:pPr marL="0" indent="0">
              <a:buNone/>
            </a:pPr>
            <a:r>
              <a:rPr lang="en-US" dirty="0"/>
              <a:t>[C] I’ve built up this result informally, but in the paper we have a detailed derivation from first principles in Fourier and statistical optics.</a:t>
            </a:r>
          </a:p>
          <a:p>
            <a:pPr marL="0" indent="0">
              <a:buNone/>
            </a:pPr>
            <a:endParaRPr lang="en-US" dirty="0"/>
          </a:p>
          <a:p>
            <a:pPr marL="0" indent="0">
              <a:buNone/>
            </a:pPr>
            <a:r>
              <a:rPr lang="en-US" dirty="0"/>
              <a:t>[C] Considering this relationship in reverse, given a desired probing matrix, we can implement it by creating a light source whose mutual intensity matrix is the element-wise complex square root of the probing matrix.</a:t>
            </a:r>
          </a:p>
          <a:p>
            <a:pPr marL="0" indent="0">
              <a:buNone/>
            </a:pPr>
            <a:endParaRPr lang="en-US" dirty="0"/>
          </a:p>
          <a:p>
            <a:pPr marL="0" indent="0">
              <a:buNone/>
            </a:pPr>
            <a:r>
              <a:rPr lang="en-US" dirty="0"/>
              <a:t>[C] The question then becomes, how do we create such a source?</a:t>
            </a:r>
          </a:p>
        </p:txBody>
      </p:sp>
      <p:sp>
        <p:nvSpPr>
          <p:cNvPr id="4" name="Slide Number Placeholder 3"/>
          <p:cNvSpPr>
            <a:spLocks noGrp="1"/>
          </p:cNvSpPr>
          <p:nvPr>
            <p:ph type="sldNum" sz="quarter" idx="5"/>
          </p:nvPr>
        </p:nvSpPr>
        <p:spPr/>
        <p:txBody>
          <a:bodyPr/>
          <a:lstStyle/>
          <a:p>
            <a:fld id="{CDEF8DB4-B39F-4965-B8FE-F3B34CD716D7}" type="slidenum">
              <a:rPr lang="en-US" smtClean="0"/>
              <a:t>21</a:t>
            </a:fld>
            <a:endParaRPr lang="en-US"/>
          </a:p>
        </p:txBody>
      </p:sp>
    </p:spTree>
    <p:extLst>
      <p:ext uri="{BB962C8B-B14F-4D97-AF65-F5344CB8AC3E}">
        <p14:creationId xmlns:p14="http://schemas.microsoft.com/office/powerpoint/2010/main" val="7812558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brings us to the next part of the talk.</a:t>
            </a:r>
          </a:p>
        </p:txBody>
      </p:sp>
      <p:sp>
        <p:nvSpPr>
          <p:cNvPr id="4" name="Slide Number Placeholder 3"/>
          <p:cNvSpPr>
            <a:spLocks noGrp="1"/>
          </p:cNvSpPr>
          <p:nvPr>
            <p:ph type="sldNum" sz="quarter" idx="5"/>
          </p:nvPr>
        </p:nvSpPr>
        <p:spPr/>
        <p:txBody>
          <a:bodyPr/>
          <a:lstStyle/>
          <a:p>
            <a:fld id="{928A03FE-D89A-914C-9280-0038E70480AF}" type="slidenum">
              <a:rPr lang="en-US" smtClean="0"/>
              <a:t>22</a:t>
            </a:fld>
            <a:endParaRPr lang="en-US" dirty="0"/>
          </a:p>
        </p:txBody>
      </p:sp>
    </p:spTree>
    <p:extLst>
      <p:ext uri="{BB962C8B-B14F-4D97-AF65-F5344CB8AC3E}">
        <p14:creationId xmlns:p14="http://schemas.microsoft.com/office/powerpoint/2010/main" val="37783919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show how to do this design for the specific case when the desired probing and mutual intensity matrices are Toeplitz. </a:t>
            </a:r>
          </a:p>
          <a:p>
            <a:endParaRPr lang="en-US" dirty="0"/>
          </a:p>
          <a:p>
            <a:r>
              <a:rPr lang="en-US" dirty="0"/>
              <a:t>[C] This means that each row is a shifted version of a pattern that we call the generator of the matrix.</a:t>
            </a:r>
          </a:p>
        </p:txBody>
      </p:sp>
      <p:sp>
        <p:nvSpPr>
          <p:cNvPr id="4" name="Slide Number Placeholder 3"/>
          <p:cNvSpPr>
            <a:spLocks noGrp="1"/>
          </p:cNvSpPr>
          <p:nvPr>
            <p:ph type="sldNum" sz="quarter" idx="5"/>
          </p:nvPr>
        </p:nvSpPr>
        <p:spPr/>
        <p:txBody>
          <a:bodyPr/>
          <a:lstStyle/>
          <a:p>
            <a:fld id="{CDEF8DB4-B39F-4965-B8FE-F3B34CD716D7}" type="slidenum">
              <a:rPr lang="en-US" smtClean="0"/>
              <a:t>23</a:t>
            </a:fld>
            <a:endParaRPr lang="en-US"/>
          </a:p>
        </p:txBody>
      </p:sp>
    </p:spTree>
    <p:extLst>
      <p:ext uri="{BB962C8B-B14F-4D97-AF65-F5344CB8AC3E}">
        <p14:creationId xmlns:p14="http://schemas.microsoft.com/office/powerpoint/2010/main" val="2619770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generator will determine how to decide the source we use in our interferometric system.</a:t>
            </a:r>
          </a:p>
        </p:txBody>
      </p:sp>
      <p:sp>
        <p:nvSpPr>
          <p:cNvPr id="4" name="Slide Number Placeholder 3"/>
          <p:cNvSpPr>
            <a:spLocks noGrp="1"/>
          </p:cNvSpPr>
          <p:nvPr>
            <p:ph type="sldNum" sz="quarter" idx="5"/>
          </p:nvPr>
        </p:nvSpPr>
        <p:spPr/>
        <p:txBody>
          <a:bodyPr/>
          <a:lstStyle/>
          <a:p>
            <a:fld id="{CDEF8DB4-B39F-4965-B8FE-F3B34CD716D7}" type="slidenum">
              <a:rPr lang="en-US" smtClean="0"/>
              <a:t>24</a:t>
            </a:fld>
            <a:endParaRPr lang="en-US"/>
          </a:p>
        </p:txBody>
      </p:sp>
    </p:spTree>
    <p:extLst>
      <p:ext uri="{BB962C8B-B14F-4D97-AF65-F5344CB8AC3E}">
        <p14:creationId xmlns:p14="http://schemas.microsoft.com/office/powerpoint/2010/main" val="21120060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in interferometry are typically created by placing a point emitter in the focal plane of a lens.</a:t>
            </a:r>
          </a:p>
        </p:txBody>
      </p:sp>
      <p:sp>
        <p:nvSpPr>
          <p:cNvPr id="4" name="Slide Number Placeholder 3"/>
          <p:cNvSpPr>
            <a:spLocks noGrp="1"/>
          </p:cNvSpPr>
          <p:nvPr>
            <p:ph type="sldNum" sz="quarter" idx="5"/>
          </p:nvPr>
        </p:nvSpPr>
        <p:spPr/>
        <p:txBody>
          <a:bodyPr/>
          <a:lstStyle/>
          <a:p>
            <a:fld id="{CDEF8DB4-B39F-4965-B8FE-F3B34CD716D7}" type="slidenum">
              <a:rPr lang="en-US" smtClean="0"/>
              <a:t>25</a:t>
            </a:fld>
            <a:endParaRPr lang="en-US"/>
          </a:p>
        </p:txBody>
      </p:sp>
    </p:spTree>
    <p:extLst>
      <p:ext uri="{BB962C8B-B14F-4D97-AF65-F5344CB8AC3E}">
        <p14:creationId xmlns:p14="http://schemas.microsoft.com/office/powerpoint/2010/main" val="16629149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Instead, we create the source by placing an area emitter, with a controllable emission amplitude profile, behind the lens. </a:t>
            </a:r>
          </a:p>
        </p:txBody>
      </p:sp>
      <p:sp>
        <p:nvSpPr>
          <p:cNvPr id="4" name="Slide Number Placeholder 3"/>
          <p:cNvSpPr>
            <a:spLocks noGrp="1"/>
          </p:cNvSpPr>
          <p:nvPr>
            <p:ph type="sldNum" sz="quarter" idx="5"/>
          </p:nvPr>
        </p:nvSpPr>
        <p:spPr/>
        <p:txBody>
          <a:bodyPr/>
          <a:lstStyle/>
          <a:p>
            <a:fld id="{CDEF8DB4-B39F-4965-B8FE-F3B34CD716D7}" type="slidenum">
              <a:rPr lang="en-US" smtClean="0"/>
              <a:t>26</a:t>
            </a:fld>
            <a:endParaRPr lang="en-US"/>
          </a:p>
        </p:txBody>
      </p:sp>
    </p:spTree>
    <p:extLst>
      <p:ext uri="{BB962C8B-B14F-4D97-AF65-F5344CB8AC3E}">
        <p14:creationId xmlns:p14="http://schemas.microsoft.com/office/powerpoint/2010/main" val="129153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plot the amplitude profile of the source.</a:t>
            </a:r>
          </a:p>
          <a:p>
            <a:endParaRPr lang="en-US" dirty="0"/>
          </a:p>
          <a:p>
            <a:r>
              <a:rPr lang="en-US" dirty="0"/>
              <a:t>[C] What we show in the paper is that this profile and the generator of the source’s mutual intensity matrix are related by a Fourier transform. </a:t>
            </a:r>
          </a:p>
          <a:p>
            <a:endParaRPr lang="en-US" dirty="0"/>
          </a:p>
          <a:p>
            <a:r>
              <a:rPr lang="en-US" dirty="0"/>
              <a:t>Therefore, given any Toeplitz probing matrix, we can create the required source by extracting its generator and implementing the Fourier transform of its elementwise square root on the source.</a:t>
            </a:r>
          </a:p>
        </p:txBody>
      </p:sp>
      <p:sp>
        <p:nvSpPr>
          <p:cNvPr id="4" name="Slide Number Placeholder 3"/>
          <p:cNvSpPr>
            <a:spLocks noGrp="1"/>
          </p:cNvSpPr>
          <p:nvPr>
            <p:ph type="sldNum" sz="quarter" idx="5"/>
          </p:nvPr>
        </p:nvSpPr>
        <p:spPr/>
        <p:txBody>
          <a:bodyPr/>
          <a:lstStyle/>
          <a:p>
            <a:fld id="{CDEF8DB4-B39F-4965-B8FE-F3B34CD716D7}" type="slidenum">
              <a:rPr lang="en-US" smtClean="0"/>
              <a:t>27</a:t>
            </a:fld>
            <a:endParaRPr lang="en-US"/>
          </a:p>
        </p:txBody>
      </p:sp>
    </p:spTree>
    <p:extLst>
      <p:ext uri="{BB962C8B-B14F-4D97-AF65-F5344CB8AC3E}">
        <p14:creationId xmlns:p14="http://schemas.microsoft.com/office/powerpoint/2010/main" val="36211382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some simple examples. Let’s place behind lens a point source, corresponding to a Dirac delta amplitude profile.</a:t>
            </a:r>
          </a:p>
          <a:p>
            <a:endParaRPr lang="en-US" dirty="0"/>
          </a:p>
          <a:p>
            <a:r>
              <a:rPr lang="en-US" dirty="0"/>
              <a:t>Its Fourier transform is the constant generator function, resulting in a mutual intensity matrix that equals one everywhere.</a:t>
            </a:r>
          </a:p>
          <a:p>
            <a:endParaRPr lang="en-US" dirty="0"/>
          </a:p>
          <a:p>
            <a:r>
              <a:rPr lang="en-US" dirty="0"/>
              <a:t>This is equivalent to traditional imaging without probing.</a:t>
            </a:r>
          </a:p>
        </p:txBody>
      </p:sp>
      <p:sp>
        <p:nvSpPr>
          <p:cNvPr id="4" name="Slide Number Placeholder 3"/>
          <p:cNvSpPr>
            <a:spLocks noGrp="1"/>
          </p:cNvSpPr>
          <p:nvPr>
            <p:ph type="sldNum" sz="quarter" idx="5"/>
          </p:nvPr>
        </p:nvSpPr>
        <p:spPr/>
        <p:txBody>
          <a:bodyPr/>
          <a:lstStyle/>
          <a:p>
            <a:fld id="{CDEF8DB4-B39F-4965-B8FE-F3B34CD716D7}" type="slidenum">
              <a:rPr lang="en-US" smtClean="0"/>
              <a:t>28</a:t>
            </a:fld>
            <a:endParaRPr lang="en-US"/>
          </a:p>
        </p:txBody>
      </p:sp>
    </p:spTree>
    <p:extLst>
      <p:ext uri="{BB962C8B-B14F-4D97-AF65-F5344CB8AC3E}">
        <p14:creationId xmlns:p14="http://schemas.microsoft.com/office/powerpoint/2010/main" val="41619207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now place behind the lens an area source with constant amplitude.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Through a Fourier transform, the corresponding generator of the mutual intensity matrix is a </a:t>
            </a:r>
            <a:r>
              <a:rPr lang="en-US" dirty="0" err="1"/>
              <a:t>sinc</a:t>
            </a:r>
            <a:r>
              <a:rPr lang="en-US" dirty="0"/>
              <a:t> function.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the size of the source increases, its Fourier transform becomes increasingly narrow.</a:t>
            </a:r>
          </a:p>
        </p:txBody>
      </p:sp>
      <p:sp>
        <p:nvSpPr>
          <p:cNvPr id="4" name="Slide Number Placeholder 3"/>
          <p:cNvSpPr>
            <a:spLocks noGrp="1"/>
          </p:cNvSpPr>
          <p:nvPr>
            <p:ph type="sldNum" sz="quarter" idx="5"/>
          </p:nvPr>
        </p:nvSpPr>
        <p:spPr/>
        <p:txBody>
          <a:bodyPr/>
          <a:lstStyle/>
          <a:p>
            <a:fld id="{CDEF8DB4-B39F-4965-B8FE-F3B34CD716D7}" type="slidenum">
              <a:rPr lang="en-US" smtClean="0"/>
              <a:t>29</a:t>
            </a:fld>
            <a:endParaRPr lang="en-US"/>
          </a:p>
        </p:txBody>
      </p:sp>
    </p:spTree>
    <p:extLst>
      <p:ext uri="{BB962C8B-B14F-4D97-AF65-F5344CB8AC3E}">
        <p14:creationId xmlns:p14="http://schemas.microsoft.com/office/powerpoint/2010/main" val="1851918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I’ll start with a quick first example of what I mean by probing and what it can be useful for.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Consider a scene where we have a simple two-stripe pattern,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[C] printed on a plane.</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[C] We use a light to illuminate the pattern, and a camera focused on the plane to image it.</a:t>
            </a:r>
            <a:endParaRPr lang="en-US" b="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74716-3F8D-4206-80E7-D5E37B2849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47506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mutual intensity matrices result in probing matrices that are their squared magnitudes.</a:t>
            </a:r>
          </a:p>
        </p:txBody>
      </p:sp>
      <p:sp>
        <p:nvSpPr>
          <p:cNvPr id="4" name="Slide Number Placeholder 3"/>
          <p:cNvSpPr>
            <a:spLocks noGrp="1"/>
          </p:cNvSpPr>
          <p:nvPr>
            <p:ph type="sldNum" sz="quarter" idx="5"/>
          </p:nvPr>
        </p:nvSpPr>
        <p:spPr/>
        <p:txBody>
          <a:bodyPr/>
          <a:lstStyle/>
          <a:p>
            <a:fld id="{CDEF8DB4-B39F-4965-B8FE-F3B34CD716D7}" type="slidenum">
              <a:rPr lang="en-US" smtClean="0"/>
              <a:t>30</a:t>
            </a:fld>
            <a:endParaRPr lang="en-US"/>
          </a:p>
        </p:txBody>
      </p:sp>
    </p:spTree>
    <p:extLst>
      <p:ext uri="{BB962C8B-B14F-4D97-AF65-F5344CB8AC3E}">
        <p14:creationId xmlns:p14="http://schemas.microsoft.com/office/powerpoint/2010/main" val="37477991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now how to implement all these in hardware.</a:t>
            </a:r>
          </a:p>
        </p:txBody>
      </p:sp>
      <p:sp>
        <p:nvSpPr>
          <p:cNvPr id="4" name="Slide Number Placeholder 3"/>
          <p:cNvSpPr>
            <a:spLocks noGrp="1"/>
          </p:cNvSpPr>
          <p:nvPr>
            <p:ph type="sldNum" sz="quarter" idx="5"/>
          </p:nvPr>
        </p:nvSpPr>
        <p:spPr/>
        <p:txBody>
          <a:bodyPr/>
          <a:lstStyle/>
          <a:p>
            <a:fld id="{928A03FE-D89A-914C-9280-0038E70480AF}" type="slidenum">
              <a:rPr lang="en-US" smtClean="0"/>
              <a:t>31</a:t>
            </a:fld>
            <a:endParaRPr lang="en-US" dirty="0"/>
          </a:p>
        </p:txBody>
      </p:sp>
    </p:spTree>
    <p:extLst>
      <p:ext uri="{BB962C8B-B14F-4D97-AF65-F5344CB8AC3E}">
        <p14:creationId xmlns:p14="http://schemas.microsoft.com/office/powerpoint/2010/main" val="37783919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a desired Toeplitz probing matrix, we only need to consider its generator.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EF8DB4-B39F-4965-B8FE-F3B34CD716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68498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compute the Fourier transform of the generator and</a:t>
            </a:r>
          </a:p>
          <a:p>
            <a:endParaRPr lang="en-US" dirty="0"/>
          </a:p>
          <a:p>
            <a:r>
              <a:rPr lang="en-US" dirty="0"/>
              <a:t>[C] separate out the amplitude and phase parts.</a:t>
            </a:r>
          </a:p>
          <a:p>
            <a:endParaRPr lang="en-US" dirty="0"/>
          </a:p>
          <a:p>
            <a:r>
              <a:rPr lang="en-US" dirty="0"/>
              <a:t>[C] We then take a single-frequency laser, which emits monochromatic light</a:t>
            </a:r>
          </a:p>
          <a:p>
            <a:endParaRPr lang="en-US" dirty="0"/>
          </a:p>
          <a:p>
            <a:r>
              <a:rPr lang="en-US" dirty="0"/>
              <a:t>[C] And use a fast-rotating mirror to steer its beam.</a:t>
            </a:r>
          </a:p>
          <a:p>
            <a:endParaRPr lang="en-US" dirty="0"/>
          </a:p>
          <a:p>
            <a:r>
              <a:rPr lang="en-US" dirty="0"/>
              <a:t>[C] Finally, a lens focuses the laser beam in its focal plane. Let us label positions in this plane as \theta.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EF8DB4-B39F-4965-B8FE-F3B34CD716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90247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mirror rotates, the beam gets scanned along the dashed line to form our area source.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EF8DB4-B39F-4965-B8FE-F3B34CD716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12741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modulate the amplitude of this area source, an amplitude modulator is placed between the laser and rotating mirror.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EF8DB4-B39F-4965-B8FE-F3B34CD716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9958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modulator operates in sync with the rotation of the mirror, tracing out the specific amplitude profile we want to create.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EF8DB4-B39F-4965-B8FE-F3B34CD716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07762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area source is then placed in the focal plane of another lens, that injects light into the Michelson interferometer.</a:t>
            </a:r>
          </a:p>
          <a:p>
            <a:endParaRPr lang="en-US" dirty="0"/>
          </a:p>
          <a:p>
            <a:r>
              <a:rPr lang="en-US" dirty="0"/>
              <a:t>Note that the components in the blue box operate at MHz frequencies, which means that the amplitude modulation happens within exposure. </a:t>
            </a:r>
          </a:p>
          <a:p>
            <a:endParaRPr lang="en-US" dirty="0"/>
          </a:p>
          <a:p>
            <a:r>
              <a:rPr lang="en-US" dirty="0"/>
              <a:t>Therefore, the effective source for the rest of the system is an area source.</a:t>
            </a:r>
          </a:p>
          <a:p>
            <a:endParaRPr lang="en-US" dirty="0"/>
          </a:p>
          <a:p>
            <a:r>
              <a:rPr lang="en-US" dirty="0"/>
              <a:t>An important characteristic of our amplitude modulation implementation, which we discuss in detail in the paper, is that it results in high light efficiency for a large class of probing patterns.</a:t>
            </a:r>
          </a:p>
          <a:p>
            <a:endParaRPr lang="en-US" dirty="0"/>
          </a:p>
          <a:p>
            <a:r>
              <a:rPr lang="en-US" dirty="0"/>
              <a:t>[C] Finally, note that the Fourier transform of the generator may have a phase component, which we can implement in the reference arm, as we show in the paper.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EF8DB4-B39F-4965-B8FE-F3B34CD716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01520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Backup slide for phase modulation.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EF8DB4-B39F-4965-B8FE-F3B34CD716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31065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photo of our implementation. The blue and green boxes show the amplitude and phase modulation components that I described in the previous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EF8DB4-B39F-4965-B8FE-F3B34CD716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108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Let’s now place a scattering slab, such as a tissue phantom, on top of the pattern.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This slab scatters light, and as a result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[C] the camera will now measure light that scatters multiple times,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[C] or backscatters without ever reaching the pattern.</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[C] As a result, the camera captures an image that is blurred, to the extent that we can no longer make out the spatial pattern.</a:t>
            </a:r>
            <a:endParaRPr lang="en-US" b="0" dirty="0">
              <a:effectLst/>
            </a:endParaRPr>
          </a:p>
          <a:p>
            <a:br>
              <a:rPr lang="en-US" dirty="0"/>
            </a:br>
            <a:endParaRPr lang="en-US" dirty="0"/>
          </a:p>
          <a:p>
            <a:pPr rtl="0"/>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74716-3F8D-4206-80E7-D5E37B2849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4025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I visualized everything in 2D, which meant that my camera and source were 1 dimensional.</a:t>
            </a:r>
          </a:p>
          <a:p>
            <a:endParaRPr lang="en-US" dirty="0"/>
          </a:p>
          <a:p>
            <a:r>
              <a:rPr lang="en-US" dirty="0"/>
              <a:t>However, real sources and cameras are 2-dimensional. This results in a 4-dimensional light transport matrix that is probed by a 4-dimensional Toeplitz probing matrix.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EF8DB4-B39F-4965-B8FE-F3B34CD716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5597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Everything I’ve shown you generalizes to this setting:</a:t>
            </a:r>
          </a:p>
          <a:p>
            <a:endParaRPr lang="en-US" dirty="0"/>
          </a:p>
          <a:p>
            <a:r>
              <a:rPr lang="en-US" dirty="0"/>
              <a:t>The generators of the probing matrix are now 2-dimensional functions, and we use their Fourier transform as the amplitude profile of a 2-dimensional source.</a:t>
            </a:r>
          </a:p>
          <a:p>
            <a:endParaRPr lang="en-US" dirty="0"/>
          </a:p>
          <a:p>
            <a:r>
              <a:rPr lang="en-US" dirty="0"/>
              <a:t>[C] For instance, a horizontal line source results in a 4-dimensional probing matrix generated by its 2-dimensional Fourier transform, which is a vertical pattern, and likewise for other orientations.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EF8DB4-B39F-4965-B8FE-F3B34CD716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35070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now look at some results. I will show a few scenes, demonstrating different types of probing.</a:t>
            </a:r>
          </a:p>
        </p:txBody>
      </p:sp>
      <p:sp>
        <p:nvSpPr>
          <p:cNvPr id="4" name="Slide Number Placeholder 3"/>
          <p:cNvSpPr>
            <a:spLocks noGrp="1"/>
          </p:cNvSpPr>
          <p:nvPr>
            <p:ph type="sldNum" sz="quarter" idx="5"/>
          </p:nvPr>
        </p:nvSpPr>
        <p:spPr/>
        <p:txBody>
          <a:bodyPr/>
          <a:lstStyle/>
          <a:p>
            <a:fld id="{928A03FE-D89A-914C-9280-0038E70480AF}" type="slidenum">
              <a:rPr lang="en-US" smtClean="0"/>
              <a:t>42</a:t>
            </a:fld>
            <a:endParaRPr lang="en-US" dirty="0"/>
          </a:p>
        </p:txBody>
      </p:sp>
    </p:spTree>
    <p:extLst>
      <p:ext uri="{BB962C8B-B14F-4D97-AF65-F5344CB8AC3E}">
        <p14:creationId xmlns:p14="http://schemas.microsoft.com/office/powerpoint/2010/main" val="37783919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first a scene consisting of a plastic toy cup, about a centimeter in size, shown on the top left.</a:t>
            </a:r>
          </a:p>
          <a:p>
            <a:endParaRPr lang="en-US" dirty="0"/>
          </a:p>
          <a:p>
            <a:r>
              <a:rPr lang="en-US" dirty="0"/>
              <a:t>Light travels in this scene in a variety of ways. For instance, there are the so-called</a:t>
            </a:r>
          </a:p>
          <a:p>
            <a:endParaRPr lang="en-US" dirty="0"/>
          </a:p>
          <a:p>
            <a:r>
              <a:rPr lang="en-US" dirty="0"/>
              <a:t>[C] direct paths, where light reflects once on the cup surface.</a:t>
            </a:r>
          </a:p>
          <a:p>
            <a:endParaRPr lang="en-US" dirty="0"/>
          </a:p>
          <a:p>
            <a:r>
              <a:rPr lang="en-US" dirty="0"/>
              <a:t>[C] There are subsurface-scattering paths, where light bounces inside the cup.</a:t>
            </a:r>
          </a:p>
          <a:p>
            <a:endParaRPr lang="en-US" dirty="0"/>
          </a:p>
          <a:p>
            <a:r>
              <a:rPr lang="en-US" dirty="0"/>
              <a:t>[C] There are also paths due to specular and other inter-reflections on the surface of the cup.</a:t>
            </a:r>
          </a:p>
          <a:p>
            <a:endParaRPr lang="en-US" dirty="0"/>
          </a:p>
          <a:p>
            <a:r>
              <a:rPr lang="en-US" dirty="0"/>
              <a:t>[C] Adding all these up produces the image we’d seen from a traditional camera.</a:t>
            </a:r>
          </a:p>
        </p:txBody>
      </p:sp>
      <p:sp>
        <p:nvSpPr>
          <p:cNvPr id="4" name="Slide Number Placeholder 3"/>
          <p:cNvSpPr>
            <a:spLocks noGrp="1"/>
          </p:cNvSpPr>
          <p:nvPr>
            <p:ph type="sldNum" sz="quarter" idx="5"/>
          </p:nvPr>
        </p:nvSpPr>
        <p:spPr/>
        <p:txBody>
          <a:bodyPr/>
          <a:lstStyle/>
          <a:p>
            <a:fld id="{CDEF8DB4-B39F-4965-B8FE-F3B34CD716D7}" type="slidenum">
              <a:rPr lang="en-US" smtClean="0"/>
              <a:t>43</a:t>
            </a:fld>
            <a:endParaRPr lang="en-US"/>
          </a:p>
        </p:txBody>
      </p:sp>
    </p:spTree>
    <p:extLst>
      <p:ext uri="{BB962C8B-B14F-4D97-AF65-F5344CB8AC3E}">
        <p14:creationId xmlns:p14="http://schemas.microsoft.com/office/powerpoint/2010/main" val="2940324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use our probing technique to isolate only the direct, orange paths, or all paths corresponding to global effects from interreflections and scattering.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direct-only component of the cup looks metallic, as all of the subsurface scattering that gives the cup its color has been removed.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contrast, the global component maintains this color, along with the interreflections.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74716-3F8D-4206-80E7-D5E37B2849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5674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Returning to the example of a template behind a tissue phantom, we can use probing with anisotropic patterns to </a:t>
            </a:r>
            <a:r>
              <a:rPr lang="en-US" i="1" dirty="0"/>
              <a:t>optically</a:t>
            </a:r>
            <a:r>
              <a:rPr lang="en-US" i="0" dirty="0"/>
              <a:t> enhance</a:t>
            </a:r>
            <a:r>
              <a:rPr lang="en-US" dirty="0"/>
              <a:t> features of different orientations in the template. </a:t>
            </a:r>
          </a:p>
          <a:p>
            <a:endParaRPr lang="en-US" dirty="0"/>
          </a:p>
          <a:p>
            <a:r>
              <a:rPr lang="en-US" dirty="0"/>
              <a:t>[C] For example, probing with a vertical pattern optically sharpens the white vertical edges, </a:t>
            </a:r>
          </a:p>
          <a:p>
            <a:endParaRPr lang="en-US" dirty="0"/>
          </a:p>
          <a:p>
            <a:r>
              <a:rPr lang="en-US" dirty="0"/>
              <a:t>[C] whereas probing with a horizontal pattern emphasizes the black horizontal edges.</a:t>
            </a:r>
          </a:p>
          <a:p>
            <a:endParaRPr lang="en-US" dirty="0"/>
          </a:p>
          <a:p>
            <a:r>
              <a:rPr lang="en-US" dirty="0"/>
              <a:t>Effectively, probing works as optical matched filtering.</a:t>
            </a:r>
          </a:p>
        </p:txBody>
      </p:sp>
      <p:sp>
        <p:nvSpPr>
          <p:cNvPr id="4" name="Slide Number Placeholder 3"/>
          <p:cNvSpPr>
            <a:spLocks noGrp="1"/>
          </p:cNvSpPr>
          <p:nvPr>
            <p:ph type="sldNum" sz="quarter" idx="5"/>
          </p:nvPr>
        </p:nvSpPr>
        <p:spPr/>
        <p:txBody>
          <a:bodyPr/>
          <a:lstStyle/>
          <a:p>
            <a:fld id="{CDEF8DB4-B39F-4965-B8FE-F3B34CD716D7}" type="slidenum">
              <a:rPr lang="en-US" smtClean="0"/>
              <a:t>45</a:t>
            </a:fld>
            <a:endParaRPr lang="en-US"/>
          </a:p>
        </p:txBody>
      </p:sp>
    </p:spTree>
    <p:extLst>
      <p:ext uri="{BB962C8B-B14F-4D97-AF65-F5344CB8AC3E}">
        <p14:creationId xmlns:p14="http://schemas.microsoft.com/office/powerpoint/2010/main" val="41716986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scene where a mirror and a diffuser are placed at a right angle. </a:t>
            </a:r>
          </a:p>
          <a:p>
            <a:endParaRPr lang="en-US" dirty="0"/>
          </a:p>
          <a:p>
            <a:r>
              <a:rPr lang="en-US" dirty="0"/>
              <a:t>[C] The light transport matrix of this scene has a diagonal component corresponding to the direct paths shown in orange, and three-bounce retroreflecting paths shown in blue.</a:t>
            </a:r>
          </a:p>
          <a:p>
            <a:endParaRPr lang="en-US" dirty="0"/>
          </a:p>
          <a:p>
            <a:r>
              <a:rPr lang="en-US" dirty="0"/>
              <a:t>[C] The off-diagonal parts of the matrix, on the other hand, capture the two-bounce reflective paths shown in green.</a:t>
            </a:r>
          </a:p>
        </p:txBody>
      </p:sp>
      <p:sp>
        <p:nvSpPr>
          <p:cNvPr id="4" name="Slide Number Placeholder 3"/>
          <p:cNvSpPr>
            <a:spLocks noGrp="1"/>
          </p:cNvSpPr>
          <p:nvPr>
            <p:ph type="sldNum" sz="quarter" idx="5"/>
          </p:nvPr>
        </p:nvSpPr>
        <p:spPr/>
        <p:txBody>
          <a:bodyPr/>
          <a:lstStyle/>
          <a:p>
            <a:fld id="{CDEF8DB4-B39F-4965-B8FE-F3B34CD716D7}" type="slidenum">
              <a:rPr lang="en-US" smtClean="0"/>
              <a:t>46</a:t>
            </a:fld>
            <a:endParaRPr lang="en-US"/>
          </a:p>
        </p:txBody>
      </p:sp>
    </p:spTree>
    <p:extLst>
      <p:ext uri="{BB962C8B-B14F-4D97-AF65-F5344CB8AC3E}">
        <p14:creationId xmlns:p14="http://schemas.microsoft.com/office/powerpoint/2010/main" val="24065266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separately measure the main and off-diagonals of the matrix, by manipulating the phase part of the Fourier transform. We show the frames corresponding to each diagonal, as well as the corresponding measured light transport matrix.</a:t>
            </a:r>
          </a:p>
        </p:txBody>
      </p:sp>
      <p:sp>
        <p:nvSpPr>
          <p:cNvPr id="4" name="Slide Number Placeholder 3"/>
          <p:cNvSpPr>
            <a:spLocks noGrp="1"/>
          </p:cNvSpPr>
          <p:nvPr>
            <p:ph type="sldNum" sz="quarter" idx="5"/>
          </p:nvPr>
        </p:nvSpPr>
        <p:spPr/>
        <p:txBody>
          <a:bodyPr/>
          <a:lstStyle/>
          <a:p>
            <a:fld id="{CDEF8DB4-B39F-4965-B8FE-F3B34CD716D7}" type="slidenum">
              <a:rPr lang="en-US" smtClean="0"/>
              <a:t>47</a:t>
            </a:fld>
            <a:endParaRPr lang="en-US"/>
          </a:p>
        </p:txBody>
      </p:sp>
    </p:spTree>
    <p:extLst>
      <p:ext uri="{BB962C8B-B14F-4D97-AF65-F5344CB8AC3E}">
        <p14:creationId xmlns:p14="http://schemas.microsoft.com/office/powerpoint/2010/main" val="20474864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scene containing a glass bead between two diffuse walls. </a:t>
            </a:r>
          </a:p>
          <a:p>
            <a:endParaRPr lang="en-US" dirty="0"/>
          </a:p>
          <a:p>
            <a:r>
              <a:rPr lang="en-US" dirty="0"/>
              <a:t>[C] Different paths in this scene include direct paths, </a:t>
            </a:r>
          </a:p>
          <a:p>
            <a:endParaRPr lang="en-US" dirty="0"/>
          </a:p>
          <a:p>
            <a:r>
              <a:rPr lang="en-US" dirty="0"/>
              <a:t>[C] wall-wall interreflections</a:t>
            </a:r>
          </a:p>
          <a:p>
            <a:endParaRPr lang="en-US" dirty="0"/>
          </a:p>
          <a:p>
            <a:r>
              <a:rPr lang="en-US" dirty="0"/>
              <a:t>[C] and specular reflections on the bead and diffuse wall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74716-3F8D-4206-80E7-D5E37B2849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589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before, we can use probing to form direct-only and global-only images. </a:t>
            </a:r>
          </a:p>
          <a:p>
            <a:endParaRPr lang="en-US" dirty="0"/>
          </a:p>
          <a:p>
            <a:r>
              <a:rPr lang="en-US" dirty="0"/>
              <a:t>In this case, the global-only component includes all the caustics formed on the diffusers and beads.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74716-3F8D-4206-80E7-D5E37B2849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756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What our camera allows us to do is </a:t>
            </a:r>
            <a:r>
              <a:rPr lang="en-US" sz="1200" b="0" i="1" u="none" strike="noStrike" kern="1200" dirty="0">
                <a:solidFill>
                  <a:schemeClr val="tx1"/>
                </a:solidFill>
                <a:effectLst/>
                <a:latin typeface="+mn-lt"/>
                <a:ea typeface="+mn-ea"/>
                <a:cs typeface="+mn-cs"/>
              </a:rPr>
              <a:t>optically</a:t>
            </a:r>
            <a:r>
              <a:rPr lang="en-US" sz="1200" b="0" i="0" u="none" strike="noStrike" kern="1200" dirty="0">
                <a:solidFill>
                  <a:schemeClr val="tx1"/>
                </a:solidFill>
                <a:effectLst/>
                <a:latin typeface="+mn-lt"/>
                <a:ea typeface="+mn-ea"/>
                <a:cs typeface="+mn-cs"/>
              </a:rPr>
              <a:t> remove contributions from the multiply-scattered and backscattered paths, and sense only the red ones, as if the slab were not there.</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This allows us to capture an image where the pattern is visible again, without the need for any computational post-processing.</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We call this selective sensing of specific light paths </a:t>
            </a:r>
            <a:r>
              <a:rPr lang="en-US" sz="1200" b="0" i="1" u="none" strike="noStrike" kern="1200" dirty="0">
                <a:solidFill>
                  <a:schemeClr val="tx1"/>
                </a:solidFill>
                <a:effectLst/>
                <a:latin typeface="+mn-lt"/>
                <a:ea typeface="+mn-ea"/>
                <a:cs typeface="+mn-cs"/>
              </a:rPr>
              <a:t>probing</a:t>
            </a:r>
            <a:r>
              <a:rPr lang="en-US" sz="1200" b="0" i="0" u="none" strike="noStrike"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74716-3F8D-4206-80E7-D5E37B2849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29655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scene provides us a good opportunity to show how our probing technique can be combined with transient imaging.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scene, different light paths have different times of light.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 Using transient imaging, we can capture a video of this scene where paths of different times of flight appear at different frames.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74716-3F8D-4206-80E7-D5E37B2849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13811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perform transient imaging in a small scene such as this, we need to use optical coherence tomography. </a:t>
            </a:r>
          </a:p>
          <a:p>
            <a:endParaRPr lang="en-US" dirty="0"/>
          </a:p>
          <a:p>
            <a:r>
              <a:rPr lang="en-US" dirty="0"/>
              <a:t>This technique uses a Michelson interferometer setup similar to ours: the single-frequency laser now becomes a broadband laser, and the reference mirror is placed on a translation stage.</a:t>
            </a:r>
          </a:p>
          <a:p>
            <a:endParaRPr lang="en-US" dirty="0"/>
          </a:p>
          <a:p>
            <a:r>
              <a:rPr lang="en-US" dirty="0"/>
              <a:t>[C] As the reference mirror translates, the interference component captures different frames in the transient sequence.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EF8DB4-B39F-4965-B8FE-F3B34CD716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10889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now straightforward to incorporate our probing into this system: we reintroduce the rotating mirror and the amplitude modulator, so the source in the focal plane is an area source with a controllable amplitude profile, implementing the desired probing matrix.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EF8DB4-B39F-4965-B8FE-F3B34CD716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3342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Using this modified system, we can capture spatially-probed transient sequences, for example using probing patterns that filter different light transport effects in the scene.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74716-3F8D-4206-80E7-D5E37B2849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38123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see this better, let us freeze on one frame of the transient sequence. As we change the probing patterns, only those light paths aligning with the pattern light up in the frame.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74716-3F8D-4206-80E7-D5E37B2849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92013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 example using the cup scene we showed earlier.</a:t>
            </a:r>
          </a:p>
          <a:p>
            <a:endParaRPr lang="en-US" dirty="0"/>
          </a:p>
          <a:p>
            <a:r>
              <a:rPr lang="en-US" dirty="0"/>
              <a:t>[C] We can use transient imaging to isolate the retroreflective specular paths into one frame, forming a ring of light inside the cup.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74716-3F8D-4206-80E7-D5E37B2849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76913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cup scene, we can use transient imaging</a:t>
            </a:r>
          </a:p>
          <a:p>
            <a:endParaRPr lang="en-US" dirty="0"/>
          </a:p>
          <a:p>
            <a:r>
              <a:rPr lang="en-US" dirty="0"/>
              <a:t>[C] to isolate a ring of retroreflective paths. Different points on this ring represent light traveling in different directions: for example, </a:t>
            </a:r>
          </a:p>
          <a:p>
            <a:endParaRPr lang="en-US" dirty="0"/>
          </a:p>
          <a:p>
            <a:r>
              <a:rPr lang="en-US" dirty="0"/>
              <a:t>[C] the points at the top and bottom show light traveling vertically,</a:t>
            </a:r>
          </a:p>
          <a:p>
            <a:endParaRPr lang="en-US" dirty="0"/>
          </a:p>
          <a:p>
            <a:r>
              <a:rPr lang="en-US" dirty="0"/>
              <a:t>[C] By changing our probing pattern, we can keep light traveling at any orientation we want, corresponding to the rotating caustic.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74716-3F8D-4206-80E7-D5E37B2849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93965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cup scene, we can use transient imaging</a:t>
            </a:r>
          </a:p>
          <a:p>
            <a:endParaRPr lang="en-US" dirty="0"/>
          </a:p>
          <a:p>
            <a:r>
              <a:rPr lang="en-US" dirty="0"/>
              <a:t>[C] to isolate a ring of retroreflective paths. Different points on this ring represent light traveling in different directions: for example, </a:t>
            </a:r>
          </a:p>
          <a:p>
            <a:endParaRPr lang="en-US" dirty="0"/>
          </a:p>
          <a:p>
            <a:r>
              <a:rPr lang="en-US" dirty="0"/>
              <a:t>[C] the points at the top and bottom show light traveling vertically,</a:t>
            </a:r>
          </a:p>
          <a:p>
            <a:endParaRPr lang="en-US" dirty="0"/>
          </a:p>
          <a:p>
            <a:r>
              <a:rPr lang="en-US" dirty="0"/>
              <a:t>[C] By changing our probing pattern, we can keep light traveling at any orientation we want, corresponding to the rotating caustic.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74716-3F8D-4206-80E7-D5E37B2849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27402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I want to briefly show you some results on probing coherent transmission.</a:t>
            </a:r>
          </a:p>
        </p:txBody>
      </p:sp>
      <p:sp>
        <p:nvSpPr>
          <p:cNvPr id="4" name="Slide Number Placeholder 3"/>
          <p:cNvSpPr>
            <a:spLocks noGrp="1"/>
          </p:cNvSpPr>
          <p:nvPr>
            <p:ph type="sldNum" sz="quarter" idx="5"/>
          </p:nvPr>
        </p:nvSpPr>
        <p:spPr/>
        <p:txBody>
          <a:bodyPr/>
          <a:lstStyle/>
          <a:p>
            <a:fld id="{928A03FE-D89A-914C-9280-0038E70480AF}" type="slidenum">
              <a:rPr lang="en-US" smtClean="0"/>
              <a:t>58</a:t>
            </a:fld>
            <a:endParaRPr lang="en-US" dirty="0"/>
          </a:p>
        </p:txBody>
      </p:sp>
    </p:spTree>
    <p:extLst>
      <p:ext uri="{BB962C8B-B14F-4D97-AF65-F5344CB8AC3E}">
        <p14:creationId xmlns:p14="http://schemas.microsoft.com/office/powerpoint/2010/main" val="37783919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Till now, we were working on image intensities, which can be described using the light transport framework for incoherent light propagation.</a:t>
            </a:r>
          </a:p>
        </p:txBody>
      </p:sp>
      <p:sp>
        <p:nvSpPr>
          <p:cNvPr id="4" name="Slide Number Placeholder 3"/>
          <p:cNvSpPr>
            <a:spLocks noGrp="1"/>
          </p:cNvSpPr>
          <p:nvPr>
            <p:ph type="sldNum" sz="quarter" idx="5"/>
          </p:nvPr>
        </p:nvSpPr>
        <p:spPr/>
        <p:txBody>
          <a:bodyPr/>
          <a:lstStyle/>
          <a:p>
            <a:fld id="{CDEF8DB4-B39F-4965-B8FE-F3B34CD716D7}" type="slidenum">
              <a:rPr lang="en-US" smtClean="0"/>
              <a:t>59</a:t>
            </a:fld>
            <a:endParaRPr lang="en-US"/>
          </a:p>
        </p:txBody>
      </p:sp>
    </p:spTree>
    <p:extLst>
      <p:ext uri="{BB962C8B-B14F-4D97-AF65-F5344CB8AC3E}">
        <p14:creationId xmlns:p14="http://schemas.microsoft.com/office/powerpoint/2010/main" val="4019975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This type of probing is relevant for tissue imaging applications using visible light, which scatters strongly in tissue. By appropriately probing the light emerging from the skin, as in the previous example, we can hope to discern small tissue features below the skin. </a:t>
            </a:r>
          </a:p>
          <a:p>
            <a:pPr rtl="0"/>
            <a:endParaRPr lang="en-US" sz="1200" b="0" i="0" u="none" strike="noStrike" kern="1200" dirty="0">
              <a:solidFill>
                <a:schemeClr val="tx1"/>
              </a:solidFill>
              <a:effectLst/>
              <a:latin typeface="+mn-lt"/>
              <a:ea typeface="+mn-ea"/>
              <a:cs typeface="+mn-cs"/>
            </a:endParaRPr>
          </a:p>
          <a:p>
            <a:pPr rtl="0"/>
            <a:r>
              <a:rPr lang="en-US" b="0" dirty="0">
                <a:effectLst/>
              </a:rPr>
              <a:t>In fact, this work is part of a 10-million-dollar project that aims to make </a:t>
            </a:r>
            <a:r>
              <a:rPr lang="en-US" sz="1200" b="0" i="0" u="none" strike="noStrike" kern="1200" dirty="0">
                <a:solidFill>
                  <a:schemeClr val="tx1"/>
                </a:solidFill>
                <a:effectLst/>
                <a:latin typeface="+mn-lt"/>
                <a:ea typeface="+mn-ea"/>
                <a:cs typeface="+mn-cs"/>
              </a:rPr>
              <a:t>seeing under the skin possible.</a:t>
            </a:r>
            <a:endParaRPr lang="en-US" b="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74716-3F8D-4206-80E7-D5E37B2849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64315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As we discuss in our paper, our system can be used to directly probe and measure complex waves, instead of incoherent intensities.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 this case, the light transport matrix is replaced by the coherent transmission matrix. And the probing matrix is replaced by the mutual intensity matrix. All quantities are complex phasors, rather than real-valued intensities.</a:t>
            </a:r>
            <a:endParaRPr lang="en-US" dirty="0"/>
          </a:p>
        </p:txBody>
      </p:sp>
      <p:sp>
        <p:nvSpPr>
          <p:cNvPr id="4" name="Slide Number Placeholder 3"/>
          <p:cNvSpPr>
            <a:spLocks noGrp="1"/>
          </p:cNvSpPr>
          <p:nvPr>
            <p:ph type="sldNum" sz="quarter" idx="5"/>
          </p:nvPr>
        </p:nvSpPr>
        <p:spPr/>
        <p:txBody>
          <a:bodyPr/>
          <a:lstStyle/>
          <a:p>
            <a:fld id="{CDEF8DB4-B39F-4965-B8FE-F3B34CD716D7}" type="slidenum">
              <a:rPr lang="en-US" smtClean="0"/>
              <a:t>60</a:t>
            </a:fld>
            <a:endParaRPr lang="en-US"/>
          </a:p>
        </p:txBody>
      </p:sp>
    </p:spTree>
    <p:extLst>
      <p:ext uri="{BB962C8B-B14F-4D97-AF65-F5344CB8AC3E}">
        <p14:creationId xmlns:p14="http://schemas.microsoft.com/office/powerpoint/2010/main" val="33756191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simple example, we use a scene consisting of a retroreflector, which is two mirrors placed at right angles.</a:t>
            </a:r>
          </a:p>
          <a:p>
            <a:endParaRPr lang="en-US" dirty="0"/>
          </a:p>
          <a:p>
            <a:r>
              <a:rPr lang="en-US" dirty="0"/>
              <a:t>This scene has the property that its complex interference is exactly equal to the mutual intensity generator. We can therefore use it to visualize the Fourier transform of the source’s amplitude profile:</a:t>
            </a:r>
          </a:p>
          <a:p>
            <a:endParaRPr lang="en-US" dirty="0"/>
          </a:p>
          <a:p>
            <a:r>
              <a:rPr lang="en-US" dirty="0"/>
              <a:t>[C] for instance, a horizontal source creates a vertical </a:t>
            </a:r>
            <a:r>
              <a:rPr lang="en-US" dirty="0" err="1"/>
              <a:t>sinc</a:t>
            </a:r>
            <a:r>
              <a:rPr lang="en-US" dirty="0"/>
              <a:t> pattern,</a:t>
            </a:r>
          </a:p>
          <a:p>
            <a:endParaRPr lang="en-US" dirty="0"/>
          </a:p>
          <a:p>
            <a:r>
              <a:rPr lang="en-US" dirty="0"/>
              <a:t>[C] a vertical source creates a horizontal pattern, </a:t>
            </a:r>
          </a:p>
          <a:p>
            <a:endParaRPr lang="en-US" dirty="0"/>
          </a:p>
          <a:p>
            <a:r>
              <a:rPr lang="en-US" dirty="0"/>
              <a:t>[C] and an angled pattern creates a pattern rotated by 90 degrees.</a:t>
            </a:r>
          </a:p>
        </p:txBody>
      </p:sp>
      <p:sp>
        <p:nvSpPr>
          <p:cNvPr id="4" name="Slide Number Placeholder 3"/>
          <p:cNvSpPr>
            <a:spLocks noGrp="1"/>
          </p:cNvSpPr>
          <p:nvPr>
            <p:ph type="sldNum" sz="quarter" idx="5"/>
          </p:nvPr>
        </p:nvSpPr>
        <p:spPr/>
        <p:txBody>
          <a:bodyPr/>
          <a:lstStyle/>
          <a:p>
            <a:fld id="{CDEF8DB4-B39F-4965-B8FE-F3B34CD716D7}" type="slidenum">
              <a:rPr lang="en-US" smtClean="0"/>
              <a:t>61</a:t>
            </a:fld>
            <a:endParaRPr lang="en-US"/>
          </a:p>
        </p:txBody>
      </p:sp>
    </p:spTree>
    <p:extLst>
      <p:ext uri="{BB962C8B-B14F-4D97-AF65-F5344CB8AC3E}">
        <p14:creationId xmlns:p14="http://schemas.microsoft.com/office/powerpoint/2010/main" val="41310161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Similarly, a Gaussian source produces a Gaussian pattern.</a:t>
            </a:r>
          </a:p>
          <a:p>
            <a:endParaRPr lang="en-US" dirty="0"/>
          </a:p>
          <a:p>
            <a:r>
              <a:rPr lang="en-US" dirty="0"/>
              <a:t>[C] Working in the coherent domain allows us to do probing with </a:t>
            </a:r>
            <a:r>
              <a:rPr lang="en-US" i="1" dirty="0"/>
              <a:t>negative</a:t>
            </a:r>
            <a:r>
              <a:rPr lang="en-US" i="0" dirty="0"/>
              <a:t> values. For example, on the right we show how to create a pattern that is shaped like a Laplacian function</a:t>
            </a:r>
            <a:r>
              <a:rPr lang="en-US" dirty="0"/>
              <a:t>, where the main lobe is positive, and the side lobes are negative.</a:t>
            </a:r>
          </a:p>
          <a:p>
            <a:endParaRPr lang="en-US" dirty="0"/>
          </a:p>
        </p:txBody>
      </p:sp>
      <p:sp>
        <p:nvSpPr>
          <p:cNvPr id="4" name="Slide Number Placeholder 3"/>
          <p:cNvSpPr>
            <a:spLocks noGrp="1"/>
          </p:cNvSpPr>
          <p:nvPr>
            <p:ph type="sldNum" sz="quarter" idx="5"/>
          </p:nvPr>
        </p:nvSpPr>
        <p:spPr/>
        <p:txBody>
          <a:bodyPr/>
          <a:lstStyle/>
          <a:p>
            <a:fld id="{CDEF8DB4-B39F-4965-B8FE-F3B34CD716D7}" type="slidenum">
              <a:rPr lang="en-US" smtClean="0"/>
              <a:t>62</a:t>
            </a:fld>
            <a:endParaRPr lang="en-US"/>
          </a:p>
        </p:txBody>
      </p:sp>
    </p:spTree>
    <p:extLst>
      <p:ext uri="{BB962C8B-B14F-4D97-AF65-F5344CB8AC3E}">
        <p14:creationId xmlns:p14="http://schemas.microsoft.com/office/powerpoint/2010/main" val="25204297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To summarize: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[C] Motivated by microscopic imaging applications,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[C] we introduced a technique for light transport probing.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[C] Our technique is interferometric,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[C] And uses sources with programmable mutual intensity properties.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[C] We discussed how to implement these in an optical setup,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[C] And showed several results captured with a physical prototype.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74716-3F8D-4206-80E7-D5E37B2849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3133436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for listening! Please make sure to visit our website for our code and data, as well as for more information on the see below the skin project.</a:t>
            </a:r>
          </a:p>
        </p:txBody>
      </p:sp>
      <p:sp>
        <p:nvSpPr>
          <p:cNvPr id="4" name="Slide Number Placeholder 3"/>
          <p:cNvSpPr>
            <a:spLocks noGrp="1"/>
          </p:cNvSpPr>
          <p:nvPr>
            <p:ph type="sldNum" sz="quarter" idx="5"/>
          </p:nvPr>
        </p:nvSpPr>
        <p:spPr/>
        <p:txBody>
          <a:bodyPr/>
          <a:lstStyle/>
          <a:p>
            <a:fld id="{DBE30F08-F9B7-4ED4-B4D6-BDABC2ABC15C}" type="slidenum">
              <a:rPr lang="en-US" smtClean="0"/>
              <a:t>64</a:t>
            </a:fld>
            <a:endParaRPr lang="en-US"/>
          </a:p>
        </p:txBody>
      </p:sp>
    </p:spTree>
    <p:extLst>
      <p:ext uri="{BB962C8B-B14F-4D97-AF65-F5344CB8AC3E}">
        <p14:creationId xmlns:p14="http://schemas.microsoft.com/office/powerpoint/2010/main" val="4075786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kern="1200" dirty="0">
                <a:solidFill>
                  <a:schemeClr val="tx1"/>
                </a:solidFill>
                <a:effectLst/>
                <a:latin typeface="+mn-lt"/>
                <a:ea typeface="+mn-ea"/>
                <a:cs typeface="+mn-cs"/>
              </a:rPr>
              <a:t>There is a long history of imaging techniques that probe light paths in different ways.</a:t>
            </a:r>
          </a:p>
          <a:p>
            <a:pPr rtl="0"/>
            <a:r>
              <a:rPr lang="en-US" sz="1200" b="0" i="0" kern="1200" dirty="0">
                <a:solidFill>
                  <a:schemeClr val="tx1"/>
                </a:solidFill>
                <a:effectLst/>
                <a:latin typeface="+mn-lt"/>
                <a:ea typeface="+mn-ea"/>
                <a:cs typeface="+mn-cs"/>
              </a:rPr>
              <a:t> </a:t>
            </a:r>
            <a:br>
              <a:rPr lang="en-US" dirty="0"/>
            </a:br>
            <a:r>
              <a:rPr lang="en-US" sz="1200" b="0" i="0" kern="1200" dirty="0">
                <a:solidFill>
                  <a:schemeClr val="tx1"/>
                </a:solidFill>
                <a:effectLst/>
                <a:latin typeface="+mn-lt"/>
                <a:ea typeface="+mn-ea"/>
                <a:cs typeface="+mn-cs"/>
              </a:rPr>
              <a:t>[C] Transient imaging techniques filter paths based on time-of-flight. For example, Huang et al. introduced optical coherence tomography, a technique with micron-scale resolution commonly used for tissue imaging.</a:t>
            </a:r>
          </a:p>
          <a:p>
            <a:pPr rtl="0"/>
            <a:br>
              <a:rPr lang="en-US" dirty="0"/>
            </a:br>
            <a:r>
              <a:rPr lang="en-US" sz="1200" b="0" i="0" kern="1200" dirty="0">
                <a:solidFill>
                  <a:schemeClr val="tx1"/>
                </a:solidFill>
                <a:effectLst/>
                <a:latin typeface="+mn-lt"/>
                <a:ea typeface="+mn-ea"/>
                <a:cs typeface="+mn-cs"/>
              </a:rPr>
              <a:t>[C] There are also techniques for </a:t>
            </a:r>
            <a:r>
              <a:rPr lang="en-US" sz="1200" b="0" i="1" kern="1200" dirty="0">
                <a:solidFill>
                  <a:schemeClr val="tx1"/>
                </a:solidFill>
                <a:effectLst/>
                <a:latin typeface="+mn-lt"/>
                <a:ea typeface="+mn-ea"/>
                <a:cs typeface="+mn-cs"/>
              </a:rPr>
              <a:t>macroscopic</a:t>
            </a:r>
            <a:r>
              <a:rPr lang="en-US" sz="1200" b="0" i="0" kern="1200" dirty="0">
                <a:solidFill>
                  <a:schemeClr val="tx1"/>
                </a:solidFill>
                <a:effectLst/>
                <a:latin typeface="+mn-lt"/>
                <a:ea typeface="+mn-ea"/>
                <a:cs typeface="+mn-cs"/>
              </a:rPr>
              <a:t> transient imaging, using sensors such as streak cameras, SPADs, and continuous-wave time of flight.</a:t>
            </a:r>
          </a:p>
          <a:p>
            <a:pPr rtl="0"/>
            <a:br>
              <a:rPr lang="en-US" dirty="0"/>
            </a:br>
            <a:r>
              <a:rPr lang="en-US" sz="1200" b="0" i="0" kern="1200" dirty="0">
                <a:solidFill>
                  <a:schemeClr val="tx1"/>
                </a:solidFill>
                <a:effectLst/>
                <a:latin typeface="+mn-lt"/>
                <a:ea typeface="+mn-ea"/>
                <a:cs typeface="+mn-cs"/>
              </a:rPr>
              <a:t>[C] Closer to my earlier example are </a:t>
            </a:r>
            <a:r>
              <a:rPr lang="en-US" sz="1200" b="0" i="1" kern="1200" dirty="0">
                <a:solidFill>
                  <a:schemeClr val="tx1"/>
                </a:solidFill>
                <a:effectLst/>
                <a:latin typeface="+mn-lt"/>
                <a:ea typeface="+mn-ea"/>
                <a:cs typeface="+mn-cs"/>
              </a:rPr>
              <a:t>spatial probing</a:t>
            </a:r>
            <a:r>
              <a:rPr lang="en-US" sz="1200" b="0" i="0" kern="1200" dirty="0">
                <a:solidFill>
                  <a:schemeClr val="tx1"/>
                </a:solidFill>
                <a:effectLst/>
                <a:latin typeface="+mn-lt"/>
                <a:ea typeface="+mn-ea"/>
                <a:cs typeface="+mn-cs"/>
              </a:rPr>
              <a:t> techniques that filter paths based on their endpoints. O’Toole et al. first demonstrated this for macroscopic scenes using projector-camera systems, and later combined spatial probing and transient imaging using time-of-flight sensors.</a:t>
            </a:r>
          </a:p>
          <a:p>
            <a:pPr rtl="0"/>
            <a:br>
              <a:rPr lang="en-US" dirty="0"/>
            </a:br>
            <a:r>
              <a:rPr lang="en-US" sz="1200" b="0" i="0" kern="1200" dirty="0">
                <a:solidFill>
                  <a:schemeClr val="tx1"/>
                </a:solidFill>
                <a:effectLst/>
                <a:latin typeface="+mn-lt"/>
                <a:ea typeface="+mn-ea"/>
                <a:cs typeface="+mn-cs"/>
              </a:rPr>
              <a:t>[C] Gkioulekas et al achieved the same at micron-scale resolutions, using interferometry. This method, however, was severely restricted in terms of the types of spatial probing it could implement and changing probing patterns required changing the hardware setup.</a:t>
            </a:r>
          </a:p>
          <a:p>
            <a:pPr rtl="0"/>
            <a:br>
              <a:rPr lang="en-US" dirty="0"/>
            </a:br>
            <a:r>
              <a:rPr lang="en-US" sz="1200" b="0" i="0" kern="1200" dirty="0">
                <a:solidFill>
                  <a:schemeClr val="tx1"/>
                </a:solidFill>
                <a:effectLst/>
                <a:latin typeface="+mn-lt"/>
                <a:ea typeface="+mn-ea"/>
                <a:cs typeface="+mn-cs"/>
              </a:rPr>
              <a:t>[C] We introduce a new interferometric technique that combines the flexibility and programmability of previous spatial probing techniques, with the micron-scale resolution of optical coherence tomography, making it well-suited for tissue imaging applications.</a:t>
            </a:r>
            <a:endParaRPr lang="en-US" b="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74716-3F8D-4206-80E7-D5E37B2849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587331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this end, I will start with our main theoretical contributions: I will explain how an interferometer can probe light transport with patterns derived from the light source’s mutual intensity properties,</a:t>
            </a:r>
          </a:p>
          <a:p>
            <a:endParaRPr lang="en-US" dirty="0"/>
          </a:p>
          <a:p>
            <a:r>
              <a:rPr lang="en-US" dirty="0"/>
              <a:t>[C] and show how to create a light source that has any desired mutual intensity properties.</a:t>
            </a:r>
          </a:p>
          <a:p>
            <a:endParaRPr lang="en-US" dirty="0"/>
          </a:p>
          <a:p>
            <a:r>
              <a:rPr lang="en-US" dirty="0"/>
              <a:t>[C] I will then walk you through a light-efficient optical setup we built to implement our probing technique,</a:t>
            </a:r>
          </a:p>
          <a:p>
            <a:endParaRPr lang="en-US" dirty="0"/>
          </a:p>
          <a:p>
            <a:r>
              <a:rPr lang="en-US" dirty="0"/>
              <a:t>[C] and present several experiments we did with this setup.</a:t>
            </a:r>
          </a:p>
          <a:p>
            <a:endParaRPr lang="en-US" dirty="0"/>
          </a:p>
          <a:p>
            <a:r>
              <a:rPr lang="en-US" dirty="0"/>
              <a:t>[C] Finally, I will discuss how to use our technique to probe coherent light waves.</a:t>
            </a:r>
          </a:p>
        </p:txBody>
      </p:sp>
      <p:sp>
        <p:nvSpPr>
          <p:cNvPr id="4" name="Slide Number Placeholder 3"/>
          <p:cNvSpPr>
            <a:spLocks noGrp="1"/>
          </p:cNvSpPr>
          <p:nvPr>
            <p:ph type="sldNum" sz="quarter" idx="5"/>
          </p:nvPr>
        </p:nvSpPr>
        <p:spPr/>
        <p:txBody>
          <a:bodyPr/>
          <a:lstStyle/>
          <a:p>
            <a:fld id="{DBE30F08-F9B7-4ED4-B4D6-BDABC2ABC15C}" type="slidenum">
              <a:rPr lang="en-US" smtClean="0"/>
              <a:t>8</a:t>
            </a:fld>
            <a:endParaRPr lang="en-US"/>
          </a:p>
        </p:txBody>
      </p:sp>
    </p:spTree>
    <p:extLst>
      <p:ext uri="{BB962C8B-B14F-4D97-AF65-F5344CB8AC3E}">
        <p14:creationId xmlns:p14="http://schemas.microsoft.com/office/powerpoint/2010/main" val="2190152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the first part.</a:t>
            </a:r>
          </a:p>
        </p:txBody>
      </p:sp>
      <p:sp>
        <p:nvSpPr>
          <p:cNvPr id="4" name="Slide Number Placeholder 3"/>
          <p:cNvSpPr>
            <a:spLocks noGrp="1"/>
          </p:cNvSpPr>
          <p:nvPr>
            <p:ph type="sldNum" sz="quarter" idx="5"/>
          </p:nvPr>
        </p:nvSpPr>
        <p:spPr/>
        <p:txBody>
          <a:bodyPr/>
          <a:lstStyle/>
          <a:p>
            <a:fld id="{928A03FE-D89A-914C-9280-0038E70480AF}" type="slidenum">
              <a:rPr lang="en-US" smtClean="0"/>
              <a:t>9</a:t>
            </a:fld>
            <a:endParaRPr lang="en-US" dirty="0"/>
          </a:p>
        </p:txBody>
      </p:sp>
    </p:spTree>
    <p:extLst>
      <p:ext uri="{BB962C8B-B14F-4D97-AF65-F5344CB8AC3E}">
        <p14:creationId xmlns:p14="http://schemas.microsoft.com/office/powerpoint/2010/main" val="3778391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6A99713-A6EA-49EA-9314-178A8CF753B7}" type="datetimeFigureOut">
              <a:rPr lang="en-US" smtClean="0"/>
              <a:t>7/22/20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5D7001-C58C-48F0-AB05-C4528F09F0C7}" type="slidenum">
              <a:rPr lang="en-US" smtClean="0"/>
              <a:t>‹#›</a:t>
            </a:fld>
            <a:endParaRPr lang="en-US"/>
          </a:p>
        </p:txBody>
      </p:sp>
    </p:spTree>
    <p:extLst>
      <p:ext uri="{BB962C8B-B14F-4D97-AF65-F5344CB8AC3E}">
        <p14:creationId xmlns:p14="http://schemas.microsoft.com/office/powerpoint/2010/main" val="2250097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A99713-A6EA-49EA-9314-178A8CF753B7}" type="datetimeFigureOut">
              <a:rPr lang="en-US" smtClean="0"/>
              <a:t>7/22/20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5D7001-C58C-48F0-AB05-C4528F09F0C7}" type="slidenum">
              <a:rPr lang="en-US" smtClean="0"/>
              <a:t>‹#›</a:t>
            </a:fld>
            <a:endParaRPr lang="en-US"/>
          </a:p>
        </p:txBody>
      </p:sp>
    </p:spTree>
    <p:extLst>
      <p:ext uri="{BB962C8B-B14F-4D97-AF65-F5344CB8AC3E}">
        <p14:creationId xmlns:p14="http://schemas.microsoft.com/office/powerpoint/2010/main" val="2417658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A99713-A6EA-49EA-9314-178A8CF753B7}" type="datetimeFigureOut">
              <a:rPr lang="en-US" smtClean="0"/>
              <a:t>7/22/20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5D7001-C58C-48F0-AB05-C4528F09F0C7}" type="slidenum">
              <a:rPr lang="en-US" smtClean="0"/>
              <a:t>‹#›</a:t>
            </a:fld>
            <a:endParaRPr lang="en-US"/>
          </a:p>
        </p:txBody>
      </p:sp>
    </p:spTree>
    <p:extLst>
      <p:ext uri="{BB962C8B-B14F-4D97-AF65-F5344CB8AC3E}">
        <p14:creationId xmlns:p14="http://schemas.microsoft.com/office/powerpoint/2010/main" val="3800363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Cov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05F8FF-42B8-8543-ADEE-5E54C0527C63}"/>
              </a:ext>
            </a:extLst>
          </p:cNvPr>
          <p:cNvPicPr>
            <a:picLocks noChangeAspect="1"/>
          </p:cNvPicPr>
          <p:nvPr userDrawn="1"/>
        </p:nvPicPr>
        <p:blipFill>
          <a:blip r:embed="rId2"/>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FA98B98-9001-EC4F-B734-7CF45C985278}"/>
              </a:ext>
            </a:extLst>
          </p:cNvPr>
          <p:cNvPicPr>
            <a:picLocks noChangeAspect="1"/>
          </p:cNvPicPr>
          <p:nvPr userDrawn="1"/>
        </p:nvPicPr>
        <p:blipFill>
          <a:blip r:embed="rId3"/>
          <a:stretch>
            <a:fillRect/>
          </a:stretch>
        </p:blipFill>
        <p:spPr>
          <a:xfrm>
            <a:off x="3979015" y="1713001"/>
            <a:ext cx="6418051" cy="1574239"/>
          </a:xfrm>
          <a:prstGeom prst="rect">
            <a:avLst/>
          </a:prstGeom>
        </p:spPr>
      </p:pic>
      <p:sp>
        <p:nvSpPr>
          <p:cNvPr id="2" name="Title 1">
            <a:extLst>
              <a:ext uri="{FF2B5EF4-FFF2-40B4-BE49-F238E27FC236}">
                <a16:creationId xmlns:a16="http://schemas.microsoft.com/office/drawing/2014/main" id="{62B92407-B675-EC4C-8E6B-56FE90672AAF}"/>
              </a:ext>
            </a:extLst>
          </p:cNvPr>
          <p:cNvSpPr>
            <a:spLocks noGrp="1"/>
          </p:cNvSpPr>
          <p:nvPr>
            <p:ph type="ctrTitle" hasCustomPrompt="1"/>
          </p:nvPr>
        </p:nvSpPr>
        <p:spPr>
          <a:xfrm>
            <a:off x="5358836" y="4064000"/>
            <a:ext cx="6111486" cy="685553"/>
          </a:xfrm>
        </p:spPr>
        <p:txBody>
          <a:bodyPr tIns="0" bIns="0" anchor="b" anchorCtr="0">
            <a:normAutofit/>
          </a:bodyPr>
          <a:lstStyle>
            <a:lvl1pPr algn="l">
              <a:defRPr sz="3600">
                <a:solidFill>
                  <a:schemeClr val="bg1"/>
                </a:solidFill>
              </a:defRPr>
            </a:lvl1pPr>
          </a:lstStyle>
          <a:p>
            <a:r>
              <a:rPr lang="en-US" dirty="0"/>
              <a:t>Master title style</a:t>
            </a:r>
          </a:p>
        </p:txBody>
      </p:sp>
      <p:sp>
        <p:nvSpPr>
          <p:cNvPr id="3" name="Subtitle 2">
            <a:extLst>
              <a:ext uri="{FF2B5EF4-FFF2-40B4-BE49-F238E27FC236}">
                <a16:creationId xmlns:a16="http://schemas.microsoft.com/office/drawing/2014/main" id="{3DE23EDB-27DD-5147-BFFF-2C66925FA85F}"/>
              </a:ext>
            </a:extLst>
          </p:cNvPr>
          <p:cNvSpPr>
            <a:spLocks noGrp="1"/>
          </p:cNvSpPr>
          <p:nvPr>
            <p:ph type="subTitle" idx="1"/>
          </p:nvPr>
        </p:nvSpPr>
        <p:spPr>
          <a:xfrm>
            <a:off x="5358836" y="4763979"/>
            <a:ext cx="6121964" cy="840756"/>
          </a:xfrm>
        </p:spPr>
        <p:txBody>
          <a:bodyPr lIns="0" rIns="0">
            <a:normAutofit/>
          </a:bodyPr>
          <a:lstStyle>
            <a:lvl1pPr marL="0" indent="0" algn="l">
              <a:buNone/>
              <a:defRPr sz="24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2" name="Straight Connector 11">
            <a:extLst>
              <a:ext uri="{FF2B5EF4-FFF2-40B4-BE49-F238E27FC236}">
                <a16:creationId xmlns:a16="http://schemas.microsoft.com/office/drawing/2014/main" id="{2FB767E6-C2F0-5F46-96F8-51521B59639E}"/>
              </a:ext>
            </a:extLst>
          </p:cNvPr>
          <p:cNvCxnSpPr/>
          <p:nvPr userDrawn="1"/>
        </p:nvCxnSpPr>
        <p:spPr>
          <a:xfrm>
            <a:off x="5373511" y="3838222"/>
            <a:ext cx="6118578"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Footer Placeholder 2">
            <a:extLst>
              <a:ext uri="{FF2B5EF4-FFF2-40B4-BE49-F238E27FC236}">
                <a16:creationId xmlns:a16="http://schemas.microsoft.com/office/drawing/2014/main" id="{9A91715C-66ED-A64A-B801-A25E70A98BA4}"/>
              </a:ext>
            </a:extLst>
          </p:cNvPr>
          <p:cNvSpPr>
            <a:spLocks noGrp="1"/>
          </p:cNvSpPr>
          <p:nvPr>
            <p:ph type="ftr" sz="quarter" idx="10"/>
          </p:nvPr>
        </p:nvSpPr>
        <p:spPr>
          <a:xfrm>
            <a:off x="447040" y="6327241"/>
            <a:ext cx="4114800" cy="365760"/>
          </a:xfrm>
        </p:spPr>
        <p:txBody>
          <a:bodyPr/>
          <a:lstStyle>
            <a:lvl1pPr>
              <a:defRPr>
                <a:solidFill>
                  <a:schemeClr val="bg1"/>
                </a:solidFill>
              </a:defRPr>
            </a:lvl1pPr>
          </a:lstStyle>
          <a:p>
            <a:r>
              <a:rPr lang="en-US" dirty="0"/>
              <a:t>© 2020 SIGGRAPH. ALL RIGHTS RESERVED.</a:t>
            </a:r>
          </a:p>
        </p:txBody>
      </p:sp>
    </p:spTree>
    <p:extLst>
      <p:ext uri="{BB962C8B-B14F-4D97-AF65-F5344CB8AC3E}">
        <p14:creationId xmlns:p14="http://schemas.microsoft.com/office/powerpoint/2010/main" val="2635723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1A25431-C3E8-3A4E-9E63-197FD5AFB7E2}"/>
              </a:ext>
            </a:extLst>
          </p:cNvPr>
          <p:cNvPicPr>
            <a:picLocks noChangeAspect="1"/>
          </p:cNvPicPr>
          <p:nvPr userDrawn="1"/>
        </p:nvPicPr>
        <p:blipFill>
          <a:blip r:embed="rId2"/>
          <a:stretch>
            <a:fillRect/>
          </a:stretch>
        </p:blipFill>
        <p:spPr>
          <a:xfrm>
            <a:off x="0" y="0"/>
            <a:ext cx="12185650" cy="6858000"/>
          </a:xfrm>
          <a:prstGeom prst="rect">
            <a:avLst/>
          </a:prstGeom>
        </p:spPr>
      </p:pic>
      <p:pic>
        <p:nvPicPr>
          <p:cNvPr id="11" name="Picture 10">
            <a:extLst>
              <a:ext uri="{FF2B5EF4-FFF2-40B4-BE49-F238E27FC236}">
                <a16:creationId xmlns:a16="http://schemas.microsoft.com/office/drawing/2014/main" id="{09BC7DF0-BD17-CE4B-8B14-ED0591457ABA}"/>
              </a:ext>
            </a:extLst>
          </p:cNvPr>
          <p:cNvPicPr>
            <a:picLocks noChangeAspect="1"/>
          </p:cNvPicPr>
          <p:nvPr userDrawn="1"/>
        </p:nvPicPr>
        <p:blipFill>
          <a:blip r:embed="rId3"/>
          <a:stretch>
            <a:fillRect/>
          </a:stretch>
        </p:blipFill>
        <p:spPr>
          <a:xfrm>
            <a:off x="9695894" y="440926"/>
            <a:ext cx="2062713" cy="505948"/>
          </a:xfrm>
          <a:prstGeom prst="rect">
            <a:avLst/>
          </a:prstGeom>
        </p:spPr>
      </p:pic>
      <p:sp>
        <p:nvSpPr>
          <p:cNvPr id="8" name="Text Placeholder 7">
            <a:extLst>
              <a:ext uri="{FF2B5EF4-FFF2-40B4-BE49-F238E27FC236}">
                <a16:creationId xmlns:a16="http://schemas.microsoft.com/office/drawing/2014/main" id="{F7500BC7-1A2E-BF44-BA1B-D85317DC3AE5}"/>
              </a:ext>
            </a:extLst>
          </p:cNvPr>
          <p:cNvSpPr>
            <a:spLocks noGrp="1"/>
          </p:cNvSpPr>
          <p:nvPr>
            <p:ph type="body" sz="quarter" idx="11" hasCustomPrompt="1"/>
          </p:nvPr>
        </p:nvSpPr>
        <p:spPr>
          <a:xfrm>
            <a:off x="8455378" y="3009845"/>
            <a:ext cx="3298472" cy="479079"/>
          </a:xfrm>
        </p:spPr>
        <p:txBody>
          <a:bodyPr lIns="0" tIns="0" rIns="0" bIns="0" anchor="b" anchorCtr="0">
            <a:normAutofit/>
          </a:bodyPr>
          <a:lstStyle>
            <a:lvl1pPr marL="0" indent="0" algn="l">
              <a:buFont typeface="Arial" panose="020B0604020202020204" pitchFamily="34" charset="0"/>
              <a:buNone/>
              <a:defRPr sz="2800" b="1" cap="all" baseline="0">
                <a:solidFill>
                  <a:schemeClr val="bg1"/>
                </a:solidFill>
              </a:defRPr>
            </a:lvl1pPr>
            <a:lvl2pPr marL="347662" indent="0">
              <a:buNone/>
              <a:defRPr/>
            </a:lvl2pPr>
            <a:lvl3pPr marL="696913" indent="0">
              <a:buNone/>
              <a:defRPr/>
            </a:lvl3pPr>
            <a:lvl4pPr marL="968375" indent="0">
              <a:buNone/>
              <a:defRPr/>
            </a:lvl4pPr>
            <a:lvl5pPr marL="1317625" indent="0">
              <a:buNone/>
              <a:defRPr/>
            </a:lvl5pPr>
          </a:lstStyle>
          <a:p>
            <a:pPr lvl="0"/>
            <a:r>
              <a:rPr lang="en-US" dirty="0"/>
              <a:t>DIVIDER TITLE</a:t>
            </a:r>
          </a:p>
        </p:txBody>
      </p:sp>
      <p:sp>
        <p:nvSpPr>
          <p:cNvPr id="10" name="Text Placeholder 9">
            <a:extLst>
              <a:ext uri="{FF2B5EF4-FFF2-40B4-BE49-F238E27FC236}">
                <a16:creationId xmlns:a16="http://schemas.microsoft.com/office/drawing/2014/main" id="{1F84B214-955B-2047-B87E-A96551033131}"/>
              </a:ext>
            </a:extLst>
          </p:cNvPr>
          <p:cNvSpPr>
            <a:spLocks noGrp="1"/>
          </p:cNvSpPr>
          <p:nvPr>
            <p:ph type="body" sz="quarter" idx="12" hasCustomPrompt="1"/>
          </p:nvPr>
        </p:nvSpPr>
        <p:spPr>
          <a:xfrm>
            <a:off x="8461845" y="3543879"/>
            <a:ext cx="3292005" cy="1055688"/>
          </a:xfrm>
        </p:spPr>
        <p:txBody>
          <a:bodyPr lIns="0" tIns="0" rIns="0" bIns="0">
            <a:normAutofit/>
          </a:bodyPr>
          <a:lstStyle>
            <a:lvl1pPr marL="0" indent="0" algn="l">
              <a:buFont typeface="Arial" panose="020B0604020202020204" pitchFamily="34" charset="0"/>
              <a:buNone/>
              <a:defRPr sz="2000">
                <a:solidFill>
                  <a:schemeClr val="accent4"/>
                </a:solidFill>
              </a:defRPr>
            </a:lvl1pPr>
            <a:lvl2pPr marL="347662" indent="0">
              <a:buNone/>
              <a:defRPr/>
            </a:lvl2pPr>
            <a:lvl3pPr marL="696913" indent="0">
              <a:buNone/>
              <a:defRPr/>
            </a:lvl3pPr>
            <a:lvl4pPr marL="968375" indent="0">
              <a:buNone/>
              <a:defRPr/>
            </a:lvl4pPr>
            <a:lvl5pPr marL="1317625" indent="0">
              <a:buNone/>
              <a:defRPr/>
            </a:lvl5pPr>
          </a:lstStyle>
          <a:p>
            <a:pPr lvl="0"/>
            <a:r>
              <a:rPr lang="en-US" dirty="0"/>
              <a:t>Divider Subtitle</a:t>
            </a:r>
          </a:p>
        </p:txBody>
      </p:sp>
      <p:cxnSp>
        <p:nvCxnSpPr>
          <p:cNvPr id="9" name="Straight Connector 8">
            <a:extLst>
              <a:ext uri="{FF2B5EF4-FFF2-40B4-BE49-F238E27FC236}">
                <a16:creationId xmlns:a16="http://schemas.microsoft.com/office/drawing/2014/main" id="{BA4BC26B-803F-CB4D-92A7-9D30B809C7E2}"/>
              </a:ext>
            </a:extLst>
          </p:cNvPr>
          <p:cNvCxnSpPr>
            <a:cxnSpLocks/>
          </p:cNvCxnSpPr>
          <p:nvPr userDrawn="1"/>
        </p:nvCxnSpPr>
        <p:spPr>
          <a:xfrm>
            <a:off x="8432800" y="2720622"/>
            <a:ext cx="332105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7" name="Footer Placeholder 2">
            <a:extLst>
              <a:ext uri="{FF2B5EF4-FFF2-40B4-BE49-F238E27FC236}">
                <a16:creationId xmlns:a16="http://schemas.microsoft.com/office/drawing/2014/main" id="{229C5AE0-0566-2B4B-8968-D49ED9A5AACF}"/>
              </a:ext>
            </a:extLst>
          </p:cNvPr>
          <p:cNvSpPr>
            <a:spLocks noGrp="1"/>
          </p:cNvSpPr>
          <p:nvPr>
            <p:ph type="ftr" sz="quarter" idx="10"/>
          </p:nvPr>
        </p:nvSpPr>
        <p:spPr>
          <a:xfrm>
            <a:off x="447040" y="6327241"/>
            <a:ext cx="4114800" cy="365760"/>
          </a:xfrm>
        </p:spPr>
        <p:txBody>
          <a:bodyPr/>
          <a:lstStyle>
            <a:lvl1pPr>
              <a:defRPr>
                <a:solidFill>
                  <a:schemeClr val="bg1"/>
                </a:solidFill>
              </a:defRPr>
            </a:lvl1pPr>
          </a:lstStyle>
          <a:p>
            <a:r>
              <a:rPr lang="en-US" dirty="0"/>
              <a:t>© 2020 SIGGRAPH. ALL RIGHTS RESERVED.</a:t>
            </a:r>
          </a:p>
        </p:txBody>
      </p:sp>
    </p:spTree>
    <p:extLst>
      <p:ext uri="{BB962C8B-B14F-4D97-AF65-F5344CB8AC3E}">
        <p14:creationId xmlns:p14="http://schemas.microsoft.com/office/powerpoint/2010/main" val="1440252163"/>
      </p:ext>
    </p:extLst>
  </p:cSld>
  <p:clrMapOvr>
    <a:masterClrMapping/>
  </p:clrMapOvr>
  <p:extLst>
    <p:ext uri="{DCECCB84-F9BA-43D5-87BE-67443E8EF086}">
      <p15:sldGuideLst xmlns:p15="http://schemas.microsoft.com/office/powerpoint/2012/main">
        <p15:guide id="3" pos="740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esente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90D4458-07DD-3A44-B9B5-26B2D305105D}"/>
              </a:ext>
            </a:extLst>
          </p:cNvPr>
          <p:cNvSpPr>
            <a:spLocks noGrp="1"/>
          </p:cNvSpPr>
          <p:nvPr>
            <p:ph type="pic" sz="quarter" idx="13"/>
          </p:nvPr>
        </p:nvSpPr>
        <p:spPr>
          <a:xfrm>
            <a:off x="440266" y="428978"/>
            <a:ext cx="4332901" cy="5520266"/>
          </a:xfrm>
          <a:solidFill>
            <a:schemeClr val="bg1">
              <a:lumMod val="95000"/>
            </a:schemeClr>
          </a:solidFill>
        </p:spPr>
        <p:txBody>
          <a:bodyPr anchor="ctr" anchorCtr="0"/>
          <a:lstStyle>
            <a:lvl1pPr marL="0" indent="0" algn="ctr">
              <a:buNone/>
              <a:defRPr>
                <a:solidFill>
                  <a:schemeClr val="tx1"/>
                </a:solidFill>
              </a:defRPr>
            </a:lvl1pPr>
          </a:lstStyle>
          <a:p>
            <a:endParaRPr lang="en-US" dirty="0"/>
          </a:p>
        </p:txBody>
      </p:sp>
      <p:sp>
        <p:nvSpPr>
          <p:cNvPr id="12" name="Text Placeholder 11">
            <a:extLst>
              <a:ext uri="{FF2B5EF4-FFF2-40B4-BE49-F238E27FC236}">
                <a16:creationId xmlns:a16="http://schemas.microsoft.com/office/drawing/2014/main" id="{0E6A4C08-AAC1-A446-930B-62F54F052811}"/>
              </a:ext>
            </a:extLst>
          </p:cNvPr>
          <p:cNvSpPr>
            <a:spLocks noGrp="1"/>
          </p:cNvSpPr>
          <p:nvPr>
            <p:ph type="body" sz="quarter" idx="14" hasCustomPrompt="1"/>
          </p:nvPr>
        </p:nvSpPr>
        <p:spPr>
          <a:xfrm>
            <a:off x="5577840" y="2208107"/>
            <a:ext cx="5988685" cy="648393"/>
          </a:xfrm>
        </p:spPr>
        <p:txBody>
          <a:bodyPr lIns="0" tIns="0" rIns="0" bIns="0" anchor="b" anchorCtr="0">
            <a:normAutofit/>
          </a:bodyPr>
          <a:lstStyle>
            <a:lvl1pPr marL="0" indent="0">
              <a:buNone/>
              <a:defRPr sz="2400" b="1" cap="all" baseline="0">
                <a:solidFill>
                  <a:schemeClr val="accent2"/>
                </a:solidFill>
              </a:defRPr>
            </a:lvl1pPr>
          </a:lstStyle>
          <a:p>
            <a:pPr lvl="0"/>
            <a:r>
              <a:rPr lang="en-US" dirty="0"/>
              <a:t>SPEAKER NAME</a:t>
            </a:r>
          </a:p>
        </p:txBody>
      </p:sp>
      <p:sp>
        <p:nvSpPr>
          <p:cNvPr id="14" name="Text Placeholder 13">
            <a:extLst>
              <a:ext uri="{FF2B5EF4-FFF2-40B4-BE49-F238E27FC236}">
                <a16:creationId xmlns:a16="http://schemas.microsoft.com/office/drawing/2014/main" id="{ACD76F35-8F5D-444F-8711-33637973B32D}"/>
              </a:ext>
            </a:extLst>
          </p:cNvPr>
          <p:cNvSpPr>
            <a:spLocks noGrp="1"/>
          </p:cNvSpPr>
          <p:nvPr>
            <p:ph type="body" sz="quarter" idx="15" hasCustomPrompt="1"/>
          </p:nvPr>
        </p:nvSpPr>
        <p:spPr>
          <a:xfrm>
            <a:off x="5578475" y="2971422"/>
            <a:ext cx="5988685" cy="268489"/>
          </a:xfrm>
        </p:spPr>
        <p:txBody>
          <a:bodyPr lIns="0" tIns="0" rIns="0" bIns="0" anchor="ctr">
            <a:normAutofit/>
          </a:bodyPr>
          <a:lstStyle>
            <a:lvl1pPr marL="0" indent="0">
              <a:buNone/>
              <a:defRPr sz="1800" b="1" cap="all" baseline="0">
                <a:solidFill>
                  <a:schemeClr val="accent4"/>
                </a:solidFill>
              </a:defRPr>
            </a:lvl1pPr>
          </a:lstStyle>
          <a:p>
            <a:pPr lvl="0"/>
            <a:r>
              <a:rPr lang="en-US" dirty="0"/>
              <a:t>POSITION / TITLE</a:t>
            </a:r>
          </a:p>
        </p:txBody>
      </p:sp>
      <p:sp>
        <p:nvSpPr>
          <p:cNvPr id="15" name="Text Placeholder 13">
            <a:extLst>
              <a:ext uri="{FF2B5EF4-FFF2-40B4-BE49-F238E27FC236}">
                <a16:creationId xmlns:a16="http://schemas.microsoft.com/office/drawing/2014/main" id="{76615A6F-53C5-804B-A648-B59EE9920D08}"/>
              </a:ext>
            </a:extLst>
          </p:cNvPr>
          <p:cNvSpPr>
            <a:spLocks noGrp="1"/>
          </p:cNvSpPr>
          <p:nvPr>
            <p:ph type="body" sz="quarter" idx="16" hasCustomPrompt="1"/>
          </p:nvPr>
        </p:nvSpPr>
        <p:spPr>
          <a:xfrm>
            <a:off x="5578475" y="3304446"/>
            <a:ext cx="5988685" cy="390409"/>
          </a:xfrm>
        </p:spPr>
        <p:txBody>
          <a:bodyPr lIns="0" tIns="0" rIns="0" bIns="0">
            <a:normAutofit/>
          </a:bodyPr>
          <a:lstStyle>
            <a:lvl1pPr marL="0" indent="0">
              <a:buNone/>
              <a:defRPr sz="1600" b="0" i="0" cap="none" baseline="0">
                <a:solidFill>
                  <a:schemeClr val="accent2"/>
                </a:solidFill>
              </a:defRPr>
            </a:lvl1pPr>
          </a:lstStyle>
          <a:p>
            <a:pPr lvl="0"/>
            <a:r>
              <a:rPr lang="en-US" dirty="0"/>
              <a:t>Place / Company</a:t>
            </a:r>
          </a:p>
        </p:txBody>
      </p:sp>
      <p:sp>
        <p:nvSpPr>
          <p:cNvPr id="16" name="Text Placeholder 13">
            <a:extLst>
              <a:ext uri="{FF2B5EF4-FFF2-40B4-BE49-F238E27FC236}">
                <a16:creationId xmlns:a16="http://schemas.microsoft.com/office/drawing/2014/main" id="{B2C95F61-E96E-7449-BF10-7DE141840465}"/>
              </a:ext>
            </a:extLst>
          </p:cNvPr>
          <p:cNvSpPr>
            <a:spLocks noGrp="1"/>
          </p:cNvSpPr>
          <p:nvPr>
            <p:ph type="body" sz="quarter" idx="17" hasCustomPrompt="1"/>
          </p:nvPr>
        </p:nvSpPr>
        <p:spPr>
          <a:xfrm>
            <a:off x="5578475" y="3804357"/>
            <a:ext cx="5988685" cy="2144887"/>
          </a:xfrm>
        </p:spPr>
        <p:txBody>
          <a:bodyPr lIns="0" tIns="0" rIns="0" bIns="0">
            <a:normAutofit/>
          </a:bodyPr>
          <a:lstStyle>
            <a:lvl1pPr marL="0" indent="0">
              <a:lnSpc>
                <a:spcPct val="100000"/>
              </a:lnSpc>
              <a:buNone/>
              <a:defRPr sz="1800" b="0" i="0" cap="none" baseline="0">
                <a:solidFill>
                  <a:schemeClr val="accent2"/>
                </a:solidFill>
              </a:defRPr>
            </a:lvl1pPr>
          </a:lstStyle>
          <a:p>
            <a:pPr lvl="0"/>
            <a:r>
              <a:rPr lang="en-US" dirty="0"/>
              <a:t>Short Biography</a:t>
            </a:r>
          </a:p>
        </p:txBody>
      </p:sp>
      <p:sp>
        <p:nvSpPr>
          <p:cNvPr id="11" name="Footer Placeholder 3">
            <a:extLst>
              <a:ext uri="{FF2B5EF4-FFF2-40B4-BE49-F238E27FC236}">
                <a16:creationId xmlns:a16="http://schemas.microsoft.com/office/drawing/2014/main" id="{48F16285-5DC7-A74F-9100-DA40B0D9BE9D}"/>
              </a:ext>
            </a:extLst>
          </p:cNvPr>
          <p:cNvSpPr>
            <a:spLocks noGrp="1"/>
          </p:cNvSpPr>
          <p:nvPr>
            <p:ph type="ftr" sz="quarter" idx="11"/>
          </p:nvPr>
        </p:nvSpPr>
        <p:spPr>
          <a:xfrm>
            <a:off x="447040" y="6327241"/>
            <a:ext cx="4114800" cy="365760"/>
          </a:xfrm>
        </p:spPr>
        <p:txBody>
          <a:bodyPr/>
          <a:lstStyle/>
          <a:p>
            <a:r>
              <a:rPr lang="en-US" dirty="0"/>
              <a:t>© 2020 SIGGRAPH. ALL RIGHTS RESERVED.</a:t>
            </a:r>
          </a:p>
        </p:txBody>
      </p:sp>
      <p:sp>
        <p:nvSpPr>
          <p:cNvPr id="17" name="Slide Number Placeholder 3">
            <a:extLst>
              <a:ext uri="{FF2B5EF4-FFF2-40B4-BE49-F238E27FC236}">
                <a16:creationId xmlns:a16="http://schemas.microsoft.com/office/drawing/2014/main" id="{B9284170-65A4-A147-93CD-BF938AA7E732}"/>
              </a:ext>
            </a:extLst>
          </p:cNvPr>
          <p:cNvSpPr>
            <a:spLocks noGrp="1"/>
          </p:cNvSpPr>
          <p:nvPr>
            <p:ph type="sldNum" sz="quarter" idx="18"/>
          </p:nvPr>
        </p:nvSpPr>
        <p:spPr>
          <a:xfrm>
            <a:off x="11325128" y="6327876"/>
            <a:ext cx="436520" cy="365125"/>
          </a:xfrm>
        </p:spPr>
        <p:txBody>
          <a:bodyPr/>
          <a:lstStyle/>
          <a:p>
            <a:fld id="{ED7F4C82-5684-9D49-BB71-7E0F578F0248}" type="slidenum">
              <a:rPr lang="en-US" smtClean="0"/>
              <a:pPr/>
              <a:t>‹#›</a:t>
            </a:fld>
            <a:endParaRPr lang="en-US" dirty="0"/>
          </a:p>
        </p:txBody>
      </p:sp>
    </p:spTree>
    <p:extLst>
      <p:ext uri="{BB962C8B-B14F-4D97-AF65-F5344CB8AC3E}">
        <p14:creationId xmlns:p14="http://schemas.microsoft.com/office/powerpoint/2010/main" val="3037545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A090D-9721-1E44-816F-12288D985DF1}"/>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18AD942A-F780-834E-9151-C1E34A620C61}"/>
              </a:ext>
            </a:extLst>
          </p:cNvPr>
          <p:cNvSpPr>
            <a:spLocks noGrp="1"/>
          </p:cNvSpPr>
          <p:nvPr>
            <p:ph type="ftr" sz="quarter" idx="10"/>
          </p:nvPr>
        </p:nvSpPr>
        <p:spPr/>
        <p:txBody>
          <a:bodyPr/>
          <a:lstStyle/>
          <a:p>
            <a:r>
              <a:rPr lang="en-US" dirty="0"/>
              <a:t>© 2020 SIGGRAPH. ALL RIGHTS RESERVED.</a:t>
            </a:r>
          </a:p>
        </p:txBody>
      </p:sp>
      <p:sp>
        <p:nvSpPr>
          <p:cNvPr id="4" name="Slide Number Placeholder 3">
            <a:extLst>
              <a:ext uri="{FF2B5EF4-FFF2-40B4-BE49-F238E27FC236}">
                <a16:creationId xmlns:a16="http://schemas.microsoft.com/office/drawing/2014/main" id="{423C0F66-4B25-744D-B250-372DB6FCFC2B}"/>
              </a:ext>
            </a:extLst>
          </p:cNvPr>
          <p:cNvSpPr>
            <a:spLocks noGrp="1"/>
          </p:cNvSpPr>
          <p:nvPr>
            <p:ph type="sldNum" sz="quarter" idx="11"/>
          </p:nvPr>
        </p:nvSpPr>
        <p:spPr/>
        <p:txBody>
          <a:bodyPr/>
          <a:lstStyle/>
          <a:p>
            <a:fld id="{ED7F4C82-5684-9D49-BB71-7E0F578F0248}" type="slidenum">
              <a:rPr lang="en-US" smtClean="0"/>
              <a:pPr/>
              <a:t>‹#›</a:t>
            </a:fld>
            <a:endParaRPr lang="en-US" dirty="0"/>
          </a:p>
        </p:txBody>
      </p:sp>
      <p:sp>
        <p:nvSpPr>
          <p:cNvPr id="6" name="Text Placeholder 5">
            <a:extLst>
              <a:ext uri="{FF2B5EF4-FFF2-40B4-BE49-F238E27FC236}">
                <a16:creationId xmlns:a16="http://schemas.microsoft.com/office/drawing/2014/main" id="{33A61238-323A-D04B-A571-CD03ED04FEA1}"/>
              </a:ext>
            </a:extLst>
          </p:cNvPr>
          <p:cNvSpPr>
            <a:spLocks noGrp="1"/>
          </p:cNvSpPr>
          <p:nvPr>
            <p:ph type="body" sz="quarter" idx="12"/>
          </p:nvPr>
        </p:nvSpPr>
        <p:spPr>
          <a:xfrm>
            <a:off x="452439" y="1826582"/>
            <a:ext cx="11317874" cy="40995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70469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10D15-365E-6848-93F0-30432EA4E61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25D7E653-EE74-F549-B845-25B745C0A426}"/>
              </a:ext>
            </a:extLst>
          </p:cNvPr>
          <p:cNvSpPr>
            <a:spLocks noGrp="1"/>
          </p:cNvSpPr>
          <p:nvPr>
            <p:ph type="ftr" sz="quarter" idx="11"/>
          </p:nvPr>
        </p:nvSpPr>
        <p:spPr/>
        <p:txBody>
          <a:bodyPr/>
          <a:lstStyle/>
          <a:p>
            <a:r>
              <a:rPr lang="en-US" dirty="0"/>
              <a:t>© 2020 SIGGRAPH. ALL RIGHTS RESERVED.</a:t>
            </a:r>
          </a:p>
        </p:txBody>
      </p:sp>
      <p:sp>
        <p:nvSpPr>
          <p:cNvPr id="5" name="Slide Number Placeholder 4">
            <a:extLst>
              <a:ext uri="{FF2B5EF4-FFF2-40B4-BE49-F238E27FC236}">
                <a16:creationId xmlns:a16="http://schemas.microsoft.com/office/drawing/2014/main" id="{833D3AAE-E2BE-524C-AE49-B8A47087485D}"/>
              </a:ext>
            </a:extLst>
          </p:cNvPr>
          <p:cNvSpPr>
            <a:spLocks noGrp="1"/>
          </p:cNvSpPr>
          <p:nvPr>
            <p:ph type="sldNum" sz="quarter" idx="12"/>
          </p:nvPr>
        </p:nvSpPr>
        <p:spPr/>
        <p:txBody>
          <a:bodyPr/>
          <a:lstStyle/>
          <a:p>
            <a:fld id="{ED7F4C82-5684-9D49-BB71-7E0F578F0248}" type="slidenum">
              <a:rPr lang="en-US" smtClean="0"/>
              <a:t>‹#›</a:t>
            </a:fld>
            <a:endParaRPr lang="en-US" dirty="0"/>
          </a:p>
        </p:txBody>
      </p:sp>
    </p:spTree>
    <p:extLst>
      <p:ext uri="{BB962C8B-B14F-4D97-AF65-F5344CB8AC3E}">
        <p14:creationId xmlns:p14="http://schemas.microsoft.com/office/powerpoint/2010/main" val="7570104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C00BCA9-933B-144D-933F-DA1B95BAE065}"/>
              </a:ext>
            </a:extLst>
          </p:cNvPr>
          <p:cNvSpPr>
            <a:spLocks noGrp="1"/>
          </p:cNvSpPr>
          <p:nvPr>
            <p:ph type="ftr" sz="quarter" idx="11"/>
          </p:nvPr>
        </p:nvSpPr>
        <p:spPr/>
        <p:txBody>
          <a:bodyPr/>
          <a:lstStyle/>
          <a:p>
            <a:r>
              <a:rPr lang="en-US" dirty="0"/>
              <a:t>© 2020 SIGGRAPH. ALL RIGHTS RESERVED.</a:t>
            </a:r>
          </a:p>
        </p:txBody>
      </p:sp>
      <p:sp>
        <p:nvSpPr>
          <p:cNvPr id="4" name="Slide Number Placeholder 3">
            <a:extLst>
              <a:ext uri="{FF2B5EF4-FFF2-40B4-BE49-F238E27FC236}">
                <a16:creationId xmlns:a16="http://schemas.microsoft.com/office/drawing/2014/main" id="{15577399-C03B-1746-9982-3605ED885739}"/>
              </a:ext>
            </a:extLst>
          </p:cNvPr>
          <p:cNvSpPr>
            <a:spLocks noGrp="1"/>
          </p:cNvSpPr>
          <p:nvPr>
            <p:ph type="sldNum" sz="quarter" idx="12"/>
          </p:nvPr>
        </p:nvSpPr>
        <p:spPr/>
        <p:txBody>
          <a:bodyPr/>
          <a:lstStyle/>
          <a:p>
            <a:fld id="{ED7F4C82-5684-9D49-BB71-7E0F578F0248}" type="slidenum">
              <a:rPr lang="en-US" smtClean="0"/>
              <a:t>‹#›</a:t>
            </a:fld>
            <a:endParaRPr lang="en-US" dirty="0"/>
          </a:p>
        </p:txBody>
      </p:sp>
    </p:spTree>
    <p:extLst>
      <p:ext uri="{BB962C8B-B14F-4D97-AF65-F5344CB8AC3E}">
        <p14:creationId xmlns:p14="http://schemas.microsoft.com/office/powerpoint/2010/main" val="17600707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10D15-365E-6848-93F0-30432EA4E613}"/>
              </a:ext>
            </a:extLst>
          </p:cNvPr>
          <p:cNvSpPr>
            <a:spLocks noGrp="1"/>
          </p:cNvSpPr>
          <p:nvPr>
            <p:ph type="title"/>
          </p:nvPr>
        </p:nvSpPr>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25D7E653-EE74-F549-B845-25B745C0A426}"/>
              </a:ext>
            </a:extLst>
          </p:cNvPr>
          <p:cNvSpPr>
            <a:spLocks noGrp="1"/>
          </p:cNvSpPr>
          <p:nvPr>
            <p:ph type="ftr" sz="quarter" idx="11"/>
          </p:nvPr>
        </p:nvSpPr>
        <p:spPr/>
        <p:txBody>
          <a:bodyPr/>
          <a:lstStyle/>
          <a:p>
            <a:r>
              <a:rPr lang="en-US" dirty="0"/>
              <a:t>© 2020 SIGGRAPH. ALL RIGHTS RESERVED.</a:t>
            </a:r>
          </a:p>
        </p:txBody>
      </p:sp>
      <p:sp>
        <p:nvSpPr>
          <p:cNvPr id="5" name="Slide Number Placeholder 4">
            <a:extLst>
              <a:ext uri="{FF2B5EF4-FFF2-40B4-BE49-F238E27FC236}">
                <a16:creationId xmlns:a16="http://schemas.microsoft.com/office/drawing/2014/main" id="{833D3AAE-E2BE-524C-AE49-B8A47087485D}"/>
              </a:ext>
            </a:extLst>
          </p:cNvPr>
          <p:cNvSpPr>
            <a:spLocks noGrp="1"/>
          </p:cNvSpPr>
          <p:nvPr>
            <p:ph type="sldNum" sz="quarter" idx="12"/>
          </p:nvPr>
        </p:nvSpPr>
        <p:spPr/>
        <p:txBody>
          <a:bodyPr/>
          <a:lstStyle/>
          <a:p>
            <a:fld id="{ED7F4C82-5684-9D49-BB71-7E0F578F0248}" type="slidenum">
              <a:rPr lang="en-US" smtClean="0"/>
              <a:t>‹#›</a:t>
            </a:fld>
            <a:endParaRPr lang="en-US" dirty="0"/>
          </a:p>
        </p:txBody>
      </p:sp>
      <p:sp>
        <p:nvSpPr>
          <p:cNvPr id="3" name="Rectangle 2">
            <a:extLst>
              <a:ext uri="{FF2B5EF4-FFF2-40B4-BE49-F238E27FC236}">
                <a16:creationId xmlns:a16="http://schemas.microsoft.com/office/drawing/2014/main" id="{35AA2FB0-C513-F64D-9B29-0BF0C80FA007}"/>
              </a:ext>
            </a:extLst>
          </p:cNvPr>
          <p:cNvSpPr/>
          <p:nvPr userDrawn="1"/>
        </p:nvSpPr>
        <p:spPr>
          <a:xfrm>
            <a:off x="7534656" y="1433690"/>
            <a:ext cx="4657345" cy="45042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6">
            <a:extLst>
              <a:ext uri="{FF2B5EF4-FFF2-40B4-BE49-F238E27FC236}">
                <a16:creationId xmlns:a16="http://schemas.microsoft.com/office/drawing/2014/main" id="{F90D4458-07DD-3A44-B9B5-26B2D305105D}"/>
              </a:ext>
            </a:extLst>
          </p:cNvPr>
          <p:cNvSpPr>
            <a:spLocks noGrp="1"/>
          </p:cNvSpPr>
          <p:nvPr>
            <p:ph type="pic" sz="quarter" idx="13"/>
          </p:nvPr>
        </p:nvSpPr>
        <p:spPr>
          <a:xfrm>
            <a:off x="0" y="1433689"/>
            <a:ext cx="7534656" cy="4504267"/>
          </a:xfrm>
          <a:solidFill>
            <a:schemeClr val="bg1">
              <a:lumMod val="95000"/>
            </a:schemeClr>
          </a:solidFill>
        </p:spPr>
        <p:txBody>
          <a:bodyPr anchor="ctr" anchorCtr="0"/>
          <a:lstStyle>
            <a:lvl1pPr marL="0" indent="0" algn="ctr">
              <a:buNone/>
              <a:defRPr/>
            </a:lvl1pPr>
          </a:lstStyle>
          <a:p>
            <a:endParaRPr lang="en-US" dirty="0"/>
          </a:p>
        </p:txBody>
      </p:sp>
      <p:sp>
        <p:nvSpPr>
          <p:cNvPr id="9" name="Text Placeholder 8">
            <a:extLst>
              <a:ext uri="{FF2B5EF4-FFF2-40B4-BE49-F238E27FC236}">
                <a16:creationId xmlns:a16="http://schemas.microsoft.com/office/drawing/2014/main" id="{94FFF165-98DD-254C-95C9-338256CF8E59}"/>
              </a:ext>
            </a:extLst>
          </p:cNvPr>
          <p:cNvSpPr>
            <a:spLocks noGrp="1"/>
          </p:cNvSpPr>
          <p:nvPr>
            <p:ph type="body" sz="quarter" idx="14"/>
          </p:nvPr>
        </p:nvSpPr>
        <p:spPr>
          <a:xfrm>
            <a:off x="8054975" y="1851378"/>
            <a:ext cx="3624263" cy="3759200"/>
          </a:xfrm>
        </p:spPr>
        <p:txBody>
          <a:bodyPr>
            <a:normAutofit/>
          </a:bodyPr>
          <a:lstStyle>
            <a:lvl1pPr>
              <a:buClr>
                <a:schemeClr val="accent4"/>
              </a:buClr>
              <a:defRPr sz="18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29112306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Block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10D15-365E-6848-93F0-30432EA4E61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25D7E653-EE74-F549-B845-25B745C0A426}"/>
              </a:ext>
            </a:extLst>
          </p:cNvPr>
          <p:cNvSpPr>
            <a:spLocks noGrp="1"/>
          </p:cNvSpPr>
          <p:nvPr>
            <p:ph type="ftr" sz="quarter" idx="11"/>
          </p:nvPr>
        </p:nvSpPr>
        <p:spPr/>
        <p:txBody>
          <a:bodyPr/>
          <a:lstStyle/>
          <a:p>
            <a:r>
              <a:rPr lang="en-US" dirty="0"/>
              <a:t>© 2020 SIGGRAPH. ALL RIGHTS RESERVED.</a:t>
            </a:r>
          </a:p>
        </p:txBody>
      </p:sp>
      <p:sp>
        <p:nvSpPr>
          <p:cNvPr id="5" name="Slide Number Placeholder 4">
            <a:extLst>
              <a:ext uri="{FF2B5EF4-FFF2-40B4-BE49-F238E27FC236}">
                <a16:creationId xmlns:a16="http://schemas.microsoft.com/office/drawing/2014/main" id="{833D3AAE-E2BE-524C-AE49-B8A47087485D}"/>
              </a:ext>
            </a:extLst>
          </p:cNvPr>
          <p:cNvSpPr>
            <a:spLocks noGrp="1"/>
          </p:cNvSpPr>
          <p:nvPr>
            <p:ph type="sldNum" sz="quarter" idx="12"/>
          </p:nvPr>
        </p:nvSpPr>
        <p:spPr/>
        <p:txBody>
          <a:bodyPr/>
          <a:lstStyle/>
          <a:p>
            <a:fld id="{ED7F4C82-5684-9D49-BB71-7E0F578F0248}" type="slidenum">
              <a:rPr lang="en-US" smtClean="0"/>
              <a:t>‹#›</a:t>
            </a:fld>
            <a:endParaRPr lang="en-US" dirty="0"/>
          </a:p>
        </p:txBody>
      </p:sp>
      <p:sp>
        <p:nvSpPr>
          <p:cNvPr id="8" name="Rectangle 7">
            <a:extLst>
              <a:ext uri="{FF2B5EF4-FFF2-40B4-BE49-F238E27FC236}">
                <a16:creationId xmlns:a16="http://schemas.microsoft.com/office/drawing/2014/main" id="{55280121-DF8E-834A-8E39-C9F8CC88A296}"/>
              </a:ext>
            </a:extLst>
          </p:cNvPr>
          <p:cNvSpPr/>
          <p:nvPr userDrawn="1"/>
        </p:nvSpPr>
        <p:spPr>
          <a:xfrm>
            <a:off x="425591" y="1753987"/>
            <a:ext cx="5202936" cy="3849624"/>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A6DD79E-9F40-324E-87C1-776C84A7A09A}"/>
              </a:ext>
            </a:extLst>
          </p:cNvPr>
          <p:cNvSpPr/>
          <p:nvPr userDrawn="1"/>
        </p:nvSpPr>
        <p:spPr>
          <a:xfrm>
            <a:off x="425591" y="1753986"/>
            <a:ext cx="5202936" cy="10332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DC3F8A6-0B7B-5B4B-9516-E6B5BCBE1D0C}"/>
              </a:ext>
            </a:extLst>
          </p:cNvPr>
          <p:cNvSpPr/>
          <p:nvPr userDrawn="1"/>
        </p:nvSpPr>
        <p:spPr>
          <a:xfrm>
            <a:off x="6560852" y="1753987"/>
            <a:ext cx="5202936" cy="3849624"/>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D897FC-C0BF-1E41-A349-A5F739192B72}"/>
              </a:ext>
            </a:extLst>
          </p:cNvPr>
          <p:cNvSpPr/>
          <p:nvPr userDrawn="1"/>
        </p:nvSpPr>
        <p:spPr>
          <a:xfrm>
            <a:off x="6560852" y="1753986"/>
            <a:ext cx="5202936" cy="10332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a:extLst>
              <a:ext uri="{FF2B5EF4-FFF2-40B4-BE49-F238E27FC236}">
                <a16:creationId xmlns:a16="http://schemas.microsoft.com/office/drawing/2014/main" id="{4CFB4CDD-307C-2A4E-BF8B-5A3763DADA5D}"/>
              </a:ext>
            </a:extLst>
          </p:cNvPr>
          <p:cNvSpPr>
            <a:spLocks noGrp="1"/>
          </p:cNvSpPr>
          <p:nvPr>
            <p:ph type="body" sz="quarter" idx="13" hasCustomPrompt="1"/>
          </p:nvPr>
        </p:nvSpPr>
        <p:spPr>
          <a:xfrm>
            <a:off x="708432" y="1945524"/>
            <a:ext cx="4637255" cy="631825"/>
          </a:xfrm>
        </p:spPr>
        <p:txBody>
          <a:bodyPr anchor="ctr" anchorCtr="0">
            <a:normAutofit/>
          </a:bodyPr>
          <a:lstStyle>
            <a:lvl1pPr marL="0" indent="0">
              <a:buNone/>
              <a:defRPr sz="2000" b="1">
                <a:solidFill>
                  <a:schemeClr val="bg1"/>
                </a:solidFill>
              </a:defRPr>
            </a:lvl1pPr>
          </a:lstStyle>
          <a:p>
            <a:pPr lvl="0"/>
            <a:r>
              <a:rPr lang="en-US" dirty="0"/>
              <a:t>Click to Edit Headline Text</a:t>
            </a:r>
          </a:p>
        </p:txBody>
      </p:sp>
      <p:sp>
        <p:nvSpPr>
          <p:cNvPr id="18" name="Text Placeholder 17">
            <a:extLst>
              <a:ext uri="{FF2B5EF4-FFF2-40B4-BE49-F238E27FC236}">
                <a16:creationId xmlns:a16="http://schemas.microsoft.com/office/drawing/2014/main" id="{35FB30A8-DF98-C942-BA46-596EF9ED4008}"/>
              </a:ext>
            </a:extLst>
          </p:cNvPr>
          <p:cNvSpPr>
            <a:spLocks noGrp="1"/>
          </p:cNvSpPr>
          <p:nvPr>
            <p:ph type="body" sz="quarter" idx="16"/>
          </p:nvPr>
        </p:nvSpPr>
        <p:spPr>
          <a:xfrm>
            <a:off x="708432" y="3050770"/>
            <a:ext cx="4637255" cy="2269375"/>
          </a:xfrm>
        </p:spPr>
        <p:txBody>
          <a:bodyPr>
            <a:normAutofit/>
          </a:bodyPr>
          <a:lstStyle>
            <a:lvl1pPr marL="231775" indent="-231775">
              <a:tabLst/>
              <a:defRPr sz="1600">
                <a:solidFill>
                  <a:schemeClr val="tx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Edit Master text styles</a:t>
            </a:r>
          </a:p>
        </p:txBody>
      </p:sp>
      <p:sp>
        <p:nvSpPr>
          <p:cNvPr id="24" name="Text Placeholder 13">
            <a:extLst>
              <a:ext uri="{FF2B5EF4-FFF2-40B4-BE49-F238E27FC236}">
                <a16:creationId xmlns:a16="http://schemas.microsoft.com/office/drawing/2014/main" id="{6EA717DE-5448-6C4A-9156-E8940D495121}"/>
              </a:ext>
            </a:extLst>
          </p:cNvPr>
          <p:cNvSpPr>
            <a:spLocks noGrp="1"/>
          </p:cNvSpPr>
          <p:nvPr>
            <p:ph type="body" sz="quarter" idx="17" hasCustomPrompt="1"/>
          </p:nvPr>
        </p:nvSpPr>
        <p:spPr>
          <a:xfrm>
            <a:off x="6848253" y="1945524"/>
            <a:ext cx="4637255" cy="631825"/>
          </a:xfrm>
        </p:spPr>
        <p:txBody>
          <a:bodyPr anchor="ctr" anchorCtr="0">
            <a:normAutofit/>
          </a:bodyPr>
          <a:lstStyle>
            <a:lvl1pPr marL="0" indent="0">
              <a:buNone/>
              <a:defRPr sz="2000" b="1">
                <a:solidFill>
                  <a:schemeClr val="bg1"/>
                </a:solidFill>
              </a:defRPr>
            </a:lvl1pPr>
          </a:lstStyle>
          <a:p>
            <a:pPr lvl="0"/>
            <a:r>
              <a:rPr lang="en-US" dirty="0"/>
              <a:t>Click to Edit Headline Text</a:t>
            </a:r>
          </a:p>
        </p:txBody>
      </p:sp>
      <p:sp>
        <p:nvSpPr>
          <p:cNvPr id="25" name="Text Placeholder 17">
            <a:extLst>
              <a:ext uri="{FF2B5EF4-FFF2-40B4-BE49-F238E27FC236}">
                <a16:creationId xmlns:a16="http://schemas.microsoft.com/office/drawing/2014/main" id="{09078BAA-09D8-FC4D-A59B-4D9D6477F78D}"/>
              </a:ext>
            </a:extLst>
          </p:cNvPr>
          <p:cNvSpPr>
            <a:spLocks noGrp="1"/>
          </p:cNvSpPr>
          <p:nvPr>
            <p:ph type="body" sz="quarter" idx="18"/>
          </p:nvPr>
        </p:nvSpPr>
        <p:spPr>
          <a:xfrm>
            <a:off x="6848253" y="3050770"/>
            <a:ext cx="4637255" cy="2269375"/>
          </a:xfrm>
        </p:spPr>
        <p:txBody>
          <a:bodyPr>
            <a:normAutofit/>
          </a:bodyPr>
          <a:lstStyle>
            <a:lvl1pPr marL="231775" indent="-231775">
              <a:tabLst/>
              <a:defRPr sz="1600">
                <a:solidFill>
                  <a:schemeClr val="tx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223019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A99713-A6EA-49EA-9314-178A8CF753B7}" type="datetimeFigureOut">
              <a:rPr lang="en-US" smtClean="0"/>
              <a:t>7/22/20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5D7001-C58C-48F0-AB05-C4528F09F0C7}" type="slidenum">
              <a:rPr lang="en-US" smtClean="0"/>
              <a:t>‹#›</a:t>
            </a:fld>
            <a:endParaRPr lang="en-US"/>
          </a:p>
        </p:txBody>
      </p:sp>
    </p:spTree>
    <p:extLst>
      <p:ext uri="{BB962C8B-B14F-4D97-AF65-F5344CB8AC3E}">
        <p14:creationId xmlns:p14="http://schemas.microsoft.com/office/powerpoint/2010/main" val="21786957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Block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10D15-365E-6848-93F0-30432EA4E61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25D7E653-EE74-F549-B845-25B745C0A426}"/>
              </a:ext>
            </a:extLst>
          </p:cNvPr>
          <p:cNvSpPr>
            <a:spLocks noGrp="1"/>
          </p:cNvSpPr>
          <p:nvPr>
            <p:ph type="ftr" sz="quarter" idx="11"/>
          </p:nvPr>
        </p:nvSpPr>
        <p:spPr/>
        <p:txBody>
          <a:bodyPr/>
          <a:lstStyle/>
          <a:p>
            <a:r>
              <a:rPr lang="en-US" dirty="0"/>
              <a:t>© 2020 SIGGRAPH. ALL RIGHTS RESERVED.</a:t>
            </a:r>
          </a:p>
        </p:txBody>
      </p:sp>
      <p:sp>
        <p:nvSpPr>
          <p:cNvPr id="5" name="Slide Number Placeholder 4">
            <a:extLst>
              <a:ext uri="{FF2B5EF4-FFF2-40B4-BE49-F238E27FC236}">
                <a16:creationId xmlns:a16="http://schemas.microsoft.com/office/drawing/2014/main" id="{833D3AAE-E2BE-524C-AE49-B8A47087485D}"/>
              </a:ext>
            </a:extLst>
          </p:cNvPr>
          <p:cNvSpPr>
            <a:spLocks noGrp="1"/>
          </p:cNvSpPr>
          <p:nvPr>
            <p:ph type="sldNum" sz="quarter" idx="12"/>
          </p:nvPr>
        </p:nvSpPr>
        <p:spPr/>
        <p:txBody>
          <a:bodyPr/>
          <a:lstStyle/>
          <a:p>
            <a:fld id="{ED7F4C82-5684-9D49-BB71-7E0F578F0248}" type="slidenum">
              <a:rPr lang="en-US" smtClean="0"/>
              <a:t>‹#›</a:t>
            </a:fld>
            <a:endParaRPr lang="en-US" dirty="0"/>
          </a:p>
        </p:txBody>
      </p:sp>
      <p:sp>
        <p:nvSpPr>
          <p:cNvPr id="8" name="Rectangle 7">
            <a:extLst>
              <a:ext uri="{FF2B5EF4-FFF2-40B4-BE49-F238E27FC236}">
                <a16:creationId xmlns:a16="http://schemas.microsoft.com/office/drawing/2014/main" id="{55280121-DF8E-834A-8E39-C9F8CC88A296}"/>
              </a:ext>
            </a:extLst>
          </p:cNvPr>
          <p:cNvSpPr/>
          <p:nvPr userDrawn="1"/>
        </p:nvSpPr>
        <p:spPr>
          <a:xfrm>
            <a:off x="425591" y="1753987"/>
            <a:ext cx="3319272" cy="3849624"/>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A6DD79E-9F40-324E-87C1-776C84A7A09A}"/>
              </a:ext>
            </a:extLst>
          </p:cNvPr>
          <p:cNvSpPr/>
          <p:nvPr userDrawn="1"/>
        </p:nvSpPr>
        <p:spPr>
          <a:xfrm>
            <a:off x="425591" y="1753986"/>
            <a:ext cx="3319272" cy="10332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4918C67-9BB3-3C47-920B-BBACB2453AD6}"/>
              </a:ext>
            </a:extLst>
          </p:cNvPr>
          <p:cNvSpPr/>
          <p:nvPr userDrawn="1"/>
        </p:nvSpPr>
        <p:spPr>
          <a:xfrm>
            <a:off x="4434840" y="1753987"/>
            <a:ext cx="3319272" cy="3849624"/>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6884D95-47F0-DF42-B30F-4BC40FDE0BA7}"/>
              </a:ext>
            </a:extLst>
          </p:cNvPr>
          <p:cNvSpPr/>
          <p:nvPr userDrawn="1"/>
        </p:nvSpPr>
        <p:spPr>
          <a:xfrm>
            <a:off x="4434840" y="1753986"/>
            <a:ext cx="3319272" cy="10332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DC3F8A6-0B7B-5B4B-9516-E6B5BCBE1D0C}"/>
              </a:ext>
            </a:extLst>
          </p:cNvPr>
          <p:cNvSpPr/>
          <p:nvPr userDrawn="1"/>
        </p:nvSpPr>
        <p:spPr>
          <a:xfrm>
            <a:off x="8444089" y="1753987"/>
            <a:ext cx="3319272" cy="3849624"/>
          </a:xfrm>
          <a:prstGeom prst="rect">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D897FC-C0BF-1E41-A349-A5F739192B72}"/>
              </a:ext>
            </a:extLst>
          </p:cNvPr>
          <p:cNvSpPr/>
          <p:nvPr userDrawn="1"/>
        </p:nvSpPr>
        <p:spPr>
          <a:xfrm>
            <a:off x="8444089" y="1753986"/>
            <a:ext cx="3319272" cy="10332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a:extLst>
              <a:ext uri="{FF2B5EF4-FFF2-40B4-BE49-F238E27FC236}">
                <a16:creationId xmlns:a16="http://schemas.microsoft.com/office/drawing/2014/main" id="{4CFB4CDD-307C-2A4E-BF8B-5A3763DADA5D}"/>
              </a:ext>
            </a:extLst>
          </p:cNvPr>
          <p:cNvSpPr>
            <a:spLocks noGrp="1"/>
          </p:cNvSpPr>
          <p:nvPr>
            <p:ph type="body" sz="quarter" idx="13" hasCustomPrompt="1"/>
          </p:nvPr>
        </p:nvSpPr>
        <p:spPr>
          <a:xfrm>
            <a:off x="709471" y="1945524"/>
            <a:ext cx="2751513" cy="631825"/>
          </a:xfrm>
        </p:spPr>
        <p:txBody>
          <a:bodyPr anchor="ctr" anchorCtr="0">
            <a:noAutofit/>
          </a:bodyPr>
          <a:lstStyle>
            <a:lvl1pPr marL="0" indent="0">
              <a:buNone/>
              <a:defRPr sz="2000" b="1">
                <a:solidFill>
                  <a:schemeClr val="bg1"/>
                </a:solidFill>
              </a:defRPr>
            </a:lvl1pPr>
          </a:lstStyle>
          <a:p>
            <a:pPr lvl="0"/>
            <a:r>
              <a:rPr lang="en-US" dirty="0"/>
              <a:t>Click to Edit Headline Text</a:t>
            </a:r>
          </a:p>
        </p:txBody>
      </p:sp>
      <p:sp>
        <p:nvSpPr>
          <p:cNvPr id="18" name="Text Placeholder 17">
            <a:extLst>
              <a:ext uri="{FF2B5EF4-FFF2-40B4-BE49-F238E27FC236}">
                <a16:creationId xmlns:a16="http://schemas.microsoft.com/office/drawing/2014/main" id="{35FB30A8-DF98-C942-BA46-596EF9ED4008}"/>
              </a:ext>
            </a:extLst>
          </p:cNvPr>
          <p:cNvSpPr>
            <a:spLocks noGrp="1"/>
          </p:cNvSpPr>
          <p:nvPr>
            <p:ph type="body" sz="quarter" idx="16"/>
          </p:nvPr>
        </p:nvSpPr>
        <p:spPr>
          <a:xfrm>
            <a:off x="709471" y="3050770"/>
            <a:ext cx="2751513" cy="2269375"/>
          </a:xfrm>
        </p:spPr>
        <p:txBody>
          <a:bodyPr>
            <a:normAutofit/>
          </a:bodyPr>
          <a:lstStyle>
            <a:lvl1pPr marL="231775" indent="-231775">
              <a:tabLst/>
              <a:defRPr sz="1600">
                <a:solidFill>
                  <a:schemeClr val="tx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Edit Master text styles</a:t>
            </a:r>
          </a:p>
        </p:txBody>
      </p:sp>
      <p:sp>
        <p:nvSpPr>
          <p:cNvPr id="19" name="Text Placeholder 13">
            <a:extLst>
              <a:ext uri="{FF2B5EF4-FFF2-40B4-BE49-F238E27FC236}">
                <a16:creationId xmlns:a16="http://schemas.microsoft.com/office/drawing/2014/main" id="{796C6857-61A1-1546-8E3F-9F1C35891730}"/>
              </a:ext>
            </a:extLst>
          </p:cNvPr>
          <p:cNvSpPr>
            <a:spLocks noGrp="1"/>
          </p:cNvSpPr>
          <p:nvPr>
            <p:ph type="body" sz="quarter" idx="17" hasCustomPrompt="1"/>
          </p:nvPr>
        </p:nvSpPr>
        <p:spPr>
          <a:xfrm>
            <a:off x="4718720" y="1945524"/>
            <a:ext cx="2751513" cy="631825"/>
          </a:xfrm>
        </p:spPr>
        <p:txBody>
          <a:bodyPr anchor="ctr" anchorCtr="0">
            <a:noAutofit/>
          </a:bodyPr>
          <a:lstStyle>
            <a:lvl1pPr marL="0" indent="0">
              <a:buNone/>
              <a:defRPr sz="2000" b="1">
                <a:solidFill>
                  <a:schemeClr val="bg1"/>
                </a:solidFill>
              </a:defRPr>
            </a:lvl1pPr>
          </a:lstStyle>
          <a:p>
            <a:pPr lvl="0"/>
            <a:r>
              <a:rPr lang="en-US" dirty="0"/>
              <a:t>Click to Edit Headline Text</a:t>
            </a:r>
          </a:p>
        </p:txBody>
      </p:sp>
      <p:sp>
        <p:nvSpPr>
          <p:cNvPr id="20" name="Text Placeholder 17">
            <a:extLst>
              <a:ext uri="{FF2B5EF4-FFF2-40B4-BE49-F238E27FC236}">
                <a16:creationId xmlns:a16="http://schemas.microsoft.com/office/drawing/2014/main" id="{D06273A8-D479-4649-8EA0-8AFB5F45EDEF}"/>
              </a:ext>
            </a:extLst>
          </p:cNvPr>
          <p:cNvSpPr>
            <a:spLocks noGrp="1"/>
          </p:cNvSpPr>
          <p:nvPr>
            <p:ph type="body" sz="quarter" idx="18"/>
          </p:nvPr>
        </p:nvSpPr>
        <p:spPr>
          <a:xfrm>
            <a:off x="4718720" y="3050770"/>
            <a:ext cx="2751513" cy="2269375"/>
          </a:xfrm>
        </p:spPr>
        <p:txBody>
          <a:bodyPr>
            <a:normAutofit/>
          </a:bodyPr>
          <a:lstStyle>
            <a:lvl1pPr marL="231775" indent="-231775">
              <a:tabLst/>
              <a:defRPr sz="1600">
                <a:solidFill>
                  <a:schemeClr val="tx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Edit Master text styles</a:t>
            </a:r>
          </a:p>
        </p:txBody>
      </p:sp>
      <p:sp>
        <p:nvSpPr>
          <p:cNvPr id="21" name="Text Placeholder 13">
            <a:extLst>
              <a:ext uri="{FF2B5EF4-FFF2-40B4-BE49-F238E27FC236}">
                <a16:creationId xmlns:a16="http://schemas.microsoft.com/office/drawing/2014/main" id="{980327B0-36EB-6842-A40B-15BF5AEBD5A0}"/>
              </a:ext>
            </a:extLst>
          </p:cNvPr>
          <p:cNvSpPr>
            <a:spLocks noGrp="1"/>
          </p:cNvSpPr>
          <p:nvPr>
            <p:ph type="body" sz="quarter" idx="19" hasCustomPrompt="1"/>
          </p:nvPr>
        </p:nvSpPr>
        <p:spPr>
          <a:xfrm>
            <a:off x="8727969" y="1945524"/>
            <a:ext cx="2751513" cy="631825"/>
          </a:xfrm>
        </p:spPr>
        <p:txBody>
          <a:bodyPr anchor="ctr" anchorCtr="0">
            <a:noAutofit/>
          </a:bodyPr>
          <a:lstStyle>
            <a:lvl1pPr marL="0" indent="0">
              <a:buNone/>
              <a:defRPr sz="2000" b="1">
                <a:solidFill>
                  <a:schemeClr val="bg1"/>
                </a:solidFill>
              </a:defRPr>
            </a:lvl1pPr>
          </a:lstStyle>
          <a:p>
            <a:pPr lvl="0"/>
            <a:r>
              <a:rPr lang="en-US" dirty="0"/>
              <a:t>Click to Edit Headline Text</a:t>
            </a:r>
          </a:p>
        </p:txBody>
      </p:sp>
      <p:sp>
        <p:nvSpPr>
          <p:cNvPr id="22" name="Text Placeholder 17">
            <a:extLst>
              <a:ext uri="{FF2B5EF4-FFF2-40B4-BE49-F238E27FC236}">
                <a16:creationId xmlns:a16="http://schemas.microsoft.com/office/drawing/2014/main" id="{5FF52BCF-74AA-0442-A653-ECEC9F305EBD}"/>
              </a:ext>
            </a:extLst>
          </p:cNvPr>
          <p:cNvSpPr>
            <a:spLocks noGrp="1"/>
          </p:cNvSpPr>
          <p:nvPr>
            <p:ph type="body" sz="quarter" idx="20"/>
          </p:nvPr>
        </p:nvSpPr>
        <p:spPr>
          <a:xfrm>
            <a:off x="8727969" y="3050770"/>
            <a:ext cx="2751513" cy="2269375"/>
          </a:xfrm>
        </p:spPr>
        <p:txBody>
          <a:bodyPr>
            <a:normAutofit/>
          </a:bodyPr>
          <a:lstStyle>
            <a:lvl1pPr marL="231775" indent="-231775">
              <a:tabLst/>
              <a:defRPr sz="1600">
                <a:solidFill>
                  <a:schemeClr val="tx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17103087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Collage and Tex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90D4458-07DD-3A44-B9B5-26B2D305105D}"/>
              </a:ext>
            </a:extLst>
          </p:cNvPr>
          <p:cNvSpPr>
            <a:spLocks noGrp="1"/>
          </p:cNvSpPr>
          <p:nvPr>
            <p:ph type="pic" sz="quarter" idx="13"/>
          </p:nvPr>
        </p:nvSpPr>
        <p:spPr>
          <a:xfrm>
            <a:off x="0" y="1433689"/>
            <a:ext cx="4347556" cy="4504267"/>
          </a:xfrm>
          <a:solidFill>
            <a:schemeClr val="bg1">
              <a:lumMod val="95000"/>
            </a:schemeClr>
          </a:solidFill>
        </p:spPr>
        <p:txBody>
          <a:bodyPr anchor="ctr" anchorCtr="0"/>
          <a:lstStyle>
            <a:lvl1pPr marL="0" indent="0" algn="ctr">
              <a:buNone/>
              <a:defRPr/>
            </a:lvl1pPr>
          </a:lstStyle>
          <a:p>
            <a:endParaRPr lang="en-US" dirty="0"/>
          </a:p>
        </p:txBody>
      </p:sp>
      <p:sp>
        <p:nvSpPr>
          <p:cNvPr id="12" name="Picture Placeholder 6">
            <a:extLst>
              <a:ext uri="{FF2B5EF4-FFF2-40B4-BE49-F238E27FC236}">
                <a16:creationId xmlns:a16="http://schemas.microsoft.com/office/drawing/2014/main" id="{AC3B2C1B-C9F3-F343-AC6B-C5845B97CEB4}"/>
              </a:ext>
            </a:extLst>
          </p:cNvPr>
          <p:cNvSpPr>
            <a:spLocks noGrp="1"/>
          </p:cNvSpPr>
          <p:nvPr>
            <p:ph type="pic" sz="quarter" idx="15"/>
          </p:nvPr>
        </p:nvSpPr>
        <p:spPr>
          <a:xfrm>
            <a:off x="4428837" y="1433689"/>
            <a:ext cx="3900516" cy="2190661"/>
          </a:xfrm>
          <a:solidFill>
            <a:schemeClr val="bg1">
              <a:lumMod val="95000"/>
            </a:schemeClr>
          </a:solidFill>
        </p:spPr>
        <p:txBody>
          <a:bodyPr anchor="ctr" anchorCtr="0"/>
          <a:lstStyle>
            <a:lvl1pPr marL="0" indent="0" algn="ctr">
              <a:buNone/>
              <a:defRPr/>
            </a:lvl1pPr>
          </a:lstStyle>
          <a:p>
            <a:endParaRPr lang="en-US" dirty="0"/>
          </a:p>
        </p:txBody>
      </p:sp>
      <p:sp>
        <p:nvSpPr>
          <p:cNvPr id="13" name="Picture Placeholder 6">
            <a:extLst>
              <a:ext uri="{FF2B5EF4-FFF2-40B4-BE49-F238E27FC236}">
                <a16:creationId xmlns:a16="http://schemas.microsoft.com/office/drawing/2014/main" id="{F16E4257-086B-DB4F-8EB6-C81CABF79880}"/>
              </a:ext>
            </a:extLst>
          </p:cNvPr>
          <p:cNvSpPr>
            <a:spLocks noGrp="1"/>
          </p:cNvSpPr>
          <p:nvPr>
            <p:ph type="pic" sz="quarter" idx="16"/>
          </p:nvPr>
        </p:nvSpPr>
        <p:spPr>
          <a:xfrm>
            <a:off x="4428837" y="3714043"/>
            <a:ext cx="3900516" cy="2223913"/>
          </a:xfrm>
          <a:solidFill>
            <a:schemeClr val="bg1">
              <a:lumMod val="95000"/>
            </a:schemeClr>
          </a:solidFill>
        </p:spPr>
        <p:txBody>
          <a:bodyPr anchor="ctr" anchorCtr="0"/>
          <a:lstStyle>
            <a:lvl1pPr marL="0" indent="0" algn="ctr">
              <a:buNone/>
              <a:defRPr/>
            </a:lvl1pPr>
          </a:lstStyle>
          <a:p>
            <a:endParaRPr lang="en-US" dirty="0"/>
          </a:p>
        </p:txBody>
      </p:sp>
      <p:sp>
        <p:nvSpPr>
          <p:cNvPr id="2" name="Title 1">
            <a:extLst>
              <a:ext uri="{FF2B5EF4-FFF2-40B4-BE49-F238E27FC236}">
                <a16:creationId xmlns:a16="http://schemas.microsoft.com/office/drawing/2014/main" id="{C2410D15-365E-6848-93F0-30432EA4E613}"/>
              </a:ext>
            </a:extLst>
          </p:cNvPr>
          <p:cNvSpPr>
            <a:spLocks noGrp="1"/>
          </p:cNvSpPr>
          <p:nvPr>
            <p:ph type="title"/>
          </p:nvPr>
        </p:nvSpPr>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25D7E653-EE74-F549-B845-25B745C0A426}"/>
              </a:ext>
            </a:extLst>
          </p:cNvPr>
          <p:cNvSpPr>
            <a:spLocks noGrp="1"/>
          </p:cNvSpPr>
          <p:nvPr>
            <p:ph type="ftr" sz="quarter" idx="11"/>
          </p:nvPr>
        </p:nvSpPr>
        <p:spPr/>
        <p:txBody>
          <a:bodyPr/>
          <a:lstStyle/>
          <a:p>
            <a:r>
              <a:rPr lang="en-US" dirty="0"/>
              <a:t>© 2020 SIGGRAPH. ALL RIGHTS RESERVED.</a:t>
            </a:r>
          </a:p>
        </p:txBody>
      </p:sp>
      <p:sp>
        <p:nvSpPr>
          <p:cNvPr id="5" name="Slide Number Placeholder 4">
            <a:extLst>
              <a:ext uri="{FF2B5EF4-FFF2-40B4-BE49-F238E27FC236}">
                <a16:creationId xmlns:a16="http://schemas.microsoft.com/office/drawing/2014/main" id="{833D3AAE-E2BE-524C-AE49-B8A47087485D}"/>
              </a:ext>
            </a:extLst>
          </p:cNvPr>
          <p:cNvSpPr>
            <a:spLocks noGrp="1"/>
          </p:cNvSpPr>
          <p:nvPr>
            <p:ph type="sldNum" sz="quarter" idx="12"/>
          </p:nvPr>
        </p:nvSpPr>
        <p:spPr/>
        <p:txBody>
          <a:bodyPr/>
          <a:lstStyle/>
          <a:p>
            <a:fld id="{ED7F4C82-5684-9D49-BB71-7E0F578F0248}" type="slidenum">
              <a:rPr lang="en-US" smtClean="0"/>
              <a:t>‹#›</a:t>
            </a:fld>
            <a:endParaRPr lang="en-US" dirty="0"/>
          </a:p>
        </p:txBody>
      </p:sp>
      <p:sp>
        <p:nvSpPr>
          <p:cNvPr id="3" name="Rectangle 2">
            <a:extLst>
              <a:ext uri="{FF2B5EF4-FFF2-40B4-BE49-F238E27FC236}">
                <a16:creationId xmlns:a16="http://schemas.microsoft.com/office/drawing/2014/main" id="{35AA2FB0-C513-F64D-9B29-0BF0C80FA007}"/>
              </a:ext>
            </a:extLst>
          </p:cNvPr>
          <p:cNvSpPr/>
          <p:nvPr userDrawn="1"/>
        </p:nvSpPr>
        <p:spPr>
          <a:xfrm>
            <a:off x="8410634" y="1433690"/>
            <a:ext cx="3781367" cy="45042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94FFF165-98DD-254C-95C9-338256CF8E59}"/>
              </a:ext>
            </a:extLst>
          </p:cNvPr>
          <p:cNvSpPr>
            <a:spLocks noGrp="1"/>
          </p:cNvSpPr>
          <p:nvPr>
            <p:ph type="body" sz="quarter" idx="14"/>
          </p:nvPr>
        </p:nvSpPr>
        <p:spPr>
          <a:xfrm>
            <a:off x="8927869" y="1851378"/>
            <a:ext cx="2751369" cy="3759200"/>
          </a:xfrm>
        </p:spPr>
        <p:txBody>
          <a:bodyPr>
            <a:normAutofit/>
          </a:bodyPr>
          <a:lstStyle>
            <a:lvl1pPr>
              <a:buClr>
                <a:schemeClr val="accent4"/>
              </a:buClr>
              <a:defRPr sz="18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1883781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Cov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05F8FF-42B8-8543-ADEE-5E54C0527C63}"/>
              </a:ext>
            </a:extLst>
          </p:cNvPr>
          <p:cNvPicPr>
            <a:picLocks noChangeAspect="1"/>
          </p:cNvPicPr>
          <p:nvPr userDrawn="1"/>
        </p:nvPicPr>
        <p:blipFill>
          <a:blip r:embed="rId2"/>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FA98B98-9001-EC4F-B734-7CF45C985278}"/>
              </a:ext>
            </a:extLst>
          </p:cNvPr>
          <p:cNvPicPr>
            <a:picLocks noChangeAspect="1"/>
          </p:cNvPicPr>
          <p:nvPr userDrawn="1"/>
        </p:nvPicPr>
        <p:blipFill>
          <a:blip r:embed="rId3"/>
          <a:stretch>
            <a:fillRect/>
          </a:stretch>
        </p:blipFill>
        <p:spPr>
          <a:xfrm>
            <a:off x="3979015" y="1713001"/>
            <a:ext cx="6418051" cy="1574239"/>
          </a:xfrm>
          <a:prstGeom prst="rect">
            <a:avLst/>
          </a:prstGeom>
        </p:spPr>
      </p:pic>
      <p:sp>
        <p:nvSpPr>
          <p:cNvPr id="2" name="Title 1">
            <a:extLst>
              <a:ext uri="{FF2B5EF4-FFF2-40B4-BE49-F238E27FC236}">
                <a16:creationId xmlns:a16="http://schemas.microsoft.com/office/drawing/2014/main" id="{62B92407-B675-EC4C-8E6B-56FE90672AAF}"/>
              </a:ext>
            </a:extLst>
          </p:cNvPr>
          <p:cNvSpPr>
            <a:spLocks noGrp="1"/>
          </p:cNvSpPr>
          <p:nvPr>
            <p:ph type="ctrTitle" hasCustomPrompt="1"/>
          </p:nvPr>
        </p:nvSpPr>
        <p:spPr>
          <a:xfrm>
            <a:off x="5358836" y="4064000"/>
            <a:ext cx="6111486" cy="685553"/>
          </a:xfrm>
        </p:spPr>
        <p:txBody>
          <a:bodyPr tIns="0" bIns="0" anchor="b" anchorCtr="0">
            <a:normAutofit/>
          </a:bodyPr>
          <a:lstStyle>
            <a:lvl1pPr algn="l">
              <a:defRPr sz="3600">
                <a:solidFill>
                  <a:schemeClr val="bg1"/>
                </a:solidFill>
              </a:defRPr>
            </a:lvl1pPr>
          </a:lstStyle>
          <a:p>
            <a:r>
              <a:rPr lang="en-US" dirty="0"/>
              <a:t>Master title style</a:t>
            </a:r>
          </a:p>
        </p:txBody>
      </p:sp>
      <p:sp>
        <p:nvSpPr>
          <p:cNvPr id="3" name="Subtitle 2">
            <a:extLst>
              <a:ext uri="{FF2B5EF4-FFF2-40B4-BE49-F238E27FC236}">
                <a16:creationId xmlns:a16="http://schemas.microsoft.com/office/drawing/2014/main" id="{3DE23EDB-27DD-5147-BFFF-2C66925FA85F}"/>
              </a:ext>
            </a:extLst>
          </p:cNvPr>
          <p:cNvSpPr>
            <a:spLocks noGrp="1"/>
          </p:cNvSpPr>
          <p:nvPr>
            <p:ph type="subTitle" idx="1"/>
          </p:nvPr>
        </p:nvSpPr>
        <p:spPr>
          <a:xfrm>
            <a:off x="5358836" y="4763979"/>
            <a:ext cx="6121964" cy="840756"/>
          </a:xfrm>
        </p:spPr>
        <p:txBody>
          <a:bodyPr lIns="0" rIns="0">
            <a:normAutofit/>
          </a:bodyPr>
          <a:lstStyle>
            <a:lvl1pPr marL="0" indent="0" algn="l">
              <a:buNone/>
              <a:defRPr sz="24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2" name="Straight Connector 11">
            <a:extLst>
              <a:ext uri="{FF2B5EF4-FFF2-40B4-BE49-F238E27FC236}">
                <a16:creationId xmlns:a16="http://schemas.microsoft.com/office/drawing/2014/main" id="{2FB767E6-C2F0-5F46-96F8-51521B59639E}"/>
              </a:ext>
            </a:extLst>
          </p:cNvPr>
          <p:cNvCxnSpPr/>
          <p:nvPr userDrawn="1"/>
        </p:nvCxnSpPr>
        <p:spPr>
          <a:xfrm>
            <a:off x="5373511" y="3838222"/>
            <a:ext cx="6118578"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Footer Placeholder 2">
            <a:extLst>
              <a:ext uri="{FF2B5EF4-FFF2-40B4-BE49-F238E27FC236}">
                <a16:creationId xmlns:a16="http://schemas.microsoft.com/office/drawing/2014/main" id="{9A91715C-66ED-A64A-B801-A25E70A98BA4}"/>
              </a:ext>
            </a:extLst>
          </p:cNvPr>
          <p:cNvSpPr>
            <a:spLocks noGrp="1"/>
          </p:cNvSpPr>
          <p:nvPr>
            <p:ph type="ftr" sz="quarter" idx="10"/>
          </p:nvPr>
        </p:nvSpPr>
        <p:spPr>
          <a:xfrm>
            <a:off x="447040" y="6327241"/>
            <a:ext cx="4114800" cy="365760"/>
          </a:xfrm>
        </p:spPr>
        <p:txBody>
          <a:bodyPr/>
          <a:lstStyle>
            <a:lvl1pPr>
              <a:defRPr>
                <a:solidFill>
                  <a:schemeClr val="bg1"/>
                </a:solidFill>
              </a:defRPr>
            </a:lvl1pPr>
          </a:lstStyle>
          <a:p>
            <a:r>
              <a:rPr lang="en-US" dirty="0"/>
              <a:t>© 2020 SIGGRAPH. ALL RIGHTS RESERVED.</a:t>
            </a:r>
          </a:p>
        </p:txBody>
      </p:sp>
    </p:spTree>
    <p:extLst>
      <p:ext uri="{BB962C8B-B14F-4D97-AF65-F5344CB8AC3E}">
        <p14:creationId xmlns:p14="http://schemas.microsoft.com/office/powerpoint/2010/main" val="24719782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1A25431-C3E8-3A4E-9E63-197FD5AFB7E2}"/>
              </a:ext>
            </a:extLst>
          </p:cNvPr>
          <p:cNvPicPr>
            <a:picLocks noChangeAspect="1"/>
          </p:cNvPicPr>
          <p:nvPr userDrawn="1"/>
        </p:nvPicPr>
        <p:blipFill>
          <a:blip r:embed="rId2"/>
          <a:stretch>
            <a:fillRect/>
          </a:stretch>
        </p:blipFill>
        <p:spPr>
          <a:xfrm>
            <a:off x="0" y="0"/>
            <a:ext cx="12185650" cy="6858000"/>
          </a:xfrm>
          <a:prstGeom prst="rect">
            <a:avLst/>
          </a:prstGeom>
        </p:spPr>
      </p:pic>
      <p:pic>
        <p:nvPicPr>
          <p:cNvPr id="11" name="Picture 10">
            <a:extLst>
              <a:ext uri="{FF2B5EF4-FFF2-40B4-BE49-F238E27FC236}">
                <a16:creationId xmlns:a16="http://schemas.microsoft.com/office/drawing/2014/main" id="{09BC7DF0-BD17-CE4B-8B14-ED0591457ABA}"/>
              </a:ext>
            </a:extLst>
          </p:cNvPr>
          <p:cNvPicPr>
            <a:picLocks noChangeAspect="1"/>
          </p:cNvPicPr>
          <p:nvPr userDrawn="1"/>
        </p:nvPicPr>
        <p:blipFill>
          <a:blip r:embed="rId3"/>
          <a:stretch>
            <a:fillRect/>
          </a:stretch>
        </p:blipFill>
        <p:spPr>
          <a:xfrm>
            <a:off x="7888876" y="440926"/>
            <a:ext cx="1900707" cy="466211"/>
          </a:xfrm>
          <a:prstGeom prst="rect">
            <a:avLst/>
          </a:prstGeom>
        </p:spPr>
      </p:pic>
      <p:sp>
        <p:nvSpPr>
          <p:cNvPr id="8" name="Text Placeholder 7">
            <a:extLst>
              <a:ext uri="{FF2B5EF4-FFF2-40B4-BE49-F238E27FC236}">
                <a16:creationId xmlns:a16="http://schemas.microsoft.com/office/drawing/2014/main" id="{F7500BC7-1A2E-BF44-BA1B-D85317DC3AE5}"/>
              </a:ext>
            </a:extLst>
          </p:cNvPr>
          <p:cNvSpPr>
            <a:spLocks noGrp="1"/>
          </p:cNvSpPr>
          <p:nvPr>
            <p:ph type="body" sz="quarter" idx="11" hasCustomPrompt="1"/>
          </p:nvPr>
        </p:nvSpPr>
        <p:spPr>
          <a:xfrm>
            <a:off x="8455378" y="3009845"/>
            <a:ext cx="3298472" cy="479079"/>
          </a:xfrm>
        </p:spPr>
        <p:txBody>
          <a:bodyPr lIns="0" tIns="0" rIns="0" bIns="0" anchor="b" anchorCtr="0">
            <a:normAutofit/>
          </a:bodyPr>
          <a:lstStyle>
            <a:lvl1pPr marL="0" indent="0" algn="l">
              <a:buFont typeface="Arial" panose="020B0604020202020204" pitchFamily="34" charset="0"/>
              <a:buNone/>
              <a:defRPr sz="2800" b="1" cap="all" baseline="0">
                <a:solidFill>
                  <a:schemeClr val="bg1"/>
                </a:solidFill>
              </a:defRPr>
            </a:lvl1pPr>
            <a:lvl2pPr marL="347662" indent="0">
              <a:buNone/>
              <a:defRPr/>
            </a:lvl2pPr>
            <a:lvl3pPr marL="696913" indent="0">
              <a:buNone/>
              <a:defRPr/>
            </a:lvl3pPr>
            <a:lvl4pPr marL="968375" indent="0">
              <a:buNone/>
              <a:defRPr/>
            </a:lvl4pPr>
            <a:lvl5pPr marL="1317625" indent="0">
              <a:buNone/>
              <a:defRPr/>
            </a:lvl5pPr>
          </a:lstStyle>
          <a:p>
            <a:pPr lvl="0"/>
            <a:r>
              <a:rPr lang="en-US" dirty="0"/>
              <a:t>DIVIDER TITLE</a:t>
            </a:r>
          </a:p>
        </p:txBody>
      </p:sp>
      <p:sp>
        <p:nvSpPr>
          <p:cNvPr id="10" name="Text Placeholder 9">
            <a:extLst>
              <a:ext uri="{FF2B5EF4-FFF2-40B4-BE49-F238E27FC236}">
                <a16:creationId xmlns:a16="http://schemas.microsoft.com/office/drawing/2014/main" id="{1F84B214-955B-2047-B87E-A96551033131}"/>
              </a:ext>
            </a:extLst>
          </p:cNvPr>
          <p:cNvSpPr>
            <a:spLocks noGrp="1"/>
          </p:cNvSpPr>
          <p:nvPr>
            <p:ph type="body" sz="quarter" idx="12" hasCustomPrompt="1"/>
          </p:nvPr>
        </p:nvSpPr>
        <p:spPr>
          <a:xfrm>
            <a:off x="8461845" y="3543879"/>
            <a:ext cx="3292005" cy="1055688"/>
          </a:xfrm>
        </p:spPr>
        <p:txBody>
          <a:bodyPr lIns="0" tIns="0" rIns="0" bIns="0">
            <a:normAutofit/>
          </a:bodyPr>
          <a:lstStyle>
            <a:lvl1pPr marL="0" indent="0" algn="l">
              <a:buFont typeface="Arial" panose="020B0604020202020204" pitchFamily="34" charset="0"/>
              <a:buNone/>
              <a:defRPr sz="2000">
                <a:solidFill>
                  <a:schemeClr val="accent4"/>
                </a:solidFill>
              </a:defRPr>
            </a:lvl1pPr>
            <a:lvl2pPr marL="347662" indent="0">
              <a:buNone/>
              <a:defRPr/>
            </a:lvl2pPr>
            <a:lvl3pPr marL="696913" indent="0">
              <a:buNone/>
              <a:defRPr/>
            </a:lvl3pPr>
            <a:lvl4pPr marL="968375" indent="0">
              <a:buNone/>
              <a:defRPr/>
            </a:lvl4pPr>
            <a:lvl5pPr marL="1317625" indent="0">
              <a:buNone/>
              <a:defRPr/>
            </a:lvl5pPr>
          </a:lstStyle>
          <a:p>
            <a:pPr lvl="0"/>
            <a:r>
              <a:rPr lang="en-US" dirty="0"/>
              <a:t>Divider Subtitle</a:t>
            </a:r>
          </a:p>
        </p:txBody>
      </p:sp>
      <p:cxnSp>
        <p:nvCxnSpPr>
          <p:cNvPr id="9" name="Straight Connector 8">
            <a:extLst>
              <a:ext uri="{FF2B5EF4-FFF2-40B4-BE49-F238E27FC236}">
                <a16:creationId xmlns:a16="http://schemas.microsoft.com/office/drawing/2014/main" id="{BA4BC26B-803F-CB4D-92A7-9D30B809C7E2}"/>
              </a:ext>
            </a:extLst>
          </p:cNvPr>
          <p:cNvCxnSpPr>
            <a:cxnSpLocks/>
          </p:cNvCxnSpPr>
          <p:nvPr userDrawn="1"/>
        </p:nvCxnSpPr>
        <p:spPr>
          <a:xfrm>
            <a:off x="8432800" y="2720622"/>
            <a:ext cx="332105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7" name="Footer Placeholder 2">
            <a:extLst>
              <a:ext uri="{FF2B5EF4-FFF2-40B4-BE49-F238E27FC236}">
                <a16:creationId xmlns:a16="http://schemas.microsoft.com/office/drawing/2014/main" id="{229C5AE0-0566-2B4B-8968-D49ED9A5AACF}"/>
              </a:ext>
            </a:extLst>
          </p:cNvPr>
          <p:cNvSpPr>
            <a:spLocks noGrp="1"/>
          </p:cNvSpPr>
          <p:nvPr>
            <p:ph type="ftr" sz="quarter" idx="10"/>
          </p:nvPr>
        </p:nvSpPr>
        <p:spPr>
          <a:xfrm>
            <a:off x="447040" y="6327241"/>
            <a:ext cx="4114800" cy="365760"/>
          </a:xfrm>
        </p:spPr>
        <p:txBody>
          <a:bodyPr/>
          <a:lstStyle>
            <a:lvl1pPr>
              <a:defRPr>
                <a:solidFill>
                  <a:schemeClr val="bg1"/>
                </a:solidFill>
              </a:defRPr>
            </a:lvl1pPr>
          </a:lstStyle>
          <a:p>
            <a:r>
              <a:rPr lang="en-US" dirty="0"/>
              <a:t>© 2020 SIGGRAPH. ALL RIGHTS RESERVED.</a:t>
            </a:r>
          </a:p>
        </p:txBody>
      </p:sp>
    </p:spTree>
    <p:extLst>
      <p:ext uri="{BB962C8B-B14F-4D97-AF65-F5344CB8AC3E}">
        <p14:creationId xmlns:p14="http://schemas.microsoft.com/office/powerpoint/2010/main" val="2521855377"/>
      </p:ext>
    </p:extLst>
  </p:cSld>
  <p:clrMapOvr>
    <a:masterClrMapping/>
  </p:clrMapOvr>
  <p:extLst>
    <p:ext uri="{DCECCB84-F9BA-43D5-87BE-67443E8EF086}">
      <p15:sldGuideLst xmlns:p15="http://schemas.microsoft.com/office/powerpoint/2012/main">
        <p15:guide id="3" pos="740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resente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90D4458-07DD-3A44-B9B5-26B2D305105D}"/>
              </a:ext>
            </a:extLst>
          </p:cNvPr>
          <p:cNvSpPr>
            <a:spLocks noGrp="1"/>
          </p:cNvSpPr>
          <p:nvPr>
            <p:ph type="pic" sz="quarter" idx="13"/>
          </p:nvPr>
        </p:nvSpPr>
        <p:spPr>
          <a:xfrm>
            <a:off x="440266" y="428978"/>
            <a:ext cx="4332901" cy="5520266"/>
          </a:xfrm>
          <a:solidFill>
            <a:schemeClr val="bg1">
              <a:lumMod val="95000"/>
            </a:schemeClr>
          </a:solidFill>
        </p:spPr>
        <p:txBody>
          <a:bodyPr anchor="ctr" anchorCtr="0"/>
          <a:lstStyle>
            <a:lvl1pPr marL="0" indent="0" algn="ctr">
              <a:buNone/>
              <a:defRPr>
                <a:solidFill>
                  <a:schemeClr val="tx1"/>
                </a:solidFill>
              </a:defRPr>
            </a:lvl1pPr>
          </a:lstStyle>
          <a:p>
            <a:endParaRPr lang="en-US" dirty="0"/>
          </a:p>
        </p:txBody>
      </p:sp>
      <p:sp>
        <p:nvSpPr>
          <p:cNvPr id="12" name="Text Placeholder 11">
            <a:extLst>
              <a:ext uri="{FF2B5EF4-FFF2-40B4-BE49-F238E27FC236}">
                <a16:creationId xmlns:a16="http://schemas.microsoft.com/office/drawing/2014/main" id="{0E6A4C08-AAC1-A446-930B-62F54F052811}"/>
              </a:ext>
            </a:extLst>
          </p:cNvPr>
          <p:cNvSpPr>
            <a:spLocks noGrp="1"/>
          </p:cNvSpPr>
          <p:nvPr>
            <p:ph type="body" sz="quarter" idx="14" hasCustomPrompt="1"/>
          </p:nvPr>
        </p:nvSpPr>
        <p:spPr>
          <a:xfrm>
            <a:off x="5577840" y="2208107"/>
            <a:ext cx="5988685" cy="648393"/>
          </a:xfrm>
        </p:spPr>
        <p:txBody>
          <a:bodyPr lIns="0" tIns="0" rIns="0" bIns="0" anchor="b" anchorCtr="0">
            <a:normAutofit/>
          </a:bodyPr>
          <a:lstStyle>
            <a:lvl1pPr marL="0" indent="0">
              <a:buNone/>
              <a:defRPr sz="2400" b="1" cap="all" baseline="0">
                <a:solidFill>
                  <a:schemeClr val="accent2"/>
                </a:solidFill>
              </a:defRPr>
            </a:lvl1pPr>
          </a:lstStyle>
          <a:p>
            <a:pPr lvl="0"/>
            <a:r>
              <a:rPr lang="en-US" dirty="0"/>
              <a:t>SPEAKER NAME</a:t>
            </a:r>
          </a:p>
        </p:txBody>
      </p:sp>
      <p:sp>
        <p:nvSpPr>
          <p:cNvPr id="14" name="Text Placeholder 13">
            <a:extLst>
              <a:ext uri="{FF2B5EF4-FFF2-40B4-BE49-F238E27FC236}">
                <a16:creationId xmlns:a16="http://schemas.microsoft.com/office/drawing/2014/main" id="{ACD76F35-8F5D-444F-8711-33637973B32D}"/>
              </a:ext>
            </a:extLst>
          </p:cNvPr>
          <p:cNvSpPr>
            <a:spLocks noGrp="1"/>
          </p:cNvSpPr>
          <p:nvPr>
            <p:ph type="body" sz="quarter" idx="15" hasCustomPrompt="1"/>
          </p:nvPr>
        </p:nvSpPr>
        <p:spPr>
          <a:xfrm>
            <a:off x="5578475" y="2971422"/>
            <a:ext cx="5988685" cy="268489"/>
          </a:xfrm>
        </p:spPr>
        <p:txBody>
          <a:bodyPr lIns="0" tIns="0" rIns="0" bIns="0" anchor="ctr">
            <a:normAutofit/>
          </a:bodyPr>
          <a:lstStyle>
            <a:lvl1pPr marL="0" indent="0">
              <a:buNone/>
              <a:defRPr sz="1800" b="1" cap="all" baseline="0">
                <a:solidFill>
                  <a:schemeClr val="accent4"/>
                </a:solidFill>
              </a:defRPr>
            </a:lvl1pPr>
          </a:lstStyle>
          <a:p>
            <a:pPr lvl="0"/>
            <a:r>
              <a:rPr lang="en-US" dirty="0"/>
              <a:t>POSITION / TITLE</a:t>
            </a:r>
          </a:p>
        </p:txBody>
      </p:sp>
      <p:sp>
        <p:nvSpPr>
          <p:cNvPr id="15" name="Text Placeholder 13">
            <a:extLst>
              <a:ext uri="{FF2B5EF4-FFF2-40B4-BE49-F238E27FC236}">
                <a16:creationId xmlns:a16="http://schemas.microsoft.com/office/drawing/2014/main" id="{76615A6F-53C5-804B-A648-B59EE9920D08}"/>
              </a:ext>
            </a:extLst>
          </p:cNvPr>
          <p:cNvSpPr>
            <a:spLocks noGrp="1"/>
          </p:cNvSpPr>
          <p:nvPr>
            <p:ph type="body" sz="quarter" idx="16" hasCustomPrompt="1"/>
          </p:nvPr>
        </p:nvSpPr>
        <p:spPr>
          <a:xfrm>
            <a:off x="5578475" y="3304446"/>
            <a:ext cx="5988685" cy="390409"/>
          </a:xfrm>
        </p:spPr>
        <p:txBody>
          <a:bodyPr lIns="0" tIns="0" rIns="0" bIns="0">
            <a:normAutofit/>
          </a:bodyPr>
          <a:lstStyle>
            <a:lvl1pPr marL="0" indent="0">
              <a:buNone/>
              <a:defRPr sz="1600" b="0" i="0" cap="none" baseline="0">
                <a:solidFill>
                  <a:schemeClr val="accent2"/>
                </a:solidFill>
              </a:defRPr>
            </a:lvl1pPr>
          </a:lstStyle>
          <a:p>
            <a:pPr lvl="0"/>
            <a:r>
              <a:rPr lang="en-US" dirty="0"/>
              <a:t>Place / Company</a:t>
            </a:r>
          </a:p>
        </p:txBody>
      </p:sp>
      <p:sp>
        <p:nvSpPr>
          <p:cNvPr id="16" name="Text Placeholder 13">
            <a:extLst>
              <a:ext uri="{FF2B5EF4-FFF2-40B4-BE49-F238E27FC236}">
                <a16:creationId xmlns:a16="http://schemas.microsoft.com/office/drawing/2014/main" id="{B2C95F61-E96E-7449-BF10-7DE141840465}"/>
              </a:ext>
            </a:extLst>
          </p:cNvPr>
          <p:cNvSpPr>
            <a:spLocks noGrp="1"/>
          </p:cNvSpPr>
          <p:nvPr>
            <p:ph type="body" sz="quarter" idx="17" hasCustomPrompt="1"/>
          </p:nvPr>
        </p:nvSpPr>
        <p:spPr>
          <a:xfrm>
            <a:off x="5578475" y="3804357"/>
            <a:ext cx="5988685" cy="2144887"/>
          </a:xfrm>
        </p:spPr>
        <p:txBody>
          <a:bodyPr lIns="0" tIns="0" rIns="0" bIns="0">
            <a:normAutofit/>
          </a:bodyPr>
          <a:lstStyle>
            <a:lvl1pPr marL="0" indent="0">
              <a:lnSpc>
                <a:spcPct val="100000"/>
              </a:lnSpc>
              <a:buNone/>
              <a:defRPr sz="1800" b="0" i="0" cap="none" baseline="0">
                <a:solidFill>
                  <a:schemeClr val="accent2"/>
                </a:solidFill>
              </a:defRPr>
            </a:lvl1pPr>
          </a:lstStyle>
          <a:p>
            <a:pPr lvl="0"/>
            <a:r>
              <a:rPr lang="en-US" dirty="0"/>
              <a:t>Short Biography</a:t>
            </a:r>
          </a:p>
        </p:txBody>
      </p:sp>
      <p:sp>
        <p:nvSpPr>
          <p:cNvPr id="11" name="Footer Placeholder 3">
            <a:extLst>
              <a:ext uri="{FF2B5EF4-FFF2-40B4-BE49-F238E27FC236}">
                <a16:creationId xmlns:a16="http://schemas.microsoft.com/office/drawing/2014/main" id="{48F16285-5DC7-A74F-9100-DA40B0D9BE9D}"/>
              </a:ext>
            </a:extLst>
          </p:cNvPr>
          <p:cNvSpPr>
            <a:spLocks noGrp="1"/>
          </p:cNvSpPr>
          <p:nvPr>
            <p:ph type="ftr" sz="quarter" idx="11"/>
          </p:nvPr>
        </p:nvSpPr>
        <p:spPr>
          <a:xfrm>
            <a:off x="447040" y="6327241"/>
            <a:ext cx="4114800" cy="365760"/>
          </a:xfrm>
        </p:spPr>
        <p:txBody>
          <a:bodyPr/>
          <a:lstStyle/>
          <a:p>
            <a:r>
              <a:rPr lang="en-US" dirty="0"/>
              <a:t>© 2020 SIGGRAPH. ALL RIGHTS RESERVED.</a:t>
            </a:r>
          </a:p>
        </p:txBody>
      </p:sp>
      <p:sp>
        <p:nvSpPr>
          <p:cNvPr id="17" name="Slide Number Placeholder 3">
            <a:extLst>
              <a:ext uri="{FF2B5EF4-FFF2-40B4-BE49-F238E27FC236}">
                <a16:creationId xmlns:a16="http://schemas.microsoft.com/office/drawing/2014/main" id="{B9284170-65A4-A147-93CD-BF938AA7E732}"/>
              </a:ext>
            </a:extLst>
          </p:cNvPr>
          <p:cNvSpPr>
            <a:spLocks noGrp="1"/>
          </p:cNvSpPr>
          <p:nvPr>
            <p:ph type="sldNum" sz="quarter" idx="18"/>
          </p:nvPr>
        </p:nvSpPr>
        <p:spPr>
          <a:xfrm>
            <a:off x="11325128" y="6327876"/>
            <a:ext cx="436520" cy="365125"/>
          </a:xfrm>
        </p:spPr>
        <p:txBody>
          <a:bodyPr/>
          <a:lstStyle/>
          <a:p>
            <a:fld id="{ED7F4C82-5684-9D49-BB71-7E0F578F0248}" type="slidenum">
              <a:rPr lang="en-US" smtClean="0"/>
              <a:pPr/>
              <a:t>‹#›</a:t>
            </a:fld>
            <a:endParaRPr lang="en-US" dirty="0"/>
          </a:p>
        </p:txBody>
      </p:sp>
    </p:spTree>
    <p:extLst>
      <p:ext uri="{BB962C8B-B14F-4D97-AF65-F5344CB8AC3E}">
        <p14:creationId xmlns:p14="http://schemas.microsoft.com/office/powerpoint/2010/main" val="12160780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A090D-9721-1E44-816F-12288D985DF1}"/>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18AD942A-F780-834E-9151-C1E34A620C61}"/>
              </a:ext>
            </a:extLst>
          </p:cNvPr>
          <p:cNvSpPr>
            <a:spLocks noGrp="1"/>
          </p:cNvSpPr>
          <p:nvPr>
            <p:ph type="ftr" sz="quarter" idx="10"/>
          </p:nvPr>
        </p:nvSpPr>
        <p:spPr/>
        <p:txBody>
          <a:bodyPr/>
          <a:lstStyle/>
          <a:p>
            <a:r>
              <a:rPr lang="en-US" dirty="0"/>
              <a:t>© 2020 SIGGRAPH. ALL RIGHTS RESERVED.</a:t>
            </a:r>
          </a:p>
        </p:txBody>
      </p:sp>
      <p:sp>
        <p:nvSpPr>
          <p:cNvPr id="4" name="Slide Number Placeholder 3">
            <a:extLst>
              <a:ext uri="{FF2B5EF4-FFF2-40B4-BE49-F238E27FC236}">
                <a16:creationId xmlns:a16="http://schemas.microsoft.com/office/drawing/2014/main" id="{423C0F66-4B25-744D-B250-372DB6FCFC2B}"/>
              </a:ext>
            </a:extLst>
          </p:cNvPr>
          <p:cNvSpPr>
            <a:spLocks noGrp="1"/>
          </p:cNvSpPr>
          <p:nvPr>
            <p:ph type="sldNum" sz="quarter" idx="11"/>
          </p:nvPr>
        </p:nvSpPr>
        <p:spPr/>
        <p:txBody>
          <a:bodyPr/>
          <a:lstStyle/>
          <a:p>
            <a:fld id="{ED7F4C82-5684-9D49-BB71-7E0F578F0248}" type="slidenum">
              <a:rPr lang="en-US" smtClean="0"/>
              <a:pPr/>
              <a:t>‹#›</a:t>
            </a:fld>
            <a:endParaRPr lang="en-US" dirty="0"/>
          </a:p>
        </p:txBody>
      </p:sp>
      <p:sp>
        <p:nvSpPr>
          <p:cNvPr id="6" name="Text Placeholder 5">
            <a:extLst>
              <a:ext uri="{FF2B5EF4-FFF2-40B4-BE49-F238E27FC236}">
                <a16:creationId xmlns:a16="http://schemas.microsoft.com/office/drawing/2014/main" id="{33A61238-323A-D04B-A571-CD03ED04FEA1}"/>
              </a:ext>
            </a:extLst>
          </p:cNvPr>
          <p:cNvSpPr>
            <a:spLocks noGrp="1"/>
          </p:cNvSpPr>
          <p:nvPr>
            <p:ph type="body" sz="quarter" idx="12"/>
          </p:nvPr>
        </p:nvSpPr>
        <p:spPr>
          <a:xfrm>
            <a:off x="199173" y="1150721"/>
            <a:ext cx="11793654" cy="51308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51925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10D15-365E-6848-93F0-30432EA4E61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25D7E653-EE74-F549-B845-25B745C0A426}"/>
              </a:ext>
            </a:extLst>
          </p:cNvPr>
          <p:cNvSpPr>
            <a:spLocks noGrp="1"/>
          </p:cNvSpPr>
          <p:nvPr>
            <p:ph type="ftr" sz="quarter" idx="11"/>
          </p:nvPr>
        </p:nvSpPr>
        <p:spPr/>
        <p:txBody>
          <a:bodyPr/>
          <a:lstStyle/>
          <a:p>
            <a:r>
              <a:rPr lang="en-US" dirty="0"/>
              <a:t>© 2020 SIGGRAPH. ALL RIGHTS RESERVED.</a:t>
            </a:r>
          </a:p>
        </p:txBody>
      </p:sp>
      <p:sp>
        <p:nvSpPr>
          <p:cNvPr id="5" name="Slide Number Placeholder 4">
            <a:extLst>
              <a:ext uri="{FF2B5EF4-FFF2-40B4-BE49-F238E27FC236}">
                <a16:creationId xmlns:a16="http://schemas.microsoft.com/office/drawing/2014/main" id="{833D3AAE-E2BE-524C-AE49-B8A47087485D}"/>
              </a:ext>
            </a:extLst>
          </p:cNvPr>
          <p:cNvSpPr>
            <a:spLocks noGrp="1"/>
          </p:cNvSpPr>
          <p:nvPr>
            <p:ph type="sldNum" sz="quarter" idx="12"/>
          </p:nvPr>
        </p:nvSpPr>
        <p:spPr/>
        <p:txBody>
          <a:bodyPr/>
          <a:lstStyle/>
          <a:p>
            <a:fld id="{ED7F4C82-5684-9D49-BB71-7E0F578F0248}" type="slidenum">
              <a:rPr lang="en-US" smtClean="0"/>
              <a:t>‹#›</a:t>
            </a:fld>
            <a:endParaRPr lang="en-US" dirty="0"/>
          </a:p>
        </p:txBody>
      </p:sp>
    </p:spTree>
    <p:extLst>
      <p:ext uri="{BB962C8B-B14F-4D97-AF65-F5344CB8AC3E}">
        <p14:creationId xmlns:p14="http://schemas.microsoft.com/office/powerpoint/2010/main" val="26592386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C00BCA9-933B-144D-933F-DA1B95BAE065}"/>
              </a:ext>
            </a:extLst>
          </p:cNvPr>
          <p:cNvSpPr>
            <a:spLocks noGrp="1"/>
          </p:cNvSpPr>
          <p:nvPr>
            <p:ph type="ftr" sz="quarter" idx="11"/>
          </p:nvPr>
        </p:nvSpPr>
        <p:spPr/>
        <p:txBody>
          <a:bodyPr/>
          <a:lstStyle/>
          <a:p>
            <a:r>
              <a:rPr lang="en-US" dirty="0"/>
              <a:t>© 2020 SIGGRAPH. ALL RIGHTS RESERVED.</a:t>
            </a:r>
          </a:p>
        </p:txBody>
      </p:sp>
      <p:sp>
        <p:nvSpPr>
          <p:cNvPr id="4" name="Slide Number Placeholder 3">
            <a:extLst>
              <a:ext uri="{FF2B5EF4-FFF2-40B4-BE49-F238E27FC236}">
                <a16:creationId xmlns:a16="http://schemas.microsoft.com/office/drawing/2014/main" id="{15577399-C03B-1746-9982-3605ED885739}"/>
              </a:ext>
            </a:extLst>
          </p:cNvPr>
          <p:cNvSpPr>
            <a:spLocks noGrp="1"/>
          </p:cNvSpPr>
          <p:nvPr>
            <p:ph type="sldNum" sz="quarter" idx="12"/>
          </p:nvPr>
        </p:nvSpPr>
        <p:spPr/>
        <p:txBody>
          <a:bodyPr/>
          <a:lstStyle/>
          <a:p>
            <a:fld id="{ED7F4C82-5684-9D49-BB71-7E0F578F0248}" type="slidenum">
              <a:rPr lang="en-US" smtClean="0"/>
              <a:t>‹#›</a:t>
            </a:fld>
            <a:endParaRPr lang="en-US" dirty="0"/>
          </a:p>
        </p:txBody>
      </p:sp>
    </p:spTree>
    <p:extLst>
      <p:ext uri="{BB962C8B-B14F-4D97-AF65-F5344CB8AC3E}">
        <p14:creationId xmlns:p14="http://schemas.microsoft.com/office/powerpoint/2010/main" val="785841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A99713-A6EA-49EA-9314-178A8CF753B7}" type="datetimeFigureOut">
              <a:rPr lang="en-US" smtClean="0"/>
              <a:t>7/22/20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5D7001-C58C-48F0-AB05-C4528F09F0C7}" type="slidenum">
              <a:rPr lang="en-US" smtClean="0"/>
              <a:t>‹#›</a:t>
            </a:fld>
            <a:endParaRPr lang="en-US"/>
          </a:p>
        </p:txBody>
      </p:sp>
    </p:spTree>
    <p:extLst>
      <p:ext uri="{BB962C8B-B14F-4D97-AF65-F5344CB8AC3E}">
        <p14:creationId xmlns:p14="http://schemas.microsoft.com/office/powerpoint/2010/main" val="1470239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6A99713-A6EA-49EA-9314-178A8CF753B7}" type="datetimeFigureOut">
              <a:rPr lang="en-US" smtClean="0"/>
              <a:t>7/22/20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5D7001-C58C-48F0-AB05-C4528F09F0C7}" type="slidenum">
              <a:rPr lang="en-US" smtClean="0"/>
              <a:t>‹#›</a:t>
            </a:fld>
            <a:endParaRPr lang="en-US"/>
          </a:p>
        </p:txBody>
      </p:sp>
    </p:spTree>
    <p:extLst>
      <p:ext uri="{BB962C8B-B14F-4D97-AF65-F5344CB8AC3E}">
        <p14:creationId xmlns:p14="http://schemas.microsoft.com/office/powerpoint/2010/main" val="428894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A99713-A6EA-49EA-9314-178A8CF753B7}" type="datetimeFigureOut">
              <a:rPr lang="en-US" smtClean="0"/>
              <a:t>7/22/20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5D7001-C58C-48F0-AB05-C4528F09F0C7}" type="slidenum">
              <a:rPr lang="en-US" smtClean="0"/>
              <a:t>‹#›</a:t>
            </a:fld>
            <a:endParaRPr lang="en-US"/>
          </a:p>
        </p:txBody>
      </p:sp>
    </p:spTree>
    <p:extLst>
      <p:ext uri="{BB962C8B-B14F-4D97-AF65-F5344CB8AC3E}">
        <p14:creationId xmlns:p14="http://schemas.microsoft.com/office/powerpoint/2010/main" val="75839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6A99713-A6EA-49EA-9314-178A8CF753B7}" type="datetimeFigureOut">
              <a:rPr lang="en-US" smtClean="0"/>
              <a:t>7/22/20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5D7001-C58C-48F0-AB05-C4528F09F0C7}" type="slidenum">
              <a:rPr lang="en-US" smtClean="0"/>
              <a:t>‹#›</a:t>
            </a:fld>
            <a:endParaRPr lang="en-US"/>
          </a:p>
        </p:txBody>
      </p:sp>
    </p:spTree>
    <p:extLst>
      <p:ext uri="{BB962C8B-B14F-4D97-AF65-F5344CB8AC3E}">
        <p14:creationId xmlns:p14="http://schemas.microsoft.com/office/powerpoint/2010/main" val="261326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A99713-A6EA-49EA-9314-178A8CF753B7}" type="datetimeFigureOut">
              <a:rPr lang="en-US" smtClean="0"/>
              <a:t>7/22/20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5D7001-C58C-48F0-AB05-C4528F09F0C7}" type="slidenum">
              <a:rPr lang="en-US" smtClean="0"/>
              <a:t>‹#›</a:t>
            </a:fld>
            <a:endParaRPr lang="en-US"/>
          </a:p>
        </p:txBody>
      </p:sp>
    </p:spTree>
    <p:extLst>
      <p:ext uri="{BB962C8B-B14F-4D97-AF65-F5344CB8AC3E}">
        <p14:creationId xmlns:p14="http://schemas.microsoft.com/office/powerpoint/2010/main" val="2045350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A99713-A6EA-49EA-9314-178A8CF753B7}" type="datetimeFigureOut">
              <a:rPr lang="en-US" smtClean="0"/>
              <a:t>7/22/20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5D7001-C58C-48F0-AB05-C4528F09F0C7}" type="slidenum">
              <a:rPr lang="en-US" smtClean="0"/>
              <a:t>‹#›</a:t>
            </a:fld>
            <a:endParaRPr lang="en-US"/>
          </a:p>
        </p:txBody>
      </p:sp>
    </p:spTree>
    <p:extLst>
      <p:ext uri="{BB962C8B-B14F-4D97-AF65-F5344CB8AC3E}">
        <p14:creationId xmlns:p14="http://schemas.microsoft.com/office/powerpoint/2010/main" val="2608728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A99713-A6EA-49EA-9314-178A8CF753B7}" type="datetimeFigureOut">
              <a:rPr lang="en-US" smtClean="0"/>
              <a:t>7/22/20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5D7001-C58C-48F0-AB05-C4528F09F0C7}" type="slidenum">
              <a:rPr lang="en-US" smtClean="0"/>
              <a:t>‹#›</a:t>
            </a:fld>
            <a:endParaRPr lang="en-US"/>
          </a:p>
        </p:txBody>
      </p:sp>
    </p:spTree>
    <p:extLst>
      <p:ext uri="{BB962C8B-B14F-4D97-AF65-F5344CB8AC3E}">
        <p14:creationId xmlns:p14="http://schemas.microsoft.com/office/powerpoint/2010/main" val="82713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24.xml"/><Relationship Id="rId7"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A99713-A6EA-49EA-9314-178A8CF753B7}" type="datetimeFigureOut">
              <a:rPr lang="en-US" smtClean="0"/>
              <a:t>7/22/20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5D7001-C58C-48F0-AB05-C4528F09F0C7}" type="slidenum">
              <a:rPr lang="en-US" smtClean="0"/>
              <a:t>‹#›</a:t>
            </a:fld>
            <a:endParaRPr lang="en-US"/>
          </a:p>
        </p:txBody>
      </p:sp>
    </p:spTree>
    <p:extLst>
      <p:ext uri="{BB962C8B-B14F-4D97-AF65-F5344CB8AC3E}">
        <p14:creationId xmlns:p14="http://schemas.microsoft.com/office/powerpoint/2010/main" val="214357344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84" r:id="rId5"/>
    <p:sldLayoutId id="2147483685"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E20ED6-0E87-764C-B013-CC7857F7EED6}"/>
              </a:ext>
            </a:extLst>
          </p:cNvPr>
          <p:cNvPicPr>
            <a:picLocks noChangeAspect="1"/>
          </p:cNvPicPr>
          <p:nvPr userDrawn="1"/>
        </p:nvPicPr>
        <p:blipFill>
          <a:blip r:embed="rId12"/>
          <a:src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2B6CE2AD-D331-8544-81DE-E7CE2C339303}"/>
              </a:ext>
            </a:extLst>
          </p:cNvPr>
          <p:cNvPicPr>
            <a:picLocks noChangeAspect="1"/>
          </p:cNvPicPr>
          <p:nvPr userDrawn="1"/>
        </p:nvPicPr>
        <p:blipFill>
          <a:blip r:embed="rId13"/>
          <a:srcRect/>
          <a:stretch/>
        </p:blipFill>
        <p:spPr>
          <a:xfrm>
            <a:off x="9695895" y="440926"/>
            <a:ext cx="2062711" cy="505948"/>
          </a:xfrm>
          <a:prstGeom prst="rect">
            <a:avLst/>
          </a:prstGeom>
        </p:spPr>
      </p:pic>
      <p:sp>
        <p:nvSpPr>
          <p:cNvPr id="2" name="Title Placeholder 1">
            <a:extLst>
              <a:ext uri="{FF2B5EF4-FFF2-40B4-BE49-F238E27FC236}">
                <a16:creationId xmlns:a16="http://schemas.microsoft.com/office/drawing/2014/main" id="{ABC06AD2-233A-FF4C-B2DD-6A956BAE2169}"/>
              </a:ext>
            </a:extLst>
          </p:cNvPr>
          <p:cNvSpPr>
            <a:spLocks noGrp="1"/>
          </p:cNvSpPr>
          <p:nvPr>
            <p:ph type="title"/>
          </p:nvPr>
        </p:nvSpPr>
        <p:spPr>
          <a:xfrm>
            <a:off x="447040" y="284480"/>
            <a:ext cx="9001760" cy="904240"/>
          </a:xfrm>
          <a:prstGeom prst="rect">
            <a:avLst/>
          </a:prstGeom>
        </p:spPr>
        <p:txBody>
          <a:bodyPr vert="horz" lIns="0" tIns="457200" rIns="0" bIns="45720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884B65D-D93F-A740-A3D9-B740AD258923}"/>
              </a:ext>
            </a:extLst>
          </p:cNvPr>
          <p:cNvSpPr>
            <a:spLocks noGrp="1"/>
          </p:cNvSpPr>
          <p:nvPr>
            <p:ph type="body" idx="1"/>
          </p:nvPr>
        </p:nvSpPr>
        <p:spPr>
          <a:xfrm>
            <a:off x="447039" y="1828800"/>
            <a:ext cx="11322929" cy="409135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8A74265-0D13-4A4C-BA2C-6588E38CF972}"/>
              </a:ext>
            </a:extLst>
          </p:cNvPr>
          <p:cNvSpPr>
            <a:spLocks noGrp="1"/>
          </p:cNvSpPr>
          <p:nvPr>
            <p:ph type="ftr" sz="quarter" idx="3"/>
          </p:nvPr>
        </p:nvSpPr>
        <p:spPr>
          <a:xfrm>
            <a:off x="447040" y="6327241"/>
            <a:ext cx="4114800" cy="365760"/>
          </a:xfrm>
          <a:prstGeom prst="rect">
            <a:avLst/>
          </a:prstGeom>
        </p:spPr>
        <p:txBody>
          <a:bodyPr vert="horz" lIns="0" tIns="45720" rIns="91440" bIns="45720" rtlCol="0" anchor="ctr"/>
          <a:lstStyle>
            <a:lvl1pPr algn="l">
              <a:defRPr sz="700" cap="all" spc="130" baseline="0">
                <a:solidFill>
                  <a:schemeClr val="accent1"/>
                </a:solidFill>
              </a:defRPr>
            </a:lvl1pPr>
          </a:lstStyle>
          <a:p>
            <a:r>
              <a:rPr lang="en-US" dirty="0"/>
              <a:t>© 2020 SIGGRAPH. ALL RIGHTS RESERVED.</a:t>
            </a:r>
          </a:p>
        </p:txBody>
      </p:sp>
      <p:sp>
        <p:nvSpPr>
          <p:cNvPr id="6" name="Slide Number Placeholder 5">
            <a:extLst>
              <a:ext uri="{FF2B5EF4-FFF2-40B4-BE49-F238E27FC236}">
                <a16:creationId xmlns:a16="http://schemas.microsoft.com/office/drawing/2014/main" id="{F3E21A82-FFCF-CB4B-9DA2-0043AB13B34E}"/>
              </a:ext>
            </a:extLst>
          </p:cNvPr>
          <p:cNvSpPr>
            <a:spLocks noGrp="1"/>
          </p:cNvSpPr>
          <p:nvPr>
            <p:ph type="sldNum" sz="quarter" idx="4"/>
          </p:nvPr>
        </p:nvSpPr>
        <p:spPr>
          <a:xfrm>
            <a:off x="11325128" y="6327876"/>
            <a:ext cx="436520" cy="365125"/>
          </a:xfrm>
          <a:prstGeom prst="rect">
            <a:avLst/>
          </a:prstGeom>
        </p:spPr>
        <p:txBody>
          <a:bodyPr vert="horz" lIns="0" tIns="0" rIns="0" bIns="0" rtlCol="0" anchor="ctr"/>
          <a:lstStyle>
            <a:lvl1pPr algn="r">
              <a:defRPr sz="900" b="1">
                <a:solidFill>
                  <a:schemeClr val="accent4"/>
                </a:solidFill>
              </a:defRPr>
            </a:lvl1pPr>
          </a:lstStyle>
          <a:p>
            <a:fld id="{ED7F4C82-5684-9D49-BB71-7E0F578F0248}" type="slidenum">
              <a:rPr lang="en-US" smtClean="0"/>
              <a:pPr/>
              <a:t>‹#›</a:t>
            </a:fld>
            <a:endParaRPr lang="en-US" dirty="0"/>
          </a:p>
        </p:txBody>
      </p:sp>
    </p:spTree>
    <p:extLst>
      <p:ext uri="{BB962C8B-B14F-4D97-AF65-F5344CB8AC3E}">
        <p14:creationId xmlns:p14="http://schemas.microsoft.com/office/powerpoint/2010/main" val="8125013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hf hdr="0" dt="0"/>
  <p:txStyles>
    <p:titleStyle>
      <a:lvl1pPr algn="l" defTabSz="914400" rtl="0" eaLnBrk="1" latinLnBrk="0" hangingPunct="1">
        <a:lnSpc>
          <a:spcPct val="90000"/>
        </a:lnSpc>
        <a:spcBef>
          <a:spcPct val="0"/>
        </a:spcBef>
        <a:buNone/>
        <a:defRPr sz="2800" b="1" kern="1200" cap="all" baseline="0">
          <a:solidFill>
            <a:schemeClr val="accent1"/>
          </a:solidFill>
          <a:latin typeface="+mj-lt"/>
          <a:ea typeface="+mj-ea"/>
          <a:cs typeface="+mj-cs"/>
        </a:defRPr>
      </a:lvl1pPr>
    </p:titleStyle>
    <p:bodyStyle>
      <a:lvl1pPr marL="231775" indent="-231775" algn="l" defTabSz="914400" rtl="0" eaLnBrk="1" latinLnBrk="0" hangingPunct="1">
        <a:lnSpc>
          <a:spcPct val="90000"/>
        </a:lnSpc>
        <a:spcBef>
          <a:spcPts val="1000"/>
        </a:spcBef>
        <a:buClr>
          <a:schemeClr val="accent4"/>
        </a:buClr>
        <a:buFont typeface="Arial" panose="020B0604020202020204" pitchFamily="34" charset="0"/>
        <a:buChar char="•"/>
        <a:tabLst/>
        <a:defRPr sz="1800" kern="1200">
          <a:solidFill>
            <a:schemeClr val="tx1"/>
          </a:solidFill>
          <a:latin typeface="+mn-lt"/>
          <a:ea typeface="+mn-ea"/>
          <a:cs typeface="+mn-cs"/>
        </a:defRPr>
      </a:lvl1pPr>
      <a:lvl2pPr marL="465138" indent="-233363" algn="l" defTabSz="914400" rtl="0" eaLnBrk="1" latinLnBrk="0" hangingPunct="1">
        <a:lnSpc>
          <a:spcPct val="90000"/>
        </a:lnSpc>
        <a:spcBef>
          <a:spcPts val="500"/>
        </a:spcBef>
        <a:buClr>
          <a:schemeClr val="accent4"/>
        </a:buClr>
        <a:buFont typeface="System Font Regular"/>
        <a:buChar char="–"/>
        <a:tabLst/>
        <a:defRPr sz="1600" kern="1200">
          <a:solidFill>
            <a:schemeClr val="tx1"/>
          </a:solidFill>
          <a:latin typeface="+mn-lt"/>
          <a:ea typeface="+mn-ea"/>
          <a:cs typeface="+mn-cs"/>
        </a:defRPr>
      </a:lvl2pPr>
      <a:lvl3pPr marL="687388" indent="-222250" algn="l" defTabSz="914400" rtl="0" eaLnBrk="1" latinLnBrk="0" hangingPunct="1">
        <a:lnSpc>
          <a:spcPct val="90000"/>
        </a:lnSpc>
        <a:spcBef>
          <a:spcPts val="500"/>
        </a:spcBef>
        <a:buClr>
          <a:schemeClr val="accent4"/>
        </a:buClr>
        <a:buFont typeface="Arial" panose="020B0604020202020204" pitchFamily="34" charset="0"/>
        <a:buChar char="•"/>
        <a:tabLst/>
        <a:defRPr sz="1400" kern="1200">
          <a:solidFill>
            <a:schemeClr val="tx1"/>
          </a:solidFill>
          <a:latin typeface="+mn-lt"/>
          <a:ea typeface="+mn-ea"/>
          <a:cs typeface="+mn-cs"/>
        </a:defRPr>
      </a:lvl3pPr>
      <a:lvl4pPr marL="919163" indent="-231775" algn="l" defTabSz="914400" rtl="0" eaLnBrk="1" latinLnBrk="0" hangingPunct="1">
        <a:lnSpc>
          <a:spcPct val="90000"/>
        </a:lnSpc>
        <a:spcBef>
          <a:spcPts val="500"/>
        </a:spcBef>
        <a:buClr>
          <a:schemeClr val="accent4"/>
        </a:buClr>
        <a:buFont typeface="System Font Regular"/>
        <a:buChar char="–"/>
        <a:tabLst/>
        <a:defRPr sz="1400" kern="1200">
          <a:solidFill>
            <a:schemeClr val="tx1"/>
          </a:solidFill>
          <a:latin typeface="+mn-lt"/>
          <a:ea typeface="+mn-ea"/>
          <a:cs typeface="+mn-cs"/>
        </a:defRPr>
      </a:lvl4pPr>
      <a:lvl5pPr marL="1152525" indent="-233363" algn="l" defTabSz="914400" rtl="0" eaLnBrk="1" latinLnBrk="0" hangingPunct="1">
        <a:lnSpc>
          <a:spcPct val="90000"/>
        </a:lnSpc>
        <a:spcBef>
          <a:spcPts val="500"/>
        </a:spcBef>
        <a:buClr>
          <a:schemeClr val="accent4"/>
        </a:buClr>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E20ED6-0E87-764C-B013-CC7857F7EED6}"/>
              </a:ext>
            </a:extLst>
          </p:cNvPr>
          <p:cNvPicPr>
            <a:picLocks noChangeAspect="1"/>
          </p:cNvPicPr>
          <p:nvPr userDrawn="1"/>
        </p:nvPicPr>
        <p:blipFill rotWithShape="1">
          <a:blip r:embed="rId8"/>
          <a:srcRect t="4148" b="81450"/>
          <a:stretch/>
        </p:blipFill>
        <p:spPr>
          <a:xfrm>
            <a:off x="0" y="3534"/>
            <a:ext cx="12192000" cy="987729"/>
          </a:xfrm>
          <a:prstGeom prst="rect">
            <a:avLst/>
          </a:prstGeom>
        </p:spPr>
      </p:pic>
      <p:pic>
        <p:nvPicPr>
          <p:cNvPr id="8" name="Picture 7">
            <a:extLst>
              <a:ext uri="{FF2B5EF4-FFF2-40B4-BE49-F238E27FC236}">
                <a16:creationId xmlns:a16="http://schemas.microsoft.com/office/drawing/2014/main" id="{2B6CE2AD-D331-8544-81DE-E7CE2C339303}"/>
              </a:ext>
            </a:extLst>
          </p:cNvPr>
          <p:cNvPicPr>
            <a:picLocks noChangeAspect="1"/>
          </p:cNvPicPr>
          <p:nvPr userDrawn="1"/>
        </p:nvPicPr>
        <p:blipFill>
          <a:blip r:embed="rId9"/>
          <a:srcRect/>
          <a:stretch/>
        </p:blipFill>
        <p:spPr>
          <a:xfrm>
            <a:off x="8274527" y="244424"/>
            <a:ext cx="2062711" cy="505948"/>
          </a:xfrm>
          <a:prstGeom prst="rect">
            <a:avLst/>
          </a:prstGeom>
        </p:spPr>
      </p:pic>
      <p:sp>
        <p:nvSpPr>
          <p:cNvPr id="2" name="Title Placeholder 1">
            <a:extLst>
              <a:ext uri="{FF2B5EF4-FFF2-40B4-BE49-F238E27FC236}">
                <a16:creationId xmlns:a16="http://schemas.microsoft.com/office/drawing/2014/main" id="{ABC06AD2-233A-FF4C-B2DD-6A956BAE2169}"/>
              </a:ext>
            </a:extLst>
          </p:cNvPr>
          <p:cNvSpPr>
            <a:spLocks noGrp="1"/>
          </p:cNvSpPr>
          <p:nvPr>
            <p:ph type="title"/>
          </p:nvPr>
        </p:nvSpPr>
        <p:spPr>
          <a:xfrm>
            <a:off x="199173" y="33606"/>
            <a:ext cx="9001760" cy="904240"/>
          </a:xfrm>
          <a:prstGeom prst="rect">
            <a:avLst/>
          </a:prstGeom>
        </p:spPr>
        <p:txBody>
          <a:bodyPr vert="horz" lIns="0" tIns="457200" rIns="0" bIns="45720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1884B65D-D93F-A740-A3D9-B740AD258923}"/>
              </a:ext>
            </a:extLst>
          </p:cNvPr>
          <p:cNvSpPr>
            <a:spLocks noGrp="1"/>
          </p:cNvSpPr>
          <p:nvPr>
            <p:ph type="body" idx="1"/>
          </p:nvPr>
        </p:nvSpPr>
        <p:spPr>
          <a:xfrm>
            <a:off x="199173" y="1145086"/>
            <a:ext cx="11793654" cy="51287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8A74265-0D13-4A4C-BA2C-6588E38CF972}"/>
              </a:ext>
            </a:extLst>
          </p:cNvPr>
          <p:cNvSpPr>
            <a:spLocks noGrp="1"/>
          </p:cNvSpPr>
          <p:nvPr>
            <p:ph type="ftr" sz="quarter" idx="3"/>
          </p:nvPr>
        </p:nvSpPr>
        <p:spPr>
          <a:xfrm>
            <a:off x="199173" y="6391857"/>
            <a:ext cx="2640496" cy="365760"/>
          </a:xfrm>
          <a:prstGeom prst="rect">
            <a:avLst/>
          </a:prstGeom>
        </p:spPr>
        <p:txBody>
          <a:bodyPr vert="horz" lIns="0" tIns="45720" rIns="91440" bIns="45720" rtlCol="0" anchor="ctr"/>
          <a:lstStyle>
            <a:lvl1pPr algn="l">
              <a:defRPr sz="700" cap="all" spc="130" baseline="0">
                <a:solidFill>
                  <a:schemeClr val="accent1"/>
                </a:solidFill>
              </a:defRPr>
            </a:lvl1pPr>
          </a:lstStyle>
          <a:p>
            <a:r>
              <a:rPr lang="en-US" dirty="0"/>
              <a:t>© 2020 SIGGRAPH. ALL RIGHTS RESERVED.</a:t>
            </a:r>
          </a:p>
        </p:txBody>
      </p:sp>
      <p:sp>
        <p:nvSpPr>
          <p:cNvPr id="6" name="Slide Number Placeholder 5">
            <a:extLst>
              <a:ext uri="{FF2B5EF4-FFF2-40B4-BE49-F238E27FC236}">
                <a16:creationId xmlns:a16="http://schemas.microsoft.com/office/drawing/2014/main" id="{F3E21A82-FFCF-CB4B-9DA2-0043AB13B34E}"/>
              </a:ext>
            </a:extLst>
          </p:cNvPr>
          <p:cNvSpPr>
            <a:spLocks noGrp="1"/>
          </p:cNvSpPr>
          <p:nvPr>
            <p:ph type="sldNum" sz="quarter" idx="4"/>
          </p:nvPr>
        </p:nvSpPr>
        <p:spPr>
          <a:xfrm>
            <a:off x="11556307" y="6391857"/>
            <a:ext cx="436520" cy="365125"/>
          </a:xfrm>
          <a:prstGeom prst="rect">
            <a:avLst/>
          </a:prstGeom>
        </p:spPr>
        <p:txBody>
          <a:bodyPr vert="horz" lIns="0" tIns="0" rIns="0" bIns="0" rtlCol="0" anchor="ctr"/>
          <a:lstStyle>
            <a:lvl1pPr algn="r">
              <a:defRPr sz="900" b="1">
                <a:solidFill>
                  <a:schemeClr val="accent4"/>
                </a:solidFill>
              </a:defRPr>
            </a:lvl1pPr>
          </a:lstStyle>
          <a:p>
            <a:fld id="{ED7F4C82-5684-9D49-BB71-7E0F578F0248}" type="slidenum">
              <a:rPr lang="en-US" smtClean="0"/>
              <a:pPr/>
              <a:t>‹#›</a:t>
            </a:fld>
            <a:endParaRPr lang="en-US" dirty="0"/>
          </a:p>
        </p:txBody>
      </p:sp>
      <p:sp>
        <p:nvSpPr>
          <p:cNvPr id="9" name="Footer Placeholder 4">
            <a:extLst>
              <a:ext uri="{FF2B5EF4-FFF2-40B4-BE49-F238E27FC236}">
                <a16:creationId xmlns:a16="http://schemas.microsoft.com/office/drawing/2014/main" id="{DF60FC1B-4F3F-0D40-A3DF-0D1D7AF45399}"/>
              </a:ext>
            </a:extLst>
          </p:cNvPr>
          <p:cNvSpPr txBox="1">
            <a:spLocks/>
          </p:cNvSpPr>
          <p:nvPr userDrawn="1"/>
        </p:nvSpPr>
        <p:spPr>
          <a:xfrm>
            <a:off x="4775752" y="6391222"/>
            <a:ext cx="2640496" cy="365760"/>
          </a:xfrm>
          <a:prstGeom prst="rect">
            <a:avLst/>
          </a:prstGeom>
        </p:spPr>
        <p:txBody>
          <a:bodyPr vert="horz" lIns="0" tIns="45720" rIns="91440" bIns="45720" rtlCol="0" anchor="ctr"/>
          <a:lstStyle>
            <a:defPPr>
              <a:defRPr lang="en-US"/>
            </a:defPPr>
            <a:lvl1pPr marL="0" algn="l" defTabSz="914400" rtl="0" eaLnBrk="1" latinLnBrk="0" hangingPunct="1">
              <a:defRPr sz="700" kern="1200" cap="all" spc="1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Path-Space Differentiable Rendering</a:t>
            </a:r>
          </a:p>
        </p:txBody>
      </p:sp>
    </p:spTree>
    <p:extLst>
      <p:ext uri="{BB962C8B-B14F-4D97-AF65-F5344CB8AC3E}">
        <p14:creationId xmlns:p14="http://schemas.microsoft.com/office/powerpoint/2010/main" val="55211899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5" r:id="rId3"/>
    <p:sldLayoutId id="2147483666" r:id="rId4"/>
    <p:sldLayoutId id="2147483654" r:id="rId5"/>
    <p:sldLayoutId id="2147483655" r:id="rId6"/>
  </p:sldLayoutIdLst>
  <p:hf hdr="0" dt="0"/>
  <p:txStyles>
    <p:titleStyle>
      <a:lvl1pPr algn="l" defTabSz="914400" rtl="0" eaLnBrk="1" latinLnBrk="0" hangingPunct="1">
        <a:lnSpc>
          <a:spcPct val="90000"/>
        </a:lnSpc>
        <a:spcBef>
          <a:spcPct val="0"/>
        </a:spcBef>
        <a:buNone/>
        <a:defRPr sz="3200" b="1" kern="1200" cap="all" baseline="0">
          <a:solidFill>
            <a:schemeClr val="accent1"/>
          </a:solidFill>
          <a:latin typeface="+mj-lt"/>
          <a:ea typeface="+mj-ea"/>
          <a:cs typeface="+mj-cs"/>
        </a:defRPr>
      </a:lvl1pPr>
    </p:titleStyle>
    <p:bodyStyle>
      <a:lvl1pPr marL="231775" indent="-231775" algn="l" defTabSz="914400" rtl="0" eaLnBrk="1" latinLnBrk="0" hangingPunct="1">
        <a:lnSpc>
          <a:spcPct val="90000"/>
        </a:lnSpc>
        <a:spcBef>
          <a:spcPts val="1000"/>
        </a:spcBef>
        <a:buClr>
          <a:schemeClr val="accent4"/>
        </a:buClr>
        <a:buFont typeface="Arial" panose="020B0604020202020204" pitchFamily="34" charset="0"/>
        <a:buChar char="•"/>
        <a:tabLst/>
        <a:defRPr sz="1800" kern="1200">
          <a:solidFill>
            <a:schemeClr val="tx1"/>
          </a:solidFill>
          <a:latin typeface="+mn-lt"/>
          <a:ea typeface="+mn-ea"/>
          <a:cs typeface="+mn-cs"/>
        </a:defRPr>
      </a:lvl1pPr>
      <a:lvl2pPr marL="465138" indent="-233363" algn="l" defTabSz="914400" rtl="0" eaLnBrk="1" latinLnBrk="0" hangingPunct="1">
        <a:lnSpc>
          <a:spcPct val="90000"/>
        </a:lnSpc>
        <a:spcBef>
          <a:spcPts val="500"/>
        </a:spcBef>
        <a:buClr>
          <a:schemeClr val="accent4"/>
        </a:buClr>
        <a:buFont typeface="System Font Regular"/>
        <a:buChar char="–"/>
        <a:tabLst/>
        <a:defRPr sz="1600" kern="1200">
          <a:solidFill>
            <a:schemeClr val="tx1"/>
          </a:solidFill>
          <a:latin typeface="+mn-lt"/>
          <a:ea typeface="+mn-ea"/>
          <a:cs typeface="+mn-cs"/>
        </a:defRPr>
      </a:lvl2pPr>
      <a:lvl3pPr marL="687388" indent="-222250" algn="l" defTabSz="914400" rtl="0" eaLnBrk="1" latinLnBrk="0" hangingPunct="1">
        <a:lnSpc>
          <a:spcPct val="90000"/>
        </a:lnSpc>
        <a:spcBef>
          <a:spcPts val="500"/>
        </a:spcBef>
        <a:buClr>
          <a:schemeClr val="accent4"/>
        </a:buClr>
        <a:buFont typeface="Arial" panose="020B0604020202020204" pitchFamily="34" charset="0"/>
        <a:buChar char="•"/>
        <a:tabLst/>
        <a:defRPr sz="1400" kern="1200">
          <a:solidFill>
            <a:schemeClr val="tx1"/>
          </a:solidFill>
          <a:latin typeface="+mn-lt"/>
          <a:ea typeface="+mn-ea"/>
          <a:cs typeface="+mn-cs"/>
        </a:defRPr>
      </a:lvl3pPr>
      <a:lvl4pPr marL="919163" indent="-231775" algn="l" defTabSz="914400" rtl="0" eaLnBrk="1" latinLnBrk="0" hangingPunct="1">
        <a:lnSpc>
          <a:spcPct val="90000"/>
        </a:lnSpc>
        <a:spcBef>
          <a:spcPts val="500"/>
        </a:spcBef>
        <a:buClr>
          <a:schemeClr val="accent4"/>
        </a:buClr>
        <a:buFont typeface="System Font Regular"/>
        <a:buChar char="–"/>
        <a:tabLst/>
        <a:defRPr sz="1400" kern="1200">
          <a:solidFill>
            <a:schemeClr val="tx1"/>
          </a:solidFill>
          <a:latin typeface="+mn-lt"/>
          <a:ea typeface="+mn-ea"/>
          <a:cs typeface="+mn-cs"/>
        </a:defRPr>
      </a:lvl4pPr>
      <a:lvl5pPr marL="1152525" indent="-233363" algn="l" defTabSz="914400" rtl="0" eaLnBrk="1" latinLnBrk="0" hangingPunct="1">
        <a:lnSpc>
          <a:spcPct val="90000"/>
        </a:lnSpc>
        <a:spcBef>
          <a:spcPts val="500"/>
        </a:spcBef>
        <a:buClr>
          <a:schemeClr val="accent4"/>
        </a:buClr>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5.xml"/><Relationship Id="rId7" Type="http://schemas.openxmlformats.org/officeDocument/2006/relationships/image" Target="../media/image291.png"/><Relationship Id="rId2" Type="http://schemas.openxmlformats.org/officeDocument/2006/relationships/slideLayout" Target="../slideLayouts/slideLayout2.xml"/><Relationship Id="rId1" Type="http://schemas.openxmlformats.org/officeDocument/2006/relationships/tags" Target="../tags/tag10.xml"/><Relationship Id="rId11" Type="http://schemas.openxmlformats.org/officeDocument/2006/relationships/image" Target="../media/image32.png"/><Relationship Id="rId10" Type="http://schemas.openxmlformats.org/officeDocument/2006/relationships/image" Target="../media/image31.pn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7" Type="http://schemas.openxmlformats.org/officeDocument/2006/relationships/image" Target="../media/image29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notesSlide" Target="../notesSlides/notesSlide18.xml"/><Relationship Id="rId7" Type="http://schemas.openxmlformats.org/officeDocument/2006/relationships/image" Target="../media/image200.png"/><Relationship Id="rId12"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11.xml"/><Relationship Id="rId11" Type="http://schemas.openxmlformats.org/officeDocument/2006/relationships/image" Target="../media/image36.png"/><Relationship Id="rId10" Type="http://schemas.openxmlformats.org/officeDocument/2006/relationships/image" Target="../media/image35.pn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19.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png"/><Relationship Id="rId3" Type="http://schemas.openxmlformats.org/officeDocument/2006/relationships/notesSlide" Target="../notesSlides/notesSlide20.xml"/><Relationship Id="rId7" Type="http://schemas.openxmlformats.org/officeDocument/2006/relationships/image" Target="../media/image50.png"/><Relationship Id="rId12"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tags" Target="../tags/tag13.xml"/><Relationship Id="rId11" Type="http://schemas.microsoft.com/office/2007/relationships/hdphoto" Target="../media/hdphoto3.wdp"/><Relationship Id="rId10" Type="http://schemas.openxmlformats.org/officeDocument/2006/relationships/image" Target="../media/image41.png"/><Relationship Id="rId4" Type="http://schemas.openxmlformats.org/officeDocument/2006/relationships/image" Target="../media/image29.png"/><Relationship Id="rId9" Type="http://schemas.openxmlformats.org/officeDocument/2006/relationships/image" Target="../media/image52.png"/><Relationship Id="rId14" Type="http://schemas.openxmlformats.org/officeDocument/2006/relationships/image" Target="../media/image56.png"/></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18" Type="http://schemas.openxmlformats.org/officeDocument/2006/relationships/image" Target="../media/image59.png"/><Relationship Id="rId3" Type="http://schemas.openxmlformats.org/officeDocument/2006/relationships/notesSlide" Target="../notesSlides/notesSlide21.xml"/><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42.png"/><Relationship Id="rId2" Type="http://schemas.openxmlformats.org/officeDocument/2006/relationships/slideLayout" Target="../slideLayouts/slideLayout2.xml"/><Relationship Id="rId16" Type="http://schemas.openxmlformats.org/officeDocument/2006/relationships/image" Target="../media/image58.png"/><Relationship Id="rId1" Type="http://schemas.openxmlformats.org/officeDocument/2006/relationships/tags" Target="../tags/tag14.xml"/><Relationship Id="rId6" Type="http://schemas.openxmlformats.org/officeDocument/2006/relationships/image" Target="../media/image43.png"/><Relationship Id="rId11" Type="http://schemas.openxmlformats.org/officeDocument/2006/relationships/image" Target="../media/image48.png"/><Relationship Id="rId15" Type="http://schemas.openxmlformats.org/officeDocument/2006/relationships/image" Target="../media/image57.png"/><Relationship Id="rId10" Type="http://schemas.openxmlformats.org/officeDocument/2006/relationships/image" Target="../media/image47.png"/><Relationship Id="rId19" Type="http://schemas.openxmlformats.org/officeDocument/2006/relationships/image" Target="../media/image60.png"/><Relationship Id="rId9" Type="http://schemas.openxmlformats.org/officeDocument/2006/relationships/image" Target="../media/image46.png"/><Relationship Id="rId14" Type="http://schemas.openxmlformats.org/officeDocument/2006/relationships/image" Target="../media/image5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72.png"/></Relationships>
</file>

<file path=ppt/slides/_rels/slide2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61.emf"/><Relationship Id="rId7" Type="http://schemas.openxmlformats.org/officeDocument/2006/relationships/image" Target="../media/image60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4.png"/><Relationship Id="rId10" Type="http://schemas.openxmlformats.org/officeDocument/2006/relationships/image" Target="../media/image72.png"/></Relationships>
</file>

<file path=ppt/slides/_rels/slide25.xml.rels><?xml version="1.0" encoding="UTF-8" standalone="yes"?>
<Relationships xmlns="http://schemas.openxmlformats.org/package/2006/relationships"><Relationship Id="rId7"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7"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notesSlide" Target="../notesSlides/notesSlide27.xml"/><Relationship Id="rId12" Type="http://schemas.openxmlformats.org/officeDocument/2006/relationships/image" Target="../media/image83.png"/><Relationship Id="rId17" Type="http://schemas.openxmlformats.org/officeDocument/2006/relationships/image" Target="../media/image600.png"/><Relationship Id="rId2" Type="http://schemas.openxmlformats.org/officeDocument/2006/relationships/slideLayout" Target="../slideLayouts/slideLayout2.xml"/><Relationship Id="rId16" Type="http://schemas.openxmlformats.org/officeDocument/2006/relationships/image" Target="../media/image76.png"/><Relationship Id="rId1" Type="http://schemas.openxmlformats.org/officeDocument/2006/relationships/tags" Target="../tags/tag16.xml"/><Relationship Id="rId11" Type="http://schemas.openxmlformats.org/officeDocument/2006/relationships/image" Target="../media/image82.png"/><Relationship Id="rId5" Type="http://schemas.openxmlformats.org/officeDocument/2006/relationships/image" Target="../media/image62.emf"/><Relationship Id="rId10" Type="http://schemas.openxmlformats.org/officeDocument/2006/relationships/image" Target="../media/image81.png"/><Relationship Id="rId4" Type="http://schemas.openxmlformats.org/officeDocument/2006/relationships/image" Target="../media/image61.emf"/><Relationship Id="rId9" Type="http://schemas.openxmlformats.org/officeDocument/2006/relationships/image" Target="../media/image79.png"/></Relationships>
</file>

<file path=ppt/slides/_rels/slide28.xml.rels><?xml version="1.0" encoding="UTF-8" standalone="yes"?>
<Relationships xmlns="http://schemas.openxmlformats.org/package/2006/relationships"><Relationship Id="rId8" Type="http://schemas.openxmlformats.org/officeDocument/2006/relationships/image" Target="../media/image77.png"/><Relationship Id="rId7"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2.xml"/><Relationship Id="rId9"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6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notesSlide" Target="../notesSlides/notesSlide33.xml"/><Relationship Id="rId7" Type="http://schemas.openxmlformats.org/officeDocument/2006/relationships/image" Target="../media/image940.png"/><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66.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image" Target="../media/image62.emf"/><Relationship Id="rId3" Type="http://schemas.openxmlformats.org/officeDocument/2006/relationships/image" Target="../media/image65.png"/><Relationship Id="rId7" Type="http://schemas.openxmlformats.org/officeDocument/2006/relationships/image" Target="../media/image95.png"/><Relationship Id="rId17" Type="http://schemas.openxmlformats.org/officeDocument/2006/relationships/image" Target="../media/image8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40.png"/><Relationship Id="rId15" Type="http://schemas.openxmlformats.org/officeDocument/2006/relationships/image" Target="../media/image491.png"/><Relationship Id="rId10" Type="http://schemas.openxmlformats.org/officeDocument/2006/relationships/image" Target="../media/image97.png"/><Relationship Id="rId9" Type="http://schemas.openxmlformats.org/officeDocument/2006/relationships/image" Target="../media/image450.png"/></Relationships>
</file>

<file path=ppt/slides/_rels/slide36.xml.rels><?xml version="1.0" encoding="UTF-8" standalone="yes"?>
<Relationships xmlns="http://schemas.openxmlformats.org/package/2006/relationships"><Relationship Id="rId3" Type="http://schemas.openxmlformats.org/officeDocument/2006/relationships/video" Target="../media/media6.mp4"/><Relationship Id="rId2" Type="http://schemas.microsoft.com/office/2007/relationships/media" Target="../media/media6.mp4"/><Relationship Id="rId1" Type="http://schemas.openxmlformats.org/officeDocument/2006/relationships/tags" Target="../tags/tag18.xml"/><Relationship Id="rId6" Type="http://schemas.openxmlformats.org/officeDocument/2006/relationships/image" Target="../media/image67.png"/><Relationship Id="rId5" Type="http://schemas.openxmlformats.org/officeDocument/2006/relationships/notesSlide" Target="../notesSlides/notesSlide36.xml"/><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450.png"/><Relationship Id="rId13" Type="http://schemas.openxmlformats.org/officeDocument/2006/relationships/image" Target="../media/image95.png"/><Relationship Id="rId3" Type="http://schemas.openxmlformats.org/officeDocument/2006/relationships/notesSlide" Target="../notesSlides/notesSlide37.xml"/><Relationship Id="rId12" Type="http://schemas.openxmlformats.org/officeDocument/2006/relationships/image" Target="../media/image940.png"/><Relationship Id="rId17" Type="http://schemas.openxmlformats.org/officeDocument/2006/relationships/image" Target="../media/image670.png"/><Relationship Id="rId2" Type="http://schemas.openxmlformats.org/officeDocument/2006/relationships/slideLayout" Target="../slideLayouts/slideLayout2.xml"/><Relationship Id="rId1" Type="http://schemas.openxmlformats.org/officeDocument/2006/relationships/tags" Target="../tags/tag19.xml"/><Relationship Id="rId11" Type="http://schemas.openxmlformats.org/officeDocument/2006/relationships/image" Target="../media/image65.png"/><Relationship Id="rId15" Type="http://schemas.openxmlformats.org/officeDocument/2006/relationships/image" Target="../media/image482.png"/><Relationship Id="rId10" Type="http://schemas.openxmlformats.org/officeDocument/2006/relationships/image" Target="../media/image19.jpeg"/><Relationship Id="rId4" Type="http://schemas.openxmlformats.org/officeDocument/2006/relationships/image" Target="../media/image62.emf"/><Relationship Id="rId9" Type="http://schemas.openxmlformats.org/officeDocument/2006/relationships/image" Target="../media/image97.png"/><Relationship Id="rId14" Type="http://schemas.openxmlformats.org/officeDocument/2006/relationships/image" Target="../media/image87.png"/></Relationships>
</file>

<file path=ppt/slides/_rels/slide38.xml.rels><?xml version="1.0" encoding="UTF-8" standalone="yes"?>
<Relationships xmlns="http://schemas.openxmlformats.org/package/2006/relationships"><Relationship Id="rId3" Type="http://schemas.openxmlformats.org/officeDocument/2006/relationships/video" Target="../media/media7.mp4"/><Relationship Id="rId2" Type="http://schemas.microsoft.com/office/2007/relationships/media" Target="../media/media7.mp4"/><Relationship Id="rId1" Type="http://schemas.openxmlformats.org/officeDocument/2006/relationships/tags" Target="../tags/tag20.xml"/><Relationship Id="rId6" Type="http://schemas.openxmlformats.org/officeDocument/2006/relationships/image" Target="../media/image68.png"/><Relationship Id="rId5" Type="http://schemas.openxmlformats.org/officeDocument/2006/relationships/notesSlide" Target="../notesSlides/notesSlide38.xml"/><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20.png"/><Relationship Id="rId7" Type="http://schemas.openxmlformats.org/officeDocument/2006/relationships/image" Target="../media/image690.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911.png"/></Relationships>
</file>

<file path=ppt/slides/_rels/slide41.xml.rels><?xml version="1.0" encoding="UTF-8" standalone="yes"?>
<Relationships xmlns="http://schemas.openxmlformats.org/package/2006/relationships"><Relationship Id="rId8" Type="http://schemas.openxmlformats.org/officeDocument/2006/relationships/image" Target="../media/image930.png"/><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911.png"/><Relationship Id="rId10" Type="http://schemas.openxmlformats.org/officeDocument/2006/relationships/image" Target="../media/image101.png"/><Relationship Id="rId9" Type="http://schemas.openxmlformats.org/officeDocument/2006/relationships/image" Target="../media/image9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71.png"/><Relationship Id="rId4" Type="http://schemas.openxmlformats.org/officeDocument/2006/relationships/image" Target="../media/image69.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 Id="rId9" Type="http://schemas.openxmlformats.org/officeDocument/2006/relationships/image" Target="../media/image980.png"/></Relationships>
</file>

<file path=ppt/slides/_rels/slide45.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11.png"/><Relationship Id="rId4" Type="http://schemas.openxmlformats.org/officeDocument/2006/relationships/image" Target="../media/image75.png"/><Relationship Id="rId9" Type="http://schemas.openxmlformats.org/officeDocument/2006/relationships/image" Target="../media/image146.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85.jpeg"/><Relationship Id="rId5" Type="http://schemas.microsoft.com/office/2007/relationships/hdphoto" Target="../media/hdphoto4.wdp"/><Relationship Id="rId4" Type="http://schemas.openxmlformats.org/officeDocument/2006/relationships/image" Target="../media/image84.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88.png"/><Relationship Id="rId5" Type="http://schemas.openxmlformats.org/officeDocument/2006/relationships/image" Target="../media/image86.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27.xml"/><Relationship Id="rId5" Type="http://schemas.openxmlformats.org/officeDocument/2006/relationships/image" Target="../media/image90.jpeg"/><Relationship Id="rId4" Type="http://schemas.openxmlformats.org/officeDocument/2006/relationships/image" Target="../media/image89.tiff"/></Relationships>
</file>

<file path=ppt/slides/_rels/slide49.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89.tiff"/><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8" Type="http://schemas.openxmlformats.org/officeDocument/2006/relationships/image" Target="../media/image89.tiff"/><Relationship Id="rId13" Type="http://schemas.openxmlformats.org/officeDocument/2006/relationships/image" Target="../media/image1170.png"/><Relationship Id="rId18" Type="http://schemas.openxmlformats.org/officeDocument/2006/relationships/image" Target="../media/image122.png"/><Relationship Id="rId3" Type="http://schemas.openxmlformats.org/officeDocument/2006/relationships/video" Target="../media/media9.mp4"/><Relationship Id="rId7" Type="http://schemas.openxmlformats.org/officeDocument/2006/relationships/image" Target="../media/image94.png"/><Relationship Id="rId12" Type="http://schemas.openxmlformats.org/officeDocument/2006/relationships/image" Target="../media/image1160.png"/><Relationship Id="rId17" Type="http://schemas.openxmlformats.org/officeDocument/2006/relationships/image" Target="../media/image1211.png"/><Relationship Id="rId2" Type="http://schemas.microsoft.com/office/2007/relationships/media" Target="../media/media9.mp4"/><Relationship Id="rId16" Type="http://schemas.openxmlformats.org/officeDocument/2006/relationships/image" Target="../media/image99.png"/><Relationship Id="rId1" Type="http://schemas.openxmlformats.org/officeDocument/2006/relationships/tags" Target="../tags/tag28.xml"/><Relationship Id="rId6" Type="http://schemas.openxmlformats.org/officeDocument/2006/relationships/image" Target="../media/image93.png"/><Relationship Id="rId5" Type="http://schemas.openxmlformats.org/officeDocument/2006/relationships/notesSlide" Target="../notesSlides/notesSlide50.xml"/><Relationship Id="rId15" Type="http://schemas.openxmlformats.org/officeDocument/2006/relationships/image" Target="../media/image1191.png"/><Relationship Id="rId19" Type="http://schemas.openxmlformats.org/officeDocument/2006/relationships/image" Target="../media/image123.png"/><Relationship Id="rId4" Type="http://schemas.openxmlformats.org/officeDocument/2006/relationships/slideLayout" Target="../slideLayouts/slideLayout2.xml"/><Relationship Id="rId9" Type="http://schemas.openxmlformats.org/officeDocument/2006/relationships/image" Target="../media/image96.png"/><Relationship Id="rId14" Type="http://schemas.openxmlformats.org/officeDocument/2006/relationships/image" Target="../media/image1181.png"/></Relationships>
</file>

<file path=ppt/slides/_rels/slide51.xml.rels><?xml version="1.0" encoding="UTF-8" standalone="yes"?>
<Relationships xmlns="http://schemas.openxmlformats.org/package/2006/relationships"><Relationship Id="rId18" Type="http://schemas.openxmlformats.org/officeDocument/2006/relationships/image" Target="../media/image99.png"/><Relationship Id="rId3" Type="http://schemas.openxmlformats.org/officeDocument/2006/relationships/video" Target="../media/media9.mp4"/><Relationship Id="rId17" Type="http://schemas.openxmlformats.org/officeDocument/2006/relationships/image" Target="../media/image100.png"/><Relationship Id="rId2" Type="http://schemas.microsoft.com/office/2007/relationships/media" Target="../media/media9.mp4"/><Relationship Id="rId16" Type="http://schemas.openxmlformats.org/officeDocument/2006/relationships/image" Target="../media/image96.png"/><Relationship Id="rId20" Type="http://schemas.openxmlformats.org/officeDocument/2006/relationships/image" Target="../media/image94.png"/><Relationship Id="rId1" Type="http://schemas.openxmlformats.org/officeDocument/2006/relationships/tags" Target="../tags/tag29.xml"/><Relationship Id="rId6" Type="http://schemas.openxmlformats.org/officeDocument/2006/relationships/image" Target="../media/image65.png"/><Relationship Id="rId5" Type="http://schemas.openxmlformats.org/officeDocument/2006/relationships/notesSlide" Target="../notesSlides/notesSlide51.xml"/><Relationship Id="rId15" Type="http://schemas.openxmlformats.org/officeDocument/2006/relationships/image" Target="../media/image491.png"/><Relationship Id="rId19" Type="http://schemas.openxmlformats.org/officeDocument/2006/relationships/image" Target="../media/image1050.png"/><Relationship Id="rId4" Type="http://schemas.openxmlformats.org/officeDocument/2006/relationships/slideLayout" Target="../slideLayouts/slideLayout2.xml"/><Relationship Id="rId9" Type="http://schemas.openxmlformats.org/officeDocument/2006/relationships/image" Target="../media/image940.png"/><Relationship Id="rId14" Type="http://schemas.openxmlformats.org/officeDocument/2006/relationships/image" Target="../media/image482.png"/></Relationships>
</file>

<file path=ppt/slides/_rels/slide52.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19.jpeg"/><Relationship Id="rId7" Type="http://schemas.openxmlformats.org/officeDocument/2006/relationships/image" Target="../media/image940.png"/><Relationship Id="rId2" Type="http://schemas.openxmlformats.org/officeDocument/2006/relationships/notesSlide" Target="../notesSlides/notesSlide52.xml"/><Relationship Id="rId16" Type="http://schemas.openxmlformats.org/officeDocument/2006/relationships/image" Target="../media/image87.png"/><Relationship Id="rId1" Type="http://schemas.openxmlformats.org/officeDocument/2006/relationships/slideLayout" Target="../slideLayouts/slideLayout2.xml"/><Relationship Id="rId11" Type="http://schemas.openxmlformats.org/officeDocument/2006/relationships/image" Target="../media/image97.png"/><Relationship Id="rId10" Type="http://schemas.openxmlformats.org/officeDocument/2006/relationships/image" Target="../media/image450.png"/><Relationship Id="rId4" Type="http://schemas.openxmlformats.org/officeDocument/2006/relationships/image" Target="../media/image65.png"/><Relationship Id="rId9" Type="http://schemas.openxmlformats.org/officeDocument/2006/relationships/image" Target="../media/image62.emf"/><Relationship Id="rId14" Type="http://schemas.openxmlformats.org/officeDocument/2006/relationships/image" Target="../media/image482.png"/></Relationships>
</file>

<file path=ppt/slides/_rels/slide53.xml.rels><?xml version="1.0" encoding="UTF-8" standalone="yes"?>
<Relationships xmlns="http://schemas.openxmlformats.org/package/2006/relationships"><Relationship Id="rId8" Type="http://schemas.openxmlformats.org/officeDocument/2006/relationships/video" Target="../media/media12.mp4"/><Relationship Id="rId13" Type="http://schemas.openxmlformats.org/officeDocument/2006/relationships/image" Target="../media/image89.tiff"/><Relationship Id="rId18" Type="http://schemas.openxmlformats.org/officeDocument/2006/relationships/image" Target="../media/image103.png"/><Relationship Id="rId3" Type="http://schemas.microsoft.com/office/2007/relationships/media" Target="../media/media10.mp4"/><Relationship Id="rId21" Type="http://schemas.openxmlformats.org/officeDocument/2006/relationships/image" Target="../media/image137.png"/><Relationship Id="rId7" Type="http://schemas.microsoft.com/office/2007/relationships/media" Target="../media/media12.mp4"/><Relationship Id="rId12" Type="http://schemas.openxmlformats.org/officeDocument/2006/relationships/image" Target="../media/image102.png"/><Relationship Id="rId17" Type="http://schemas.openxmlformats.org/officeDocument/2006/relationships/image" Target="../media/image133.png"/><Relationship Id="rId2" Type="http://schemas.openxmlformats.org/officeDocument/2006/relationships/video" Target="../media/media9.mp4"/><Relationship Id="rId16" Type="http://schemas.openxmlformats.org/officeDocument/2006/relationships/image" Target="../media/image131.png"/><Relationship Id="rId20" Type="http://schemas.openxmlformats.org/officeDocument/2006/relationships/image" Target="../media/image136.png"/><Relationship Id="rId1" Type="http://schemas.microsoft.com/office/2007/relationships/media" Target="../media/media9.mp4"/><Relationship Id="rId6" Type="http://schemas.openxmlformats.org/officeDocument/2006/relationships/video" Target="../media/media11.mp4"/><Relationship Id="rId11" Type="http://schemas.openxmlformats.org/officeDocument/2006/relationships/image" Target="../media/image96.png"/><Relationship Id="rId5" Type="http://schemas.microsoft.com/office/2007/relationships/media" Target="../media/media11.mp4"/><Relationship Id="rId10" Type="http://schemas.openxmlformats.org/officeDocument/2006/relationships/notesSlide" Target="../notesSlides/notesSlide53.xml"/><Relationship Id="rId19" Type="http://schemas.openxmlformats.org/officeDocument/2006/relationships/image" Target="../media/image104.png"/><Relationship Id="rId4" Type="http://schemas.openxmlformats.org/officeDocument/2006/relationships/video" Target="../media/media10.mp4"/><Relationship Id="rId9"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89.tiff"/><Relationship Id="rId5" Type="http://schemas.microsoft.com/office/2007/relationships/hdphoto" Target="../media/hdphoto5.wdp"/><Relationship Id="rId10" Type="http://schemas.openxmlformats.org/officeDocument/2006/relationships/image" Target="../media/image1070.png"/><Relationship Id="rId4" Type="http://schemas.openxmlformats.org/officeDocument/2006/relationships/image" Target="../media/image105.png"/><Relationship Id="rId9" Type="http://schemas.openxmlformats.org/officeDocument/2006/relationships/image" Target="../media/image1010.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7" Type="http://schemas.openxmlformats.org/officeDocument/2006/relationships/image" Target="../media/image107.tiff"/><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74.jpeg"/><Relationship Id="rId5" Type="http://schemas.microsoft.com/office/2007/relationships/hdphoto" Target="../media/hdphoto6.wdp"/><Relationship Id="rId4" Type="http://schemas.openxmlformats.org/officeDocument/2006/relationships/image" Target="../media/image106.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31.xml"/><Relationship Id="rId5" Type="http://schemas.openxmlformats.org/officeDocument/2006/relationships/image" Target="../media/image74.jpeg"/><Relationship Id="rId4" Type="http://schemas.openxmlformats.org/officeDocument/2006/relationships/image" Target="../media/image107.tiff"/><Relationship Id="rId9" Type="http://schemas.openxmlformats.org/officeDocument/2006/relationships/image" Target="../media/image1010.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32.xml"/><Relationship Id="rId11" Type="http://schemas.openxmlformats.org/officeDocument/2006/relationships/image" Target="../media/image1020.png"/><Relationship Id="rId5" Type="http://schemas.openxmlformats.org/officeDocument/2006/relationships/image" Target="../media/image74.jpeg"/><Relationship Id="rId10" Type="http://schemas.openxmlformats.org/officeDocument/2006/relationships/image" Target="../media/image24.gif"/><Relationship Id="rId4" Type="http://schemas.openxmlformats.org/officeDocument/2006/relationships/image" Target="../media/image107.tiff"/><Relationship Id="rId9" Type="http://schemas.openxmlformats.org/officeDocument/2006/relationships/image" Target="../media/image1010.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59.xml"/><Relationship Id="rId7" Type="http://schemas.openxmlformats.org/officeDocument/2006/relationships/image" Target="../media/image110.png"/><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hyperlink" Target="https://www.seebelowtheskin.org/" TargetMode="Externa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notesSlide" Target="../notesSlides/notesSlide60.xml"/><Relationship Id="rId7" Type="http://schemas.openxmlformats.org/officeDocument/2006/relationships/image" Target="../media/image110.png"/><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111.png"/></Relationships>
</file>

<file path=ppt/slides/_rels/slide61.xml.rels><?xml version="1.0" encoding="UTF-8" standalone="yes"?>
<Relationships xmlns="http://schemas.openxmlformats.org/package/2006/relationships"><Relationship Id="rId8" Type="http://schemas.openxmlformats.org/officeDocument/2006/relationships/image" Target="../media/image116.tiff"/><Relationship Id="rId13" Type="http://schemas.openxmlformats.org/officeDocument/2006/relationships/image" Target="../media/image163.png"/><Relationship Id="rId3" Type="http://schemas.openxmlformats.org/officeDocument/2006/relationships/notesSlide" Target="../notesSlides/notesSlide61.xml"/><Relationship Id="rId7" Type="http://schemas.openxmlformats.org/officeDocument/2006/relationships/image" Target="../media/image115.tiff"/><Relationship Id="rId12" Type="http://schemas.openxmlformats.org/officeDocument/2006/relationships/image" Target="../media/image162.png"/><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08.png"/><Relationship Id="rId9" Type="http://schemas.openxmlformats.org/officeDocument/2006/relationships/image" Target="../media/image117.tiff"/><Relationship Id="rId14" Type="http://schemas.openxmlformats.org/officeDocument/2006/relationships/image" Target="../media/image164.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7"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image" Target="../media/image27.png"/><Relationship Id="rId11" Type="http://schemas.openxmlformats.org/officeDocument/2006/relationships/image" Target="../media/image171.png"/><Relationship Id="rId5" Type="http://schemas.openxmlformats.org/officeDocument/2006/relationships/image" Target="../media/image26.tiff"/><Relationship Id="rId10" Type="http://schemas.openxmlformats.org/officeDocument/2006/relationships/image" Target="../media/image169.png"/><Relationship Id="rId4" Type="http://schemas.openxmlformats.org/officeDocument/2006/relationships/image" Target="../media/image25.tiff"/></Relationships>
</file>

<file path=ppt/slides/_rels/slide63.xml.rels><?xml version="1.0" encoding="UTF-8" standalone="yes"?>
<Relationships xmlns="http://schemas.openxmlformats.org/package/2006/relationships"><Relationship Id="rId13" Type="http://schemas.openxmlformats.org/officeDocument/2006/relationships/image" Target="../media/image1220.png"/><Relationship Id="rId18" Type="http://schemas.openxmlformats.org/officeDocument/2006/relationships/image" Target="../media/image12.png"/><Relationship Id="rId3" Type="http://schemas.openxmlformats.org/officeDocument/2006/relationships/notesSlide" Target="../notesSlides/notesSlide63.xml"/><Relationship Id="rId12" Type="http://schemas.openxmlformats.org/officeDocument/2006/relationships/image" Target="../media/image1210.png"/><Relationship Id="rId17" Type="http://schemas.openxmlformats.org/officeDocument/2006/relationships/image" Target="../media/image11.png"/><Relationship Id="rId2" Type="http://schemas.openxmlformats.org/officeDocument/2006/relationships/slideLayout" Target="../slideLayouts/slideLayout2.xml"/><Relationship Id="rId16" Type="http://schemas.microsoft.com/office/2007/relationships/hdphoto" Target="../media/hdphoto2.wdp"/><Relationship Id="rId1" Type="http://schemas.openxmlformats.org/officeDocument/2006/relationships/tags" Target="../tags/tag37.xml"/><Relationship Id="rId6" Type="http://schemas.openxmlformats.org/officeDocument/2006/relationships/image" Target="../media/image119.png"/><Relationship Id="rId11" Type="http://schemas.openxmlformats.org/officeDocument/2006/relationships/image" Target="../media/image120.png"/><Relationship Id="rId15" Type="http://schemas.openxmlformats.org/officeDocument/2006/relationships/image" Target="../media/image20.png"/><Relationship Id="rId10" Type="http://schemas.openxmlformats.org/officeDocument/2006/relationships/image" Target="../media/image1190.png"/><Relationship Id="rId19" Type="http://schemas.microsoft.com/office/2007/relationships/hdphoto" Target="../media/hdphoto1.wdp"/><Relationship Id="rId14" Type="http://schemas.openxmlformats.org/officeDocument/2006/relationships/image" Target="../media/image1230.png"/></Relationships>
</file>

<file path=ppt/slides/_rels/slide64.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5.pn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124.png"/><Relationship Id="rId5" Type="http://schemas.openxmlformats.org/officeDocument/2006/relationships/image" Target="../media/image121.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video" Target="../media/media1.mp4"/><Relationship Id="rId7" Type="http://schemas.openxmlformats.org/officeDocument/2006/relationships/notesSlide" Target="../notesSlides/notesSlide7.xml"/><Relationship Id="rId12" Type="http://schemas.openxmlformats.org/officeDocument/2006/relationships/image" Target="../media/image18.png"/><Relationship Id="rId2" Type="http://schemas.microsoft.com/office/2007/relationships/media" Target="../media/media1.mp4"/><Relationship Id="rId1" Type="http://schemas.openxmlformats.org/officeDocument/2006/relationships/tags" Target="../tags/tag4.xml"/><Relationship Id="rId6" Type="http://schemas.openxmlformats.org/officeDocument/2006/relationships/slideLayout" Target="../slideLayouts/slideLayout2.xml"/><Relationship Id="rId11" Type="http://schemas.openxmlformats.org/officeDocument/2006/relationships/image" Target="../media/image17.png"/><Relationship Id="rId5" Type="http://schemas.openxmlformats.org/officeDocument/2006/relationships/video" Target="../media/media2.mp4"/><Relationship Id="rId10" Type="http://schemas.openxmlformats.org/officeDocument/2006/relationships/image" Target="../media/image16.png"/><Relationship Id="rId4" Type="http://schemas.microsoft.com/office/2007/relationships/media" Target="../media/media2.mp4"/><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22.jpeg"/><Relationship Id="rId18" Type="http://schemas.openxmlformats.org/officeDocument/2006/relationships/image" Target="../media/image25.tiff"/><Relationship Id="rId3" Type="http://schemas.openxmlformats.org/officeDocument/2006/relationships/notesSlide" Target="../notesSlides/notesSlide8.xml"/><Relationship Id="rId21" Type="http://schemas.openxmlformats.org/officeDocument/2006/relationships/image" Target="../media/image28.png"/><Relationship Id="rId12" Type="http://schemas.openxmlformats.org/officeDocument/2006/relationships/image" Target="../media/image21.gif"/><Relationship Id="rId17" Type="http://schemas.openxmlformats.org/officeDocument/2006/relationships/image" Target="../media/image23.png"/><Relationship Id="rId2" Type="http://schemas.openxmlformats.org/officeDocument/2006/relationships/slideLayout" Target="../slideLayouts/slideLayout2.xml"/><Relationship Id="rId16" Type="http://schemas.openxmlformats.org/officeDocument/2006/relationships/image" Target="../media/image22.png"/><Relationship Id="rId20" Type="http://schemas.openxmlformats.org/officeDocument/2006/relationships/image" Target="../media/image27.png"/><Relationship Id="rId1" Type="http://schemas.openxmlformats.org/officeDocument/2006/relationships/tags" Target="../tags/tag5.xml"/><Relationship Id="rId11" Type="http://schemas.microsoft.com/office/2007/relationships/hdphoto" Target="../media/hdphoto2.wdp"/><Relationship Id="rId15" Type="http://schemas.openxmlformats.org/officeDocument/2006/relationships/image" Target="../media/image24.gif"/><Relationship Id="rId10" Type="http://schemas.openxmlformats.org/officeDocument/2006/relationships/image" Target="../media/image20.png"/><Relationship Id="rId19" Type="http://schemas.openxmlformats.org/officeDocument/2006/relationships/image" Target="../media/image26.tiff"/><Relationship Id="rId4" Type="http://schemas.openxmlformats.org/officeDocument/2006/relationships/image" Target="../media/image19.jpeg"/><Relationship Id="rId9" Type="http://schemas.openxmlformats.org/officeDocument/2006/relationships/image" Target="../media/image161.png"/><Relationship Id="rId14" Type="http://schemas.openxmlformats.org/officeDocument/2006/relationships/image" Target="../media/image23.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B09ED-5BFD-FB4B-9C1A-C07F12487F39}"/>
              </a:ext>
            </a:extLst>
          </p:cNvPr>
          <p:cNvSpPr>
            <a:spLocks noGrp="1"/>
          </p:cNvSpPr>
          <p:nvPr>
            <p:ph type="ctrTitle"/>
          </p:nvPr>
        </p:nvSpPr>
        <p:spPr/>
        <p:txBody>
          <a:bodyPr>
            <a:noAutofit/>
          </a:bodyPr>
          <a:lstStyle/>
          <a:p>
            <a:r>
              <a:rPr lang="en-US" sz="2800" b="0" cap="none" dirty="0"/>
              <a:t>Interferometric transmission probing with coded mutual intensity</a:t>
            </a:r>
          </a:p>
        </p:txBody>
      </p:sp>
      <p:sp>
        <p:nvSpPr>
          <p:cNvPr id="3" name="Subtitle 2">
            <a:extLst>
              <a:ext uri="{FF2B5EF4-FFF2-40B4-BE49-F238E27FC236}">
                <a16:creationId xmlns:a16="http://schemas.microsoft.com/office/drawing/2014/main" id="{C23A7162-C406-B642-A8BA-D5CC33AD7719}"/>
              </a:ext>
            </a:extLst>
          </p:cNvPr>
          <p:cNvSpPr>
            <a:spLocks noGrp="1"/>
          </p:cNvSpPr>
          <p:nvPr>
            <p:ph type="subTitle" idx="1"/>
          </p:nvPr>
        </p:nvSpPr>
        <p:spPr/>
        <p:txBody>
          <a:bodyPr>
            <a:normAutofit/>
          </a:bodyPr>
          <a:lstStyle/>
          <a:p>
            <a:r>
              <a:rPr lang="en-US" sz="2000" dirty="0"/>
              <a:t>Alankar Kotwal, </a:t>
            </a:r>
            <a:r>
              <a:rPr lang="en-US" sz="2000" dirty="0" err="1"/>
              <a:t>Anat</a:t>
            </a:r>
            <a:r>
              <a:rPr lang="en-US" sz="2000" dirty="0"/>
              <a:t> Levin, and Ioannis Gkioulekas</a:t>
            </a:r>
          </a:p>
        </p:txBody>
      </p:sp>
      <p:sp>
        <p:nvSpPr>
          <p:cNvPr id="4" name="Footer Placeholder 3">
            <a:extLst>
              <a:ext uri="{FF2B5EF4-FFF2-40B4-BE49-F238E27FC236}">
                <a16:creationId xmlns:a16="http://schemas.microsoft.com/office/drawing/2014/main" id="{E9390DED-7FDF-AD49-B1C2-46ACC5999E1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all" spc="130" normalizeH="0" baseline="0" noProof="0" dirty="0">
                <a:ln>
                  <a:noFill/>
                </a:ln>
                <a:solidFill>
                  <a:srgbClr val="FFFFFF"/>
                </a:solidFill>
                <a:effectLst/>
                <a:uLnTx/>
                <a:uFillTx/>
                <a:latin typeface="Arial" panose="020B0604020202020204"/>
                <a:ea typeface="+mn-ea"/>
                <a:cs typeface="+mn-cs"/>
              </a:rPr>
              <a:t>© 2020 SIGGRAPH. ALL RIGHTS RESERVED.</a:t>
            </a:r>
          </a:p>
        </p:txBody>
      </p:sp>
      <p:pic>
        <p:nvPicPr>
          <p:cNvPr id="5" name="Picture 4">
            <a:extLst>
              <a:ext uri="{FF2B5EF4-FFF2-40B4-BE49-F238E27FC236}">
                <a16:creationId xmlns:a16="http://schemas.microsoft.com/office/drawing/2014/main" id="{7CA4D9CD-B9BA-4FE6-BA38-7FFE74A7E425}"/>
              </a:ext>
            </a:extLst>
          </p:cNvPr>
          <p:cNvPicPr>
            <a:picLocks noChangeAspect="1"/>
          </p:cNvPicPr>
          <p:nvPr/>
        </p:nvPicPr>
        <p:blipFill>
          <a:blip r:embed="rId3">
            <a:lum bright="70000" contrast="-70000"/>
          </a:blip>
          <a:stretch>
            <a:fillRect/>
          </a:stretch>
        </p:blipFill>
        <p:spPr>
          <a:xfrm>
            <a:off x="11033191" y="5623504"/>
            <a:ext cx="1058388" cy="1166020"/>
          </a:xfrm>
          <a:prstGeom prst="rect">
            <a:avLst/>
          </a:prstGeom>
        </p:spPr>
      </p:pic>
      <p:pic>
        <p:nvPicPr>
          <p:cNvPr id="6" name="Picture 5">
            <a:extLst>
              <a:ext uri="{FF2B5EF4-FFF2-40B4-BE49-F238E27FC236}">
                <a16:creationId xmlns:a16="http://schemas.microsoft.com/office/drawing/2014/main" id="{28132BBB-B321-4DBF-A100-D91DB7DAB88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738847" y="5619161"/>
            <a:ext cx="1160853" cy="1160853"/>
          </a:xfrm>
          <a:prstGeom prst="rect">
            <a:avLst/>
          </a:prstGeom>
        </p:spPr>
      </p:pic>
    </p:spTree>
    <p:extLst>
      <p:ext uri="{BB962C8B-B14F-4D97-AF65-F5344CB8AC3E}">
        <p14:creationId xmlns:p14="http://schemas.microsoft.com/office/powerpoint/2010/main" val="340334161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DE805CD5-2582-49CE-ABC4-273967F71F91}"/>
              </a:ext>
            </a:extLst>
          </p:cNvPr>
          <p:cNvSpPr/>
          <p:nvPr/>
        </p:nvSpPr>
        <p:spPr>
          <a:xfrm>
            <a:off x="147400" y="2997564"/>
            <a:ext cx="951297" cy="6579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mj-lt"/>
              </a:rPr>
              <a:t>light</a:t>
            </a:r>
          </a:p>
        </p:txBody>
      </p:sp>
      <p:sp>
        <p:nvSpPr>
          <p:cNvPr id="53" name="Cloud 52">
            <a:extLst>
              <a:ext uri="{FF2B5EF4-FFF2-40B4-BE49-F238E27FC236}">
                <a16:creationId xmlns:a16="http://schemas.microsoft.com/office/drawing/2014/main" id="{6FD6EA65-50D2-4229-B072-3B3FA9305F21}"/>
              </a:ext>
            </a:extLst>
          </p:cNvPr>
          <p:cNvSpPr/>
          <p:nvPr/>
        </p:nvSpPr>
        <p:spPr>
          <a:xfrm>
            <a:off x="9248571" y="891494"/>
            <a:ext cx="4027787" cy="4640664"/>
          </a:xfrm>
          <a:prstGeom prst="cloud">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6" name="Google Shape;878;p48">
            <a:extLst>
              <a:ext uri="{FF2B5EF4-FFF2-40B4-BE49-F238E27FC236}">
                <a16:creationId xmlns:a16="http://schemas.microsoft.com/office/drawing/2014/main" id="{238B3078-74FC-4663-86AB-3FB6A74BBB36}"/>
              </a:ext>
            </a:extLst>
          </p:cNvPr>
          <p:cNvCxnSpPr>
            <a:cxnSpLocks/>
          </p:cNvCxnSpPr>
          <p:nvPr/>
        </p:nvCxnSpPr>
        <p:spPr>
          <a:xfrm>
            <a:off x="6726382" y="2796146"/>
            <a:ext cx="3990109" cy="0"/>
          </a:xfrm>
          <a:prstGeom prst="straightConnector1">
            <a:avLst/>
          </a:prstGeom>
          <a:noFill/>
          <a:ln w="38100" cap="flat" cmpd="sng">
            <a:solidFill>
              <a:schemeClr val="tx1"/>
            </a:solidFill>
            <a:prstDash val="solid"/>
            <a:miter lim="800000"/>
            <a:headEnd type="none" w="med" len="med"/>
            <a:tailEnd type="arrow" w="med" len="med"/>
          </a:ln>
        </p:spPr>
      </p:cxnSp>
      <p:cxnSp>
        <p:nvCxnSpPr>
          <p:cNvPr id="98" name="Straight Arrow Connector 97">
            <a:extLst>
              <a:ext uri="{FF2B5EF4-FFF2-40B4-BE49-F238E27FC236}">
                <a16:creationId xmlns:a16="http://schemas.microsoft.com/office/drawing/2014/main" id="{85305DDD-9858-4E40-91B4-FFD1FCC805B0}"/>
              </a:ext>
            </a:extLst>
          </p:cNvPr>
          <p:cNvCxnSpPr>
            <a:cxnSpLocks/>
          </p:cNvCxnSpPr>
          <p:nvPr/>
        </p:nvCxnSpPr>
        <p:spPr>
          <a:xfrm>
            <a:off x="1566647" y="2796146"/>
            <a:ext cx="5104317"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F40389D0-16FC-4F8E-9664-997D77C314C2}"/>
              </a:ext>
            </a:extLst>
          </p:cNvPr>
          <p:cNvSpPr txBox="1"/>
          <p:nvPr/>
        </p:nvSpPr>
        <p:spPr>
          <a:xfrm>
            <a:off x="7098558" y="2124469"/>
            <a:ext cx="182024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beam splitter</a:t>
            </a:r>
            <a:endPar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grpSp>
        <p:nvGrpSpPr>
          <p:cNvPr id="139" name="Group 138">
            <a:extLst>
              <a:ext uri="{FF2B5EF4-FFF2-40B4-BE49-F238E27FC236}">
                <a16:creationId xmlns:a16="http://schemas.microsoft.com/office/drawing/2014/main" id="{B6B4A837-3F91-469E-BC2C-E6B776D1CD16}"/>
              </a:ext>
            </a:extLst>
          </p:cNvPr>
          <p:cNvGrpSpPr/>
          <p:nvPr/>
        </p:nvGrpSpPr>
        <p:grpSpPr>
          <a:xfrm>
            <a:off x="4909640" y="1048915"/>
            <a:ext cx="2650325" cy="124885"/>
            <a:chOff x="4770836" y="1658541"/>
            <a:chExt cx="2650325" cy="124885"/>
          </a:xfrm>
        </p:grpSpPr>
        <p:sp>
          <p:nvSpPr>
            <p:cNvPr id="140" name="Rectangle 139">
              <a:extLst>
                <a:ext uri="{FF2B5EF4-FFF2-40B4-BE49-F238E27FC236}">
                  <a16:creationId xmlns:a16="http://schemas.microsoft.com/office/drawing/2014/main" id="{DC27568A-C999-4AA1-A0DB-3E5C5BBA37D2}"/>
                </a:ext>
              </a:extLst>
            </p:cNvPr>
            <p:cNvSpPr/>
            <p:nvPr/>
          </p:nvSpPr>
          <p:spPr>
            <a:xfrm rot="5400000">
              <a:off x="6063852" y="365525"/>
              <a:ext cx="64293" cy="2650325"/>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9DAD9227-CDB3-43F2-81CF-9B03EAFD64F6}"/>
                </a:ext>
              </a:extLst>
            </p:cNvPr>
            <p:cNvSpPr/>
            <p:nvPr/>
          </p:nvSpPr>
          <p:spPr>
            <a:xfrm rot="5400000">
              <a:off x="6063852" y="426117"/>
              <a:ext cx="64293" cy="2650325"/>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5" name="TextBox 154">
            <a:extLst>
              <a:ext uri="{FF2B5EF4-FFF2-40B4-BE49-F238E27FC236}">
                <a16:creationId xmlns:a16="http://schemas.microsoft.com/office/drawing/2014/main" id="{59D8ED24-7611-446B-9240-383AFA85D6A9}"/>
              </a:ext>
            </a:extLst>
          </p:cNvPr>
          <p:cNvSpPr txBox="1"/>
          <p:nvPr/>
        </p:nvSpPr>
        <p:spPr>
          <a:xfrm>
            <a:off x="6899144" y="1237704"/>
            <a:ext cx="221906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reference mirror</a:t>
            </a:r>
            <a:endPar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cxnSp>
        <p:nvCxnSpPr>
          <p:cNvPr id="156" name="Google Shape;878;p48">
            <a:extLst>
              <a:ext uri="{FF2B5EF4-FFF2-40B4-BE49-F238E27FC236}">
                <a16:creationId xmlns:a16="http://schemas.microsoft.com/office/drawing/2014/main" id="{D39AD579-4862-4D55-AE22-BAE97D173808}"/>
              </a:ext>
            </a:extLst>
          </p:cNvPr>
          <p:cNvCxnSpPr>
            <a:cxnSpLocks/>
          </p:cNvCxnSpPr>
          <p:nvPr/>
        </p:nvCxnSpPr>
        <p:spPr>
          <a:xfrm flipV="1">
            <a:off x="6593472" y="1173800"/>
            <a:ext cx="0" cy="1614100"/>
          </a:xfrm>
          <a:prstGeom prst="straightConnector1">
            <a:avLst/>
          </a:prstGeom>
          <a:noFill/>
          <a:ln w="38100" cap="flat" cmpd="sng">
            <a:solidFill>
              <a:schemeClr val="tx1"/>
            </a:solidFill>
            <a:prstDash val="solid"/>
            <a:miter lim="800000"/>
            <a:headEnd type="none" w="med" len="med"/>
            <a:tailEnd type="arrow" w="med" len="med"/>
          </a:ln>
        </p:spPr>
      </p:cxnSp>
      <p:sp>
        <p:nvSpPr>
          <p:cNvPr id="54" name="TextBox 53">
            <a:extLst>
              <a:ext uri="{FF2B5EF4-FFF2-40B4-BE49-F238E27FC236}">
                <a16:creationId xmlns:a16="http://schemas.microsoft.com/office/drawing/2014/main" id="{BCA1546B-0212-47CC-8E52-F44268816265}"/>
              </a:ext>
            </a:extLst>
          </p:cNvPr>
          <p:cNvSpPr txBox="1"/>
          <p:nvPr/>
        </p:nvSpPr>
        <p:spPr>
          <a:xfrm>
            <a:off x="11206387" y="4462814"/>
            <a:ext cx="89960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scene</a:t>
            </a:r>
            <a:endPar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cxnSp>
        <p:nvCxnSpPr>
          <p:cNvPr id="55" name="Google Shape;878;p48">
            <a:extLst>
              <a:ext uri="{FF2B5EF4-FFF2-40B4-BE49-F238E27FC236}">
                <a16:creationId xmlns:a16="http://schemas.microsoft.com/office/drawing/2014/main" id="{6F18B0BB-EF2E-41AF-8ED0-0D4157A82C75}"/>
              </a:ext>
            </a:extLst>
          </p:cNvPr>
          <p:cNvCxnSpPr>
            <a:cxnSpLocks/>
          </p:cNvCxnSpPr>
          <p:nvPr/>
        </p:nvCxnSpPr>
        <p:spPr>
          <a:xfrm flipH="1">
            <a:off x="6726382" y="2928216"/>
            <a:ext cx="3990111" cy="0"/>
          </a:xfrm>
          <a:prstGeom prst="straightConnector1">
            <a:avLst/>
          </a:prstGeom>
          <a:noFill/>
          <a:ln w="38100" cap="flat" cmpd="sng">
            <a:solidFill>
              <a:schemeClr val="tx1"/>
            </a:solidFill>
            <a:prstDash val="solid"/>
            <a:miter lim="800000"/>
            <a:headEnd type="none" w="med" len="med"/>
            <a:tailEnd type="arrow" w="med" len="med"/>
          </a:ln>
        </p:spPr>
      </p:cxnSp>
      <p:cxnSp>
        <p:nvCxnSpPr>
          <p:cNvPr id="56" name="Google Shape;878;p48">
            <a:extLst>
              <a:ext uri="{FF2B5EF4-FFF2-40B4-BE49-F238E27FC236}">
                <a16:creationId xmlns:a16="http://schemas.microsoft.com/office/drawing/2014/main" id="{96D750B7-D59F-4EED-B952-F2731119DE29}"/>
              </a:ext>
            </a:extLst>
          </p:cNvPr>
          <p:cNvCxnSpPr>
            <a:cxnSpLocks/>
          </p:cNvCxnSpPr>
          <p:nvPr/>
        </p:nvCxnSpPr>
        <p:spPr>
          <a:xfrm flipH="1">
            <a:off x="10710910" y="2849168"/>
            <a:ext cx="812508" cy="79048"/>
          </a:xfrm>
          <a:prstGeom prst="straightConnector1">
            <a:avLst/>
          </a:prstGeom>
          <a:noFill/>
          <a:ln w="38100" cap="flat" cmpd="sng">
            <a:solidFill>
              <a:schemeClr val="tx1"/>
            </a:solidFill>
            <a:prstDash val="solid"/>
            <a:miter lim="800000"/>
            <a:headEnd type="none" w="med" len="med"/>
            <a:tailEnd type="arrow" w="med" len="med"/>
          </a:ln>
        </p:spPr>
      </p:cxnSp>
      <p:cxnSp>
        <p:nvCxnSpPr>
          <p:cNvPr id="57" name="Google Shape;878;p48">
            <a:extLst>
              <a:ext uri="{FF2B5EF4-FFF2-40B4-BE49-F238E27FC236}">
                <a16:creationId xmlns:a16="http://schemas.microsoft.com/office/drawing/2014/main" id="{87309FBE-D0FC-4CC7-8819-E0F1B1B9B99B}"/>
              </a:ext>
            </a:extLst>
          </p:cNvPr>
          <p:cNvCxnSpPr>
            <a:cxnSpLocks/>
          </p:cNvCxnSpPr>
          <p:nvPr/>
        </p:nvCxnSpPr>
        <p:spPr>
          <a:xfrm flipV="1">
            <a:off x="10710910" y="2395090"/>
            <a:ext cx="563516" cy="362040"/>
          </a:xfrm>
          <a:prstGeom prst="straightConnector1">
            <a:avLst/>
          </a:prstGeom>
          <a:noFill/>
          <a:ln w="38100" cap="flat" cmpd="sng">
            <a:solidFill>
              <a:schemeClr val="tx1"/>
            </a:solidFill>
            <a:prstDash val="solid"/>
            <a:miter lim="800000"/>
            <a:headEnd type="none" w="med" len="med"/>
            <a:tailEnd type="arrow" w="med" len="med"/>
          </a:ln>
        </p:spPr>
      </p:cxnSp>
      <p:cxnSp>
        <p:nvCxnSpPr>
          <p:cNvPr id="58" name="Google Shape;878;p48">
            <a:extLst>
              <a:ext uri="{FF2B5EF4-FFF2-40B4-BE49-F238E27FC236}">
                <a16:creationId xmlns:a16="http://schemas.microsoft.com/office/drawing/2014/main" id="{7F327B54-AD6E-46EF-A292-A330CF8976B0}"/>
              </a:ext>
            </a:extLst>
          </p:cNvPr>
          <p:cNvCxnSpPr>
            <a:cxnSpLocks/>
          </p:cNvCxnSpPr>
          <p:nvPr/>
        </p:nvCxnSpPr>
        <p:spPr>
          <a:xfrm>
            <a:off x="11277506" y="2396559"/>
            <a:ext cx="245911" cy="446922"/>
          </a:xfrm>
          <a:prstGeom prst="straightConnector1">
            <a:avLst/>
          </a:prstGeom>
          <a:noFill/>
          <a:ln w="38100" cap="flat" cmpd="sng">
            <a:solidFill>
              <a:schemeClr val="tx1"/>
            </a:solidFill>
            <a:prstDash val="solid"/>
            <a:miter lim="800000"/>
            <a:headEnd type="none" w="med" len="med"/>
            <a:tailEnd type="arrow" w="med" len="med"/>
          </a:ln>
        </p:spPr>
      </p:cxnSp>
      <p:grpSp>
        <p:nvGrpSpPr>
          <p:cNvPr id="46" name="Group 45">
            <a:extLst>
              <a:ext uri="{FF2B5EF4-FFF2-40B4-BE49-F238E27FC236}">
                <a16:creationId xmlns:a16="http://schemas.microsoft.com/office/drawing/2014/main" id="{2609A2E4-6005-4746-BF96-4D7B51A6DCB0}"/>
              </a:ext>
            </a:extLst>
          </p:cNvPr>
          <p:cNvGrpSpPr/>
          <p:nvPr/>
        </p:nvGrpSpPr>
        <p:grpSpPr>
          <a:xfrm>
            <a:off x="5288017" y="5418283"/>
            <a:ext cx="1810546" cy="1377608"/>
            <a:chOff x="5288017" y="5418283"/>
            <a:chExt cx="1810546" cy="1377608"/>
          </a:xfrm>
        </p:grpSpPr>
        <p:grpSp>
          <p:nvGrpSpPr>
            <p:cNvPr id="47" name="Group 46">
              <a:extLst>
                <a:ext uri="{FF2B5EF4-FFF2-40B4-BE49-F238E27FC236}">
                  <a16:creationId xmlns:a16="http://schemas.microsoft.com/office/drawing/2014/main" id="{8A8E57C3-1FAB-0640-A484-1599E29D5EFC}"/>
                </a:ext>
              </a:extLst>
            </p:cNvPr>
            <p:cNvGrpSpPr/>
            <p:nvPr/>
          </p:nvGrpSpPr>
          <p:grpSpPr>
            <a:xfrm rot="16200000">
              <a:off x="5640751" y="5338079"/>
              <a:ext cx="1105078" cy="1810546"/>
              <a:chOff x="500910" y="2184396"/>
              <a:chExt cx="3356023" cy="1911350"/>
            </a:xfrm>
          </p:grpSpPr>
          <p:sp>
            <p:nvSpPr>
              <p:cNvPr id="75" name="Isosceles Triangle 120">
                <a:extLst>
                  <a:ext uri="{FF2B5EF4-FFF2-40B4-BE49-F238E27FC236}">
                    <a16:creationId xmlns:a16="http://schemas.microsoft.com/office/drawing/2014/main" id="{2B47F8D5-B07F-6740-8EAB-2A95D22B8103}"/>
                  </a:ext>
                </a:extLst>
              </p:cNvPr>
              <p:cNvSpPr/>
              <p:nvPr/>
            </p:nvSpPr>
            <p:spPr>
              <a:xfrm rot="16200000">
                <a:off x="2529027" y="2621146"/>
                <a:ext cx="1612682" cy="1043130"/>
              </a:xfrm>
              <a:prstGeom prst="triangle">
                <a:avLst/>
              </a:prstGeom>
              <a:solidFill>
                <a:schemeClr val="bg1"/>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60178C92-A60E-E541-9DC4-95EA3349989E}"/>
                  </a:ext>
                </a:extLst>
              </p:cNvPr>
              <p:cNvSpPr/>
              <p:nvPr/>
            </p:nvSpPr>
            <p:spPr>
              <a:xfrm>
                <a:off x="500910" y="2184396"/>
                <a:ext cx="2537925" cy="1911350"/>
              </a:xfrm>
              <a:prstGeom prst="rect">
                <a:avLst/>
              </a:prstGeom>
              <a:solidFill>
                <a:schemeClr val="bg1"/>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r>
                  <a:rPr lang="en-US" sz="2200" dirty="0">
                    <a:solidFill>
                      <a:schemeClr val="tx1"/>
                    </a:solidFill>
                    <a:latin typeface="+mj-lt"/>
                  </a:rPr>
                  <a:t>camera</a:t>
                </a:r>
              </a:p>
            </p:txBody>
          </p:sp>
        </p:grpSp>
        <p:grpSp>
          <p:nvGrpSpPr>
            <p:cNvPr id="48" name="Group 47">
              <a:extLst>
                <a:ext uri="{FF2B5EF4-FFF2-40B4-BE49-F238E27FC236}">
                  <a16:creationId xmlns:a16="http://schemas.microsoft.com/office/drawing/2014/main" id="{AEEAE13E-A8F7-4444-BF09-FEBB7B6B5590}"/>
                </a:ext>
              </a:extLst>
            </p:cNvPr>
            <p:cNvGrpSpPr/>
            <p:nvPr/>
          </p:nvGrpSpPr>
          <p:grpSpPr>
            <a:xfrm rot="5400000">
              <a:off x="6058536" y="4725055"/>
              <a:ext cx="269502" cy="1655958"/>
              <a:chOff x="261257" y="261257"/>
              <a:chExt cx="478973" cy="3847469"/>
            </a:xfrm>
            <a:noFill/>
          </p:grpSpPr>
          <p:sp>
            <p:nvSpPr>
              <p:cNvPr id="49" name="Rectangle 48">
                <a:extLst>
                  <a:ext uri="{FF2B5EF4-FFF2-40B4-BE49-F238E27FC236}">
                    <a16:creationId xmlns:a16="http://schemas.microsoft.com/office/drawing/2014/main" id="{80C033EF-98D8-D948-A168-23AFA1FBBCFE}"/>
                  </a:ext>
                </a:extLst>
              </p:cNvPr>
              <p:cNvSpPr/>
              <p:nvPr/>
            </p:nvSpPr>
            <p:spPr>
              <a:xfrm>
                <a:off x="261257" y="261257"/>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11A0D24A-A458-5846-B9A0-A18611A4CAF7}"/>
                  </a:ext>
                </a:extLst>
              </p:cNvPr>
              <p:cNvSpPr/>
              <p:nvPr/>
            </p:nvSpPr>
            <p:spPr>
              <a:xfrm>
                <a:off x="261257" y="740229"/>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01E0D4AC-F1F1-9543-ABD6-4CA898C3C2A6}"/>
                  </a:ext>
                </a:extLst>
              </p:cNvPr>
              <p:cNvSpPr/>
              <p:nvPr/>
            </p:nvSpPr>
            <p:spPr>
              <a:xfrm>
                <a:off x="261257" y="1223123"/>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35675681-0F72-A44E-8E40-5A9CA4D61ADE}"/>
                  </a:ext>
                </a:extLst>
              </p:cNvPr>
              <p:cNvSpPr/>
              <p:nvPr/>
            </p:nvSpPr>
            <p:spPr>
              <a:xfrm>
                <a:off x="261257" y="170602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3405CC5A-716F-DA40-BA8F-631588429BE2}"/>
                  </a:ext>
                </a:extLst>
              </p:cNvPr>
              <p:cNvSpPr/>
              <p:nvPr/>
            </p:nvSpPr>
            <p:spPr>
              <a:xfrm>
                <a:off x="261257" y="218499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3D5797DA-7806-D640-A052-48F97BD0AC93}"/>
                  </a:ext>
                </a:extLst>
              </p:cNvPr>
              <p:cNvSpPr/>
              <p:nvPr/>
            </p:nvSpPr>
            <p:spPr>
              <a:xfrm>
                <a:off x="261257" y="2667888"/>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04D410A-1FD5-5449-8B3D-152C0FCBBD2B}"/>
                  </a:ext>
                </a:extLst>
              </p:cNvPr>
              <p:cNvSpPr/>
              <p:nvPr/>
            </p:nvSpPr>
            <p:spPr>
              <a:xfrm>
                <a:off x="261258" y="315078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00DB96E6-AE66-4446-87F4-3454DB9B6CB2}"/>
                  </a:ext>
                </a:extLst>
              </p:cNvPr>
              <p:cNvSpPr/>
              <p:nvPr/>
            </p:nvSpPr>
            <p:spPr>
              <a:xfrm>
                <a:off x="261258" y="362975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7" name="Group 76">
            <a:extLst>
              <a:ext uri="{FF2B5EF4-FFF2-40B4-BE49-F238E27FC236}">
                <a16:creationId xmlns:a16="http://schemas.microsoft.com/office/drawing/2014/main" id="{0CDFF73D-6979-384A-BAD4-1D547B846D67}"/>
              </a:ext>
            </a:extLst>
          </p:cNvPr>
          <p:cNvGrpSpPr/>
          <p:nvPr/>
        </p:nvGrpSpPr>
        <p:grpSpPr>
          <a:xfrm>
            <a:off x="832138" y="2486921"/>
            <a:ext cx="773984" cy="1655958"/>
            <a:chOff x="832138" y="2486921"/>
            <a:chExt cx="773984" cy="1655958"/>
          </a:xfrm>
        </p:grpSpPr>
        <p:grpSp>
          <p:nvGrpSpPr>
            <p:cNvPr id="78" name="Group 77">
              <a:extLst>
                <a:ext uri="{FF2B5EF4-FFF2-40B4-BE49-F238E27FC236}">
                  <a16:creationId xmlns:a16="http://schemas.microsoft.com/office/drawing/2014/main" id="{5316238F-3D78-F34C-A11C-F502B38BE44E}"/>
                </a:ext>
              </a:extLst>
            </p:cNvPr>
            <p:cNvGrpSpPr/>
            <p:nvPr/>
          </p:nvGrpSpPr>
          <p:grpSpPr>
            <a:xfrm>
              <a:off x="1336620" y="2486921"/>
              <a:ext cx="269502" cy="1655958"/>
              <a:chOff x="261257" y="261257"/>
              <a:chExt cx="478973" cy="3847469"/>
            </a:xfrm>
            <a:solidFill>
              <a:schemeClr val="tx1"/>
            </a:solidFill>
          </p:grpSpPr>
          <p:sp>
            <p:nvSpPr>
              <p:cNvPr id="81" name="Rectangle 80">
                <a:extLst>
                  <a:ext uri="{FF2B5EF4-FFF2-40B4-BE49-F238E27FC236}">
                    <a16:creationId xmlns:a16="http://schemas.microsoft.com/office/drawing/2014/main" id="{374CBF12-5E88-C54C-9127-257CD9838F6F}"/>
                  </a:ext>
                </a:extLst>
              </p:cNvPr>
              <p:cNvSpPr/>
              <p:nvPr/>
            </p:nvSpPr>
            <p:spPr>
              <a:xfrm>
                <a:off x="261257" y="261257"/>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4F64EE89-653E-4F4A-A9DA-2CBC70E09827}"/>
                  </a:ext>
                </a:extLst>
              </p:cNvPr>
              <p:cNvSpPr/>
              <p:nvPr/>
            </p:nvSpPr>
            <p:spPr>
              <a:xfrm>
                <a:off x="261257" y="740229"/>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37581CAE-AAB5-6B45-A67A-1CB7CAC02AC3}"/>
                  </a:ext>
                </a:extLst>
              </p:cNvPr>
              <p:cNvSpPr/>
              <p:nvPr/>
            </p:nvSpPr>
            <p:spPr>
              <a:xfrm>
                <a:off x="261257" y="1223123"/>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ectangle 83">
                <a:extLst>
                  <a:ext uri="{FF2B5EF4-FFF2-40B4-BE49-F238E27FC236}">
                    <a16:creationId xmlns:a16="http://schemas.microsoft.com/office/drawing/2014/main" id="{F2BB7FAA-7D0C-4341-A25F-5D4271E4EF68}"/>
                  </a:ext>
                </a:extLst>
              </p:cNvPr>
              <p:cNvSpPr/>
              <p:nvPr/>
            </p:nvSpPr>
            <p:spPr>
              <a:xfrm>
                <a:off x="261257" y="170602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709CBC4C-C38B-6041-80E0-701A8FFBCD31}"/>
                  </a:ext>
                </a:extLst>
              </p:cNvPr>
              <p:cNvSpPr/>
              <p:nvPr/>
            </p:nvSpPr>
            <p:spPr>
              <a:xfrm>
                <a:off x="261257" y="218499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160EC1B1-771D-7941-A3B8-D552B91522E2}"/>
                  </a:ext>
                </a:extLst>
              </p:cNvPr>
              <p:cNvSpPr/>
              <p:nvPr/>
            </p:nvSpPr>
            <p:spPr>
              <a:xfrm>
                <a:off x="261257" y="2667888"/>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10699B72-71B1-0147-86D4-92554A5B92E3}"/>
                  </a:ext>
                </a:extLst>
              </p:cNvPr>
              <p:cNvSpPr/>
              <p:nvPr/>
            </p:nvSpPr>
            <p:spPr>
              <a:xfrm>
                <a:off x="261258" y="315078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492C43C5-5F27-1044-A718-B5482A48D471}"/>
                  </a:ext>
                </a:extLst>
              </p:cNvPr>
              <p:cNvSpPr/>
              <p:nvPr/>
            </p:nvSpPr>
            <p:spPr>
              <a:xfrm>
                <a:off x="261258" y="362975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0" name="Flowchart: Delay 61">
              <a:extLst>
                <a:ext uri="{FF2B5EF4-FFF2-40B4-BE49-F238E27FC236}">
                  <a16:creationId xmlns:a16="http://schemas.microsoft.com/office/drawing/2014/main" id="{8D7D2EA7-95C7-6743-83B6-29E389B1AEF2}"/>
                </a:ext>
              </a:extLst>
            </p:cNvPr>
            <p:cNvSpPr/>
            <p:nvPr/>
          </p:nvSpPr>
          <p:spPr>
            <a:xfrm rot="10800000">
              <a:off x="832138" y="2486921"/>
              <a:ext cx="515910" cy="1655958"/>
            </a:xfrm>
            <a:prstGeom prst="flowChartDelay">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0" name="Title 1">
            <a:extLst>
              <a:ext uri="{FF2B5EF4-FFF2-40B4-BE49-F238E27FC236}">
                <a16:creationId xmlns:a16="http://schemas.microsoft.com/office/drawing/2014/main" id="{C3836402-66CB-434A-81E4-2CCA21923678}"/>
              </a:ext>
            </a:extLst>
          </p:cNvPr>
          <p:cNvSpPr txBox="1">
            <a:spLocks/>
          </p:cNvSpPr>
          <p:nvPr/>
        </p:nvSpPr>
        <p:spPr>
          <a:xfrm>
            <a:off x="513350" y="-110122"/>
            <a:ext cx="88873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The Michelson interferometer</a:t>
            </a:r>
          </a:p>
        </p:txBody>
      </p:sp>
      <p:sp>
        <p:nvSpPr>
          <p:cNvPr id="61" name="TextBox 60">
            <a:extLst>
              <a:ext uri="{FF2B5EF4-FFF2-40B4-BE49-F238E27FC236}">
                <a16:creationId xmlns:a16="http://schemas.microsoft.com/office/drawing/2014/main" id="{F6B87F6F-108D-48CB-9721-3C4B718A1F8C}"/>
              </a:ext>
            </a:extLst>
          </p:cNvPr>
          <p:cNvSpPr txBox="1"/>
          <p:nvPr/>
        </p:nvSpPr>
        <p:spPr>
          <a:xfrm>
            <a:off x="32781" y="4247822"/>
            <a:ext cx="2145716"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monochromatic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rPr>
              <a:t>source</a:t>
            </a:r>
          </a:p>
        </p:txBody>
      </p:sp>
      <p:cxnSp>
        <p:nvCxnSpPr>
          <p:cNvPr id="62" name="Google Shape;878;p48">
            <a:extLst>
              <a:ext uri="{FF2B5EF4-FFF2-40B4-BE49-F238E27FC236}">
                <a16:creationId xmlns:a16="http://schemas.microsoft.com/office/drawing/2014/main" id="{5D3F1169-E553-4ACD-92F5-0DBB85142B0C}"/>
              </a:ext>
            </a:extLst>
          </p:cNvPr>
          <p:cNvCxnSpPr>
            <a:cxnSpLocks/>
          </p:cNvCxnSpPr>
          <p:nvPr/>
        </p:nvCxnSpPr>
        <p:spPr>
          <a:xfrm>
            <a:off x="6701693" y="1176700"/>
            <a:ext cx="6284" cy="1611200"/>
          </a:xfrm>
          <a:prstGeom prst="straightConnector1">
            <a:avLst/>
          </a:prstGeom>
          <a:noFill/>
          <a:ln w="38100" cap="flat" cmpd="sng">
            <a:solidFill>
              <a:schemeClr val="tx1"/>
            </a:solidFill>
            <a:prstDash val="solid"/>
            <a:miter lim="800000"/>
            <a:headEnd type="none" w="med" len="med"/>
            <a:tailEnd type="arrow" w="med" len="med"/>
          </a:ln>
        </p:spPr>
      </p:cxnSp>
      <p:cxnSp>
        <p:nvCxnSpPr>
          <p:cNvPr id="63" name="Google Shape;878;p48">
            <a:extLst>
              <a:ext uri="{FF2B5EF4-FFF2-40B4-BE49-F238E27FC236}">
                <a16:creationId xmlns:a16="http://schemas.microsoft.com/office/drawing/2014/main" id="{24C0A7EC-CA74-415F-880F-0BC8BA808C0A}"/>
              </a:ext>
            </a:extLst>
          </p:cNvPr>
          <p:cNvCxnSpPr>
            <a:cxnSpLocks/>
          </p:cNvCxnSpPr>
          <p:nvPr/>
        </p:nvCxnSpPr>
        <p:spPr>
          <a:xfrm>
            <a:off x="6703670" y="2898827"/>
            <a:ext cx="0" cy="2497517"/>
          </a:xfrm>
          <a:prstGeom prst="straightConnector1">
            <a:avLst/>
          </a:prstGeom>
          <a:noFill/>
          <a:ln w="38100" cap="flat" cmpd="sng">
            <a:solidFill>
              <a:schemeClr val="tx1"/>
            </a:solidFill>
            <a:prstDash val="solid"/>
            <a:miter lim="800000"/>
            <a:headEnd type="none" w="med" len="med"/>
            <a:tailEnd type="arrow" w="med" len="med"/>
          </a:ln>
        </p:spPr>
      </p:cxnSp>
      <p:sp>
        <p:nvSpPr>
          <p:cNvPr id="8" name="Rectangle 7">
            <a:extLst>
              <a:ext uri="{FF2B5EF4-FFF2-40B4-BE49-F238E27FC236}">
                <a16:creationId xmlns:a16="http://schemas.microsoft.com/office/drawing/2014/main" id="{E9FB7DCC-BFD0-477A-B942-005A8D610A3B}"/>
              </a:ext>
            </a:extLst>
          </p:cNvPr>
          <p:cNvSpPr/>
          <p:nvPr/>
        </p:nvSpPr>
        <p:spPr>
          <a:xfrm rot="2700000">
            <a:off x="6161139" y="1989738"/>
            <a:ext cx="64293" cy="2650325"/>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456960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wipe(left)">
                                      <p:cBhvr>
                                        <p:cTn id="7" dur="500"/>
                                        <p:tgtEl>
                                          <p:spTgt spid="9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6"/>
                                        </p:tgtEl>
                                        <p:attrNameLst>
                                          <p:attrName>style.visibility</p:attrName>
                                        </p:attrNameLst>
                                      </p:cBhvr>
                                      <p:to>
                                        <p:strVal val="visible"/>
                                      </p:to>
                                    </p:set>
                                    <p:animEffect transition="in" filter="wipe(down)">
                                      <p:cBhvr>
                                        <p:cTn id="17" dur="500"/>
                                        <p:tgtEl>
                                          <p:spTgt spid="156"/>
                                        </p:tgtEl>
                                      </p:cBhvr>
                                    </p:animEffect>
                                  </p:childTnLst>
                                </p:cTn>
                              </p:par>
                              <p:par>
                                <p:cTn id="18" presetID="22" presetClass="entr" presetSubtype="8" fill="hold" nodeType="withEffect">
                                  <p:stCondLst>
                                    <p:cond delay="0"/>
                                  </p:stCondLst>
                                  <p:childTnLst>
                                    <p:set>
                                      <p:cBhvr>
                                        <p:cTn id="19" dur="1" fill="hold">
                                          <p:stCondLst>
                                            <p:cond delay="0"/>
                                          </p:stCondLst>
                                        </p:cTn>
                                        <p:tgtEl>
                                          <p:spTgt spid="96"/>
                                        </p:tgtEl>
                                        <p:attrNameLst>
                                          <p:attrName>style.visibility</p:attrName>
                                        </p:attrNameLst>
                                      </p:cBhvr>
                                      <p:to>
                                        <p:strVal val="visible"/>
                                      </p:to>
                                    </p:set>
                                    <p:animEffect transition="in" filter="wipe(left)">
                                      <p:cBhvr>
                                        <p:cTn id="20" dur="500"/>
                                        <p:tgtEl>
                                          <p:spTgt spid="9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9"/>
                                        </p:tgtEl>
                                        <p:attrNameLst>
                                          <p:attrName>style.visibility</p:attrName>
                                        </p:attrNameLst>
                                      </p:cBhvr>
                                      <p:to>
                                        <p:strVal val="visible"/>
                                      </p:to>
                                    </p:set>
                                  </p:childTnLst>
                                </p:cTn>
                              </p:par>
                              <p:par>
                                <p:cTn id="27" presetID="22" presetClass="entr" presetSubtype="1" fill="hold" nodeType="withEffect">
                                  <p:stCondLst>
                                    <p:cond delay="0"/>
                                  </p:stCondLst>
                                  <p:childTnLst>
                                    <p:set>
                                      <p:cBhvr>
                                        <p:cTn id="28" dur="1" fill="hold">
                                          <p:stCondLst>
                                            <p:cond delay="0"/>
                                          </p:stCondLst>
                                        </p:cTn>
                                        <p:tgtEl>
                                          <p:spTgt spid="62"/>
                                        </p:tgtEl>
                                        <p:attrNameLst>
                                          <p:attrName>style.visibility</p:attrName>
                                        </p:attrNameLst>
                                      </p:cBhvr>
                                      <p:to>
                                        <p:strVal val="visible"/>
                                      </p:to>
                                    </p:set>
                                    <p:animEffect transition="in" filter="wipe(up)">
                                      <p:cBhvr>
                                        <p:cTn id="29" dur="350"/>
                                        <p:tgtEl>
                                          <p:spTgt spid="62"/>
                                        </p:tgtEl>
                                      </p:cBhvr>
                                    </p:animEffect>
                                  </p:childTnLst>
                                </p:cTn>
                              </p:par>
                            </p:childTnLst>
                          </p:cTn>
                        </p:par>
                        <p:par>
                          <p:cTn id="30" fill="hold">
                            <p:stCondLst>
                              <p:cond delay="350"/>
                            </p:stCondLst>
                            <p:childTnLst>
                              <p:par>
                                <p:cTn id="31" presetID="22" presetClass="entr" presetSubtype="1" fill="hold" nodeType="afterEffect">
                                  <p:stCondLst>
                                    <p:cond delay="0"/>
                                  </p:stCondLst>
                                  <p:childTnLst>
                                    <p:set>
                                      <p:cBhvr>
                                        <p:cTn id="32" dur="1" fill="hold">
                                          <p:stCondLst>
                                            <p:cond delay="0"/>
                                          </p:stCondLst>
                                        </p:cTn>
                                        <p:tgtEl>
                                          <p:spTgt spid="63"/>
                                        </p:tgtEl>
                                        <p:attrNameLst>
                                          <p:attrName>style.visibility</p:attrName>
                                        </p:attrNameLst>
                                      </p:cBhvr>
                                      <p:to>
                                        <p:strVal val="visible"/>
                                      </p:to>
                                    </p:set>
                                    <p:animEffect transition="in" filter="wipe(up)">
                                      <p:cBhvr>
                                        <p:cTn id="33" dur="350"/>
                                        <p:tgtEl>
                                          <p:spTgt spid="63"/>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53"/>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54"/>
                                        </p:tgtEl>
                                        <p:attrNameLst>
                                          <p:attrName>style.visibility</p:attrName>
                                        </p:attrNameLst>
                                      </p:cBhvr>
                                      <p:to>
                                        <p:strVal val="visible"/>
                                      </p:to>
                                    </p:set>
                                  </p:childTnLst>
                                </p:cTn>
                              </p:par>
                              <p:par>
                                <p:cTn id="40" presetID="22" presetClass="entr" presetSubtype="8" fill="hold" nodeType="with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wipe(left)">
                                      <p:cBhvr>
                                        <p:cTn id="42" dur="350"/>
                                        <p:tgtEl>
                                          <p:spTgt spid="57"/>
                                        </p:tgtEl>
                                      </p:cBhvr>
                                    </p:animEffect>
                                  </p:childTnLst>
                                </p:cTn>
                              </p:par>
                            </p:childTnLst>
                          </p:cTn>
                        </p:par>
                        <p:par>
                          <p:cTn id="43" fill="hold">
                            <p:stCondLst>
                              <p:cond delay="350"/>
                            </p:stCondLst>
                            <p:childTnLst>
                              <p:par>
                                <p:cTn id="44" presetID="22" presetClass="entr" presetSubtype="1" fill="hold" nodeType="after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wipe(up)">
                                      <p:cBhvr>
                                        <p:cTn id="46" dur="350"/>
                                        <p:tgtEl>
                                          <p:spTgt spid="58"/>
                                        </p:tgtEl>
                                      </p:cBhvr>
                                    </p:animEffect>
                                  </p:childTnLst>
                                </p:cTn>
                              </p:par>
                            </p:childTnLst>
                          </p:cTn>
                        </p:par>
                        <p:par>
                          <p:cTn id="47" fill="hold">
                            <p:stCondLst>
                              <p:cond delay="700"/>
                            </p:stCondLst>
                            <p:childTnLst>
                              <p:par>
                                <p:cTn id="48" presetID="22" presetClass="entr" presetSubtype="2" fill="hold" nodeType="after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wipe(right)">
                                      <p:cBhvr>
                                        <p:cTn id="50" dur="350"/>
                                        <p:tgtEl>
                                          <p:spTgt spid="56"/>
                                        </p:tgtEl>
                                      </p:cBhvr>
                                    </p:animEffect>
                                  </p:childTnLst>
                                </p:cTn>
                              </p:par>
                            </p:childTnLst>
                          </p:cTn>
                        </p:par>
                        <p:par>
                          <p:cTn id="51" fill="hold">
                            <p:stCondLst>
                              <p:cond delay="1050"/>
                            </p:stCondLst>
                            <p:childTnLst>
                              <p:par>
                                <p:cTn id="52" presetID="22" presetClass="entr" presetSubtype="2" fill="hold" nodeType="afterEffect">
                                  <p:stCondLst>
                                    <p:cond delay="0"/>
                                  </p:stCondLst>
                                  <p:childTnLst>
                                    <p:set>
                                      <p:cBhvr>
                                        <p:cTn id="53" dur="1" fill="hold">
                                          <p:stCondLst>
                                            <p:cond delay="0"/>
                                          </p:stCondLst>
                                        </p:cTn>
                                        <p:tgtEl>
                                          <p:spTgt spid="55"/>
                                        </p:tgtEl>
                                        <p:attrNameLst>
                                          <p:attrName>style.visibility</p:attrName>
                                        </p:attrNameLst>
                                      </p:cBhvr>
                                      <p:to>
                                        <p:strVal val="visible"/>
                                      </p:to>
                                    </p:set>
                                    <p:animEffect transition="in" filter="wipe(right)">
                                      <p:cBhvr>
                                        <p:cTn id="54" dur="35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109" grpId="0"/>
      <p:bldP spid="155" grpId="0"/>
      <p:bldP spid="54"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DE805CD5-2582-49CE-ABC4-273967F71F91}"/>
              </a:ext>
            </a:extLst>
          </p:cNvPr>
          <p:cNvSpPr/>
          <p:nvPr/>
        </p:nvSpPr>
        <p:spPr>
          <a:xfrm>
            <a:off x="147400" y="2997564"/>
            <a:ext cx="951297" cy="6579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mj-lt"/>
              </a:rPr>
              <a:t>light</a:t>
            </a:r>
          </a:p>
        </p:txBody>
      </p:sp>
      <p:cxnSp>
        <p:nvCxnSpPr>
          <p:cNvPr id="98" name="Straight Arrow Connector 97">
            <a:extLst>
              <a:ext uri="{FF2B5EF4-FFF2-40B4-BE49-F238E27FC236}">
                <a16:creationId xmlns:a16="http://schemas.microsoft.com/office/drawing/2014/main" id="{85305DDD-9858-4E40-91B4-FFD1FCC805B0}"/>
              </a:ext>
            </a:extLst>
          </p:cNvPr>
          <p:cNvCxnSpPr>
            <a:cxnSpLocks/>
          </p:cNvCxnSpPr>
          <p:nvPr/>
        </p:nvCxnSpPr>
        <p:spPr>
          <a:xfrm>
            <a:off x="1566647" y="2796146"/>
            <a:ext cx="5104317"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F40389D0-16FC-4F8E-9664-997D77C314C2}"/>
              </a:ext>
            </a:extLst>
          </p:cNvPr>
          <p:cNvSpPr txBox="1"/>
          <p:nvPr/>
        </p:nvSpPr>
        <p:spPr>
          <a:xfrm>
            <a:off x="7098558" y="2124469"/>
            <a:ext cx="182024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beam splitter</a:t>
            </a:r>
            <a:endPar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grpSp>
        <p:nvGrpSpPr>
          <p:cNvPr id="139" name="Group 138">
            <a:extLst>
              <a:ext uri="{FF2B5EF4-FFF2-40B4-BE49-F238E27FC236}">
                <a16:creationId xmlns:a16="http://schemas.microsoft.com/office/drawing/2014/main" id="{B6B4A837-3F91-469E-BC2C-E6B776D1CD16}"/>
              </a:ext>
            </a:extLst>
          </p:cNvPr>
          <p:cNvGrpSpPr/>
          <p:nvPr/>
        </p:nvGrpSpPr>
        <p:grpSpPr>
          <a:xfrm>
            <a:off x="4909640" y="1048915"/>
            <a:ext cx="2650325" cy="124885"/>
            <a:chOff x="4770836" y="1658541"/>
            <a:chExt cx="2650325" cy="124885"/>
          </a:xfrm>
        </p:grpSpPr>
        <p:sp>
          <p:nvSpPr>
            <p:cNvPr id="140" name="Rectangle 139">
              <a:extLst>
                <a:ext uri="{FF2B5EF4-FFF2-40B4-BE49-F238E27FC236}">
                  <a16:creationId xmlns:a16="http://schemas.microsoft.com/office/drawing/2014/main" id="{DC27568A-C999-4AA1-A0DB-3E5C5BBA37D2}"/>
                </a:ext>
              </a:extLst>
            </p:cNvPr>
            <p:cNvSpPr/>
            <p:nvPr/>
          </p:nvSpPr>
          <p:spPr>
            <a:xfrm rot="5400000">
              <a:off x="6063852" y="365525"/>
              <a:ext cx="64293" cy="2650325"/>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9DAD9227-CDB3-43F2-81CF-9B03EAFD64F6}"/>
                </a:ext>
              </a:extLst>
            </p:cNvPr>
            <p:cNvSpPr/>
            <p:nvPr/>
          </p:nvSpPr>
          <p:spPr>
            <a:xfrm rot="5400000">
              <a:off x="6063852" y="426117"/>
              <a:ext cx="64293" cy="2650325"/>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5" name="TextBox 154">
            <a:extLst>
              <a:ext uri="{FF2B5EF4-FFF2-40B4-BE49-F238E27FC236}">
                <a16:creationId xmlns:a16="http://schemas.microsoft.com/office/drawing/2014/main" id="{59D8ED24-7611-446B-9240-383AFA85D6A9}"/>
              </a:ext>
            </a:extLst>
          </p:cNvPr>
          <p:cNvSpPr txBox="1"/>
          <p:nvPr/>
        </p:nvSpPr>
        <p:spPr>
          <a:xfrm>
            <a:off x="6899144" y="1237704"/>
            <a:ext cx="221906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reference mirror</a:t>
            </a:r>
            <a:endPar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cxnSp>
        <p:nvCxnSpPr>
          <p:cNvPr id="156" name="Google Shape;878;p48">
            <a:extLst>
              <a:ext uri="{FF2B5EF4-FFF2-40B4-BE49-F238E27FC236}">
                <a16:creationId xmlns:a16="http://schemas.microsoft.com/office/drawing/2014/main" id="{D39AD579-4862-4D55-AE22-BAE97D173808}"/>
              </a:ext>
            </a:extLst>
          </p:cNvPr>
          <p:cNvCxnSpPr>
            <a:cxnSpLocks/>
          </p:cNvCxnSpPr>
          <p:nvPr/>
        </p:nvCxnSpPr>
        <p:spPr>
          <a:xfrm flipV="1">
            <a:off x="6593472" y="1173800"/>
            <a:ext cx="0" cy="1614100"/>
          </a:xfrm>
          <a:prstGeom prst="straightConnector1">
            <a:avLst/>
          </a:prstGeom>
          <a:noFill/>
          <a:ln w="38100" cap="flat" cmpd="sng">
            <a:solidFill>
              <a:schemeClr val="tx1"/>
            </a:solidFill>
            <a:prstDash val="solid"/>
            <a:miter lim="800000"/>
            <a:headEnd type="none" w="med" len="med"/>
            <a:tailEnd type="arrow" w="med" len="med"/>
          </a:ln>
        </p:spPr>
      </p:cxnSp>
      <p:grpSp>
        <p:nvGrpSpPr>
          <p:cNvPr id="46" name="Group 45">
            <a:extLst>
              <a:ext uri="{FF2B5EF4-FFF2-40B4-BE49-F238E27FC236}">
                <a16:creationId xmlns:a16="http://schemas.microsoft.com/office/drawing/2014/main" id="{2609A2E4-6005-4746-BF96-4D7B51A6DCB0}"/>
              </a:ext>
            </a:extLst>
          </p:cNvPr>
          <p:cNvGrpSpPr/>
          <p:nvPr/>
        </p:nvGrpSpPr>
        <p:grpSpPr>
          <a:xfrm>
            <a:off x="5288017" y="5418283"/>
            <a:ext cx="1810546" cy="1377608"/>
            <a:chOff x="5288017" y="5418283"/>
            <a:chExt cx="1810546" cy="1377608"/>
          </a:xfrm>
        </p:grpSpPr>
        <p:grpSp>
          <p:nvGrpSpPr>
            <p:cNvPr id="47" name="Group 46">
              <a:extLst>
                <a:ext uri="{FF2B5EF4-FFF2-40B4-BE49-F238E27FC236}">
                  <a16:creationId xmlns:a16="http://schemas.microsoft.com/office/drawing/2014/main" id="{8A8E57C3-1FAB-0640-A484-1599E29D5EFC}"/>
                </a:ext>
              </a:extLst>
            </p:cNvPr>
            <p:cNvGrpSpPr/>
            <p:nvPr/>
          </p:nvGrpSpPr>
          <p:grpSpPr>
            <a:xfrm rot="16200000">
              <a:off x="5640751" y="5338079"/>
              <a:ext cx="1105078" cy="1810546"/>
              <a:chOff x="500910" y="2184396"/>
              <a:chExt cx="3356023" cy="1911350"/>
            </a:xfrm>
          </p:grpSpPr>
          <p:sp>
            <p:nvSpPr>
              <p:cNvPr id="75" name="Isosceles Triangle 120">
                <a:extLst>
                  <a:ext uri="{FF2B5EF4-FFF2-40B4-BE49-F238E27FC236}">
                    <a16:creationId xmlns:a16="http://schemas.microsoft.com/office/drawing/2014/main" id="{2B47F8D5-B07F-6740-8EAB-2A95D22B8103}"/>
                  </a:ext>
                </a:extLst>
              </p:cNvPr>
              <p:cNvSpPr/>
              <p:nvPr/>
            </p:nvSpPr>
            <p:spPr>
              <a:xfrm rot="16200000">
                <a:off x="2529027" y="2621146"/>
                <a:ext cx="1612682" cy="1043130"/>
              </a:xfrm>
              <a:prstGeom prst="triangle">
                <a:avLst/>
              </a:prstGeom>
              <a:solidFill>
                <a:schemeClr val="bg1"/>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60178C92-A60E-E541-9DC4-95EA3349989E}"/>
                  </a:ext>
                </a:extLst>
              </p:cNvPr>
              <p:cNvSpPr/>
              <p:nvPr/>
            </p:nvSpPr>
            <p:spPr>
              <a:xfrm>
                <a:off x="500910" y="2184396"/>
                <a:ext cx="2537925" cy="1911350"/>
              </a:xfrm>
              <a:prstGeom prst="rect">
                <a:avLst/>
              </a:prstGeom>
              <a:solidFill>
                <a:schemeClr val="bg1"/>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r>
                  <a:rPr lang="en-US" sz="2200" dirty="0">
                    <a:solidFill>
                      <a:schemeClr val="tx1"/>
                    </a:solidFill>
                    <a:latin typeface="+mj-lt"/>
                  </a:rPr>
                  <a:t>camera</a:t>
                </a:r>
              </a:p>
            </p:txBody>
          </p:sp>
        </p:grpSp>
        <p:grpSp>
          <p:nvGrpSpPr>
            <p:cNvPr id="48" name="Group 47">
              <a:extLst>
                <a:ext uri="{FF2B5EF4-FFF2-40B4-BE49-F238E27FC236}">
                  <a16:creationId xmlns:a16="http://schemas.microsoft.com/office/drawing/2014/main" id="{AEEAE13E-A8F7-4444-BF09-FEBB7B6B5590}"/>
                </a:ext>
              </a:extLst>
            </p:cNvPr>
            <p:cNvGrpSpPr/>
            <p:nvPr/>
          </p:nvGrpSpPr>
          <p:grpSpPr>
            <a:xfrm rot="5400000">
              <a:off x="6058536" y="4725055"/>
              <a:ext cx="269502" cy="1655958"/>
              <a:chOff x="261257" y="261257"/>
              <a:chExt cx="478973" cy="3847469"/>
            </a:xfrm>
            <a:noFill/>
          </p:grpSpPr>
          <p:sp>
            <p:nvSpPr>
              <p:cNvPr id="49" name="Rectangle 48">
                <a:extLst>
                  <a:ext uri="{FF2B5EF4-FFF2-40B4-BE49-F238E27FC236}">
                    <a16:creationId xmlns:a16="http://schemas.microsoft.com/office/drawing/2014/main" id="{80C033EF-98D8-D948-A168-23AFA1FBBCFE}"/>
                  </a:ext>
                </a:extLst>
              </p:cNvPr>
              <p:cNvSpPr/>
              <p:nvPr/>
            </p:nvSpPr>
            <p:spPr>
              <a:xfrm>
                <a:off x="261257" y="261257"/>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11A0D24A-A458-5846-B9A0-A18611A4CAF7}"/>
                  </a:ext>
                </a:extLst>
              </p:cNvPr>
              <p:cNvSpPr/>
              <p:nvPr/>
            </p:nvSpPr>
            <p:spPr>
              <a:xfrm>
                <a:off x="261257" y="740229"/>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01E0D4AC-F1F1-9543-ABD6-4CA898C3C2A6}"/>
                  </a:ext>
                </a:extLst>
              </p:cNvPr>
              <p:cNvSpPr/>
              <p:nvPr/>
            </p:nvSpPr>
            <p:spPr>
              <a:xfrm>
                <a:off x="261257" y="1223123"/>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35675681-0F72-A44E-8E40-5A9CA4D61ADE}"/>
                  </a:ext>
                </a:extLst>
              </p:cNvPr>
              <p:cNvSpPr/>
              <p:nvPr/>
            </p:nvSpPr>
            <p:spPr>
              <a:xfrm>
                <a:off x="261257" y="170602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3405CC5A-716F-DA40-BA8F-631588429BE2}"/>
                  </a:ext>
                </a:extLst>
              </p:cNvPr>
              <p:cNvSpPr/>
              <p:nvPr/>
            </p:nvSpPr>
            <p:spPr>
              <a:xfrm>
                <a:off x="261257" y="218499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3D5797DA-7806-D640-A052-48F97BD0AC93}"/>
                  </a:ext>
                </a:extLst>
              </p:cNvPr>
              <p:cNvSpPr/>
              <p:nvPr/>
            </p:nvSpPr>
            <p:spPr>
              <a:xfrm>
                <a:off x="261257" y="2667888"/>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04D410A-1FD5-5449-8B3D-152C0FCBBD2B}"/>
                  </a:ext>
                </a:extLst>
              </p:cNvPr>
              <p:cNvSpPr/>
              <p:nvPr/>
            </p:nvSpPr>
            <p:spPr>
              <a:xfrm>
                <a:off x="261258" y="315078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00DB96E6-AE66-4446-87F4-3454DB9B6CB2}"/>
                  </a:ext>
                </a:extLst>
              </p:cNvPr>
              <p:cNvSpPr/>
              <p:nvPr/>
            </p:nvSpPr>
            <p:spPr>
              <a:xfrm>
                <a:off x="261258" y="362975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7" name="Group 76">
            <a:extLst>
              <a:ext uri="{FF2B5EF4-FFF2-40B4-BE49-F238E27FC236}">
                <a16:creationId xmlns:a16="http://schemas.microsoft.com/office/drawing/2014/main" id="{0CDFF73D-6979-384A-BAD4-1D547B846D67}"/>
              </a:ext>
            </a:extLst>
          </p:cNvPr>
          <p:cNvGrpSpPr/>
          <p:nvPr/>
        </p:nvGrpSpPr>
        <p:grpSpPr>
          <a:xfrm>
            <a:off x="832138" y="2486921"/>
            <a:ext cx="773984" cy="1655958"/>
            <a:chOff x="832138" y="2486921"/>
            <a:chExt cx="773984" cy="1655958"/>
          </a:xfrm>
        </p:grpSpPr>
        <p:grpSp>
          <p:nvGrpSpPr>
            <p:cNvPr id="78" name="Group 77">
              <a:extLst>
                <a:ext uri="{FF2B5EF4-FFF2-40B4-BE49-F238E27FC236}">
                  <a16:creationId xmlns:a16="http://schemas.microsoft.com/office/drawing/2014/main" id="{5316238F-3D78-F34C-A11C-F502B38BE44E}"/>
                </a:ext>
              </a:extLst>
            </p:cNvPr>
            <p:cNvGrpSpPr/>
            <p:nvPr/>
          </p:nvGrpSpPr>
          <p:grpSpPr>
            <a:xfrm>
              <a:off x="1336620" y="2486921"/>
              <a:ext cx="269502" cy="1655958"/>
              <a:chOff x="261257" y="261257"/>
              <a:chExt cx="478973" cy="3847469"/>
            </a:xfrm>
            <a:solidFill>
              <a:schemeClr val="tx1"/>
            </a:solidFill>
          </p:grpSpPr>
          <p:sp>
            <p:nvSpPr>
              <p:cNvPr id="81" name="Rectangle 80">
                <a:extLst>
                  <a:ext uri="{FF2B5EF4-FFF2-40B4-BE49-F238E27FC236}">
                    <a16:creationId xmlns:a16="http://schemas.microsoft.com/office/drawing/2014/main" id="{374CBF12-5E88-C54C-9127-257CD9838F6F}"/>
                  </a:ext>
                </a:extLst>
              </p:cNvPr>
              <p:cNvSpPr/>
              <p:nvPr/>
            </p:nvSpPr>
            <p:spPr>
              <a:xfrm>
                <a:off x="261257" y="261257"/>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4F64EE89-653E-4F4A-A9DA-2CBC70E09827}"/>
                  </a:ext>
                </a:extLst>
              </p:cNvPr>
              <p:cNvSpPr/>
              <p:nvPr/>
            </p:nvSpPr>
            <p:spPr>
              <a:xfrm>
                <a:off x="261257" y="740229"/>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37581CAE-AAB5-6B45-A67A-1CB7CAC02AC3}"/>
                  </a:ext>
                </a:extLst>
              </p:cNvPr>
              <p:cNvSpPr/>
              <p:nvPr/>
            </p:nvSpPr>
            <p:spPr>
              <a:xfrm>
                <a:off x="261257" y="1223123"/>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ectangle 83">
                <a:extLst>
                  <a:ext uri="{FF2B5EF4-FFF2-40B4-BE49-F238E27FC236}">
                    <a16:creationId xmlns:a16="http://schemas.microsoft.com/office/drawing/2014/main" id="{F2BB7FAA-7D0C-4341-A25F-5D4271E4EF68}"/>
                  </a:ext>
                </a:extLst>
              </p:cNvPr>
              <p:cNvSpPr/>
              <p:nvPr/>
            </p:nvSpPr>
            <p:spPr>
              <a:xfrm>
                <a:off x="261257" y="170602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709CBC4C-C38B-6041-80E0-701A8FFBCD31}"/>
                  </a:ext>
                </a:extLst>
              </p:cNvPr>
              <p:cNvSpPr/>
              <p:nvPr/>
            </p:nvSpPr>
            <p:spPr>
              <a:xfrm>
                <a:off x="261257" y="218499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160EC1B1-771D-7941-A3B8-D552B91522E2}"/>
                  </a:ext>
                </a:extLst>
              </p:cNvPr>
              <p:cNvSpPr/>
              <p:nvPr/>
            </p:nvSpPr>
            <p:spPr>
              <a:xfrm>
                <a:off x="261257" y="2667888"/>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10699B72-71B1-0147-86D4-92554A5B92E3}"/>
                  </a:ext>
                </a:extLst>
              </p:cNvPr>
              <p:cNvSpPr/>
              <p:nvPr/>
            </p:nvSpPr>
            <p:spPr>
              <a:xfrm>
                <a:off x="261258" y="315078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492C43C5-5F27-1044-A718-B5482A48D471}"/>
                  </a:ext>
                </a:extLst>
              </p:cNvPr>
              <p:cNvSpPr/>
              <p:nvPr/>
            </p:nvSpPr>
            <p:spPr>
              <a:xfrm>
                <a:off x="261258" y="362975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0" name="Flowchart: Delay 61">
              <a:extLst>
                <a:ext uri="{FF2B5EF4-FFF2-40B4-BE49-F238E27FC236}">
                  <a16:creationId xmlns:a16="http://schemas.microsoft.com/office/drawing/2014/main" id="{8D7D2EA7-95C7-6743-83B6-29E389B1AEF2}"/>
                </a:ext>
              </a:extLst>
            </p:cNvPr>
            <p:cNvSpPr/>
            <p:nvPr/>
          </p:nvSpPr>
          <p:spPr>
            <a:xfrm rot="10800000">
              <a:off x="832138" y="2486921"/>
              <a:ext cx="515910" cy="1655958"/>
            </a:xfrm>
            <a:prstGeom prst="flowChartDelay">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0" name="Title 1">
            <a:extLst>
              <a:ext uri="{FF2B5EF4-FFF2-40B4-BE49-F238E27FC236}">
                <a16:creationId xmlns:a16="http://schemas.microsoft.com/office/drawing/2014/main" id="{C3836402-66CB-434A-81E4-2CCA21923678}"/>
              </a:ext>
            </a:extLst>
          </p:cNvPr>
          <p:cNvSpPr txBox="1">
            <a:spLocks/>
          </p:cNvSpPr>
          <p:nvPr/>
        </p:nvSpPr>
        <p:spPr>
          <a:xfrm>
            <a:off x="513350" y="-110122"/>
            <a:ext cx="88873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The Michelson interferometer</a:t>
            </a:r>
          </a:p>
        </p:txBody>
      </p:sp>
      <p:cxnSp>
        <p:nvCxnSpPr>
          <p:cNvPr id="61" name="Google Shape;878;p48">
            <a:extLst>
              <a:ext uri="{FF2B5EF4-FFF2-40B4-BE49-F238E27FC236}">
                <a16:creationId xmlns:a16="http://schemas.microsoft.com/office/drawing/2014/main" id="{9A35E7BB-BDF6-4C44-B6C2-CE12D217AA9A}"/>
              </a:ext>
            </a:extLst>
          </p:cNvPr>
          <p:cNvCxnSpPr>
            <a:cxnSpLocks/>
          </p:cNvCxnSpPr>
          <p:nvPr/>
        </p:nvCxnSpPr>
        <p:spPr>
          <a:xfrm>
            <a:off x="6726382" y="2796146"/>
            <a:ext cx="3990109" cy="0"/>
          </a:xfrm>
          <a:prstGeom prst="straightConnector1">
            <a:avLst/>
          </a:prstGeom>
          <a:noFill/>
          <a:ln w="38100" cap="flat" cmpd="sng">
            <a:solidFill>
              <a:schemeClr val="tx1"/>
            </a:solidFill>
            <a:prstDash val="solid"/>
            <a:miter lim="800000"/>
            <a:headEnd type="none" w="med" len="med"/>
            <a:tailEnd type="arrow" w="med" len="med"/>
          </a:ln>
        </p:spPr>
      </p:cxnSp>
      <p:cxnSp>
        <p:nvCxnSpPr>
          <p:cNvPr id="62" name="Google Shape;878;p48">
            <a:extLst>
              <a:ext uri="{FF2B5EF4-FFF2-40B4-BE49-F238E27FC236}">
                <a16:creationId xmlns:a16="http://schemas.microsoft.com/office/drawing/2014/main" id="{4E80E646-CE68-4719-A946-380C0FDFFB03}"/>
              </a:ext>
            </a:extLst>
          </p:cNvPr>
          <p:cNvCxnSpPr>
            <a:cxnSpLocks/>
          </p:cNvCxnSpPr>
          <p:nvPr/>
        </p:nvCxnSpPr>
        <p:spPr>
          <a:xfrm flipH="1">
            <a:off x="6726382" y="2928216"/>
            <a:ext cx="3990111" cy="0"/>
          </a:xfrm>
          <a:prstGeom prst="straightConnector1">
            <a:avLst/>
          </a:prstGeom>
          <a:noFill/>
          <a:ln w="38100" cap="flat" cmpd="sng">
            <a:solidFill>
              <a:schemeClr val="tx1"/>
            </a:solidFill>
            <a:prstDash val="solid"/>
            <a:miter lim="800000"/>
            <a:headEnd type="none" w="med" len="med"/>
            <a:tailEnd type="arrow" w="med" len="med"/>
          </a:ln>
        </p:spPr>
      </p:cxnSp>
      <p:sp>
        <p:nvSpPr>
          <p:cNvPr id="63" name="TextBox 62">
            <a:extLst>
              <a:ext uri="{FF2B5EF4-FFF2-40B4-BE49-F238E27FC236}">
                <a16:creationId xmlns:a16="http://schemas.microsoft.com/office/drawing/2014/main" id="{730DFBD6-AEA8-41E9-B910-EC467379FFCA}"/>
              </a:ext>
            </a:extLst>
          </p:cNvPr>
          <p:cNvSpPr txBox="1"/>
          <p:nvPr/>
        </p:nvSpPr>
        <p:spPr>
          <a:xfrm>
            <a:off x="10965051" y="2033187"/>
            <a:ext cx="979755"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scene: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mirror</a:t>
            </a:r>
            <a:endPar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grpSp>
        <p:nvGrpSpPr>
          <p:cNvPr id="64" name="Group 63">
            <a:extLst>
              <a:ext uri="{FF2B5EF4-FFF2-40B4-BE49-F238E27FC236}">
                <a16:creationId xmlns:a16="http://schemas.microsoft.com/office/drawing/2014/main" id="{957F5888-173E-4499-BEDA-69D521D71091}"/>
              </a:ext>
            </a:extLst>
          </p:cNvPr>
          <p:cNvGrpSpPr/>
          <p:nvPr/>
        </p:nvGrpSpPr>
        <p:grpSpPr>
          <a:xfrm rot="5520000">
            <a:off x="9463191" y="2941542"/>
            <a:ext cx="2650325" cy="124885"/>
            <a:chOff x="4770836" y="1658541"/>
            <a:chExt cx="2650325" cy="124885"/>
          </a:xfrm>
        </p:grpSpPr>
        <p:sp>
          <p:nvSpPr>
            <p:cNvPr id="65" name="Rectangle 64">
              <a:extLst>
                <a:ext uri="{FF2B5EF4-FFF2-40B4-BE49-F238E27FC236}">
                  <a16:creationId xmlns:a16="http://schemas.microsoft.com/office/drawing/2014/main" id="{D46A6D4F-3608-4818-B69A-51F88E249FFB}"/>
                </a:ext>
              </a:extLst>
            </p:cNvPr>
            <p:cNvSpPr/>
            <p:nvPr/>
          </p:nvSpPr>
          <p:spPr>
            <a:xfrm rot="5400000">
              <a:off x="6063852" y="365525"/>
              <a:ext cx="64293" cy="2650325"/>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EEC47216-EA62-4F45-9918-86B4B6FE85A8}"/>
                </a:ext>
              </a:extLst>
            </p:cNvPr>
            <p:cNvSpPr/>
            <p:nvPr/>
          </p:nvSpPr>
          <p:spPr>
            <a:xfrm rot="5400000">
              <a:off x="6063852" y="426117"/>
              <a:ext cx="64293" cy="2650325"/>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3" name="Google Shape;878;p48">
            <a:extLst>
              <a:ext uri="{FF2B5EF4-FFF2-40B4-BE49-F238E27FC236}">
                <a16:creationId xmlns:a16="http://schemas.microsoft.com/office/drawing/2014/main" id="{BD362C65-A371-4853-B26F-06F0186B5EBF}"/>
              </a:ext>
            </a:extLst>
          </p:cNvPr>
          <p:cNvCxnSpPr>
            <a:cxnSpLocks/>
          </p:cNvCxnSpPr>
          <p:nvPr/>
        </p:nvCxnSpPr>
        <p:spPr>
          <a:xfrm>
            <a:off x="6703670" y="2898827"/>
            <a:ext cx="0" cy="2497517"/>
          </a:xfrm>
          <a:prstGeom prst="straightConnector1">
            <a:avLst/>
          </a:prstGeom>
          <a:noFill/>
          <a:ln w="38100" cap="flat" cmpd="sng">
            <a:solidFill>
              <a:schemeClr val="tx1"/>
            </a:solidFill>
            <a:prstDash val="solid"/>
            <a:miter lim="800000"/>
            <a:headEnd type="none" w="med" len="med"/>
            <a:tailEnd type="arrow" w="med" len="med"/>
          </a:ln>
        </p:spPr>
      </p:cxnSp>
      <p:cxnSp>
        <p:nvCxnSpPr>
          <p:cNvPr id="54" name="Google Shape;878;p48">
            <a:extLst>
              <a:ext uri="{FF2B5EF4-FFF2-40B4-BE49-F238E27FC236}">
                <a16:creationId xmlns:a16="http://schemas.microsoft.com/office/drawing/2014/main" id="{D15ACB9D-E23E-47F9-B2D9-0277A9E49E04}"/>
              </a:ext>
            </a:extLst>
          </p:cNvPr>
          <p:cNvCxnSpPr>
            <a:cxnSpLocks/>
          </p:cNvCxnSpPr>
          <p:nvPr/>
        </p:nvCxnSpPr>
        <p:spPr>
          <a:xfrm>
            <a:off x="6701693" y="1176700"/>
            <a:ext cx="6284" cy="1611200"/>
          </a:xfrm>
          <a:prstGeom prst="straightConnector1">
            <a:avLst/>
          </a:prstGeom>
          <a:noFill/>
          <a:ln w="38100" cap="flat" cmpd="sng">
            <a:solidFill>
              <a:schemeClr val="tx1"/>
            </a:solidFill>
            <a:prstDash val="solid"/>
            <a:miter lim="800000"/>
            <a:headEnd type="none" w="med" len="med"/>
            <a:tailEnd type="arrow" w="med" len="med"/>
          </a:ln>
        </p:spPr>
      </p:cxnSp>
      <p:sp>
        <p:nvSpPr>
          <p:cNvPr id="8" name="Rectangle 7">
            <a:extLst>
              <a:ext uri="{FF2B5EF4-FFF2-40B4-BE49-F238E27FC236}">
                <a16:creationId xmlns:a16="http://schemas.microsoft.com/office/drawing/2014/main" id="{E9FB7DCC-BFD0-477A-B942-005A8D610A3B}"/>
              </a:ext>
            </a:extLst>
          </p:cNvPr>
          <p:cNvSpPr/>
          <p:nvPr/>
        </p:nvSpPr>
        <p:spPr>
          <a:xfrm rot="2700000">
            <a:off x="6161139" y="1989738"/>
            <a:ext cx="64293" cy="2650325"/>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9867172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43149719-166E-4ED6-B6C5-4F72F9369753}"/>
              </a:ext>
            </a:extLst>
          </p:cNvPr>
          <p:cNvSpPr/>
          <p:nvPr/>
        </p:nvSpPr>
        <p:spPr>
          <a:xfrm>
            <a:off x="147400" y="2997564"/>
            <a:ext cx="951297" cy="6579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mj-lt"/>
              </a:rPr>
              <a:t>light</a:t>
            </a:r>
          </a:p>
        </p:txBody>
      </p:sp>
      <p:cxnSp>
        <p:nvCxnSpPr>
          <p:cNvPr id="96" name="Google Shape;878;p48">
            <a:extLst>
              <a:ext uri="{FF2B5EF4-FFF2-40B4-BE49-F238E27FC236}">
                <a16:creationId xmlns:a16="http://schemas.microsoft.com/office/drawing/2014/main" id="{238B3078-74FC-4663-86AB-3FB6A74BBB36}"/>
              </a:ext>
            </a:extLst>
          </p:cNvPr>
          <p:cNvCxnSpPr>
            <a:cxnSpLocks/>
          </p:cNvCxnSpPr>
          <p:nvPr/>
        </p:nvCxnSpPr>
        <p:spPr>
          <a:xfrm>
            <a:off x="6726382" y="2796146"/>
            <a:ext cx="3990109" cy="0"/>
          </a:xfrm>
          <a:prstGeom prst="straightConnector1">
            <a:avLst/>
          </a:prstGeom>
          <a:noFill/>
          <a:ln w="38100" cap="flat" cmpd="sng">
            <a:solidFill>
              <a:schemeClr val="tx1"/>
            </a:solidFill>
            <a:prstDash val="solid"/>
            <a:miter lim="800000"/>
            <a:headEnd type="none" w="med" len="med"/>
            <a:tailEnd type="arrow" w="med" len="med"/>
          </a:ln>
        </p:spPr>
      </p:cxnSp>
      <p:cxnSp>
        <p:nvCxnSpPr>
          <p:cNvPr id="97" name="Google Shape;878;p48">
            <a:extLst>
              <a:ext uri="{FF2B5EF4-FFF2-40B4-BE49-F238E27FC236}">
                <a16:creationId xmlns:a16="http://schemas.microsoft.com/office/drawing/2014/main" id="{0D579E56-0E21-48CF-8770-C5B50838A116}"/>
              </a:ext>
            </a:extLst>
          </p:cNvPr>
          <p:cNvCxnSpPr>
            <a:cxnSpLocks/>
          </p:cNvCxnSpPr>
          <p:nvPr/>
        </p:nvCxnSpPr>
        <p:spPr>
          <a:xfrm flipH="1">
            <a:off x="6726382" y="2928216"/>
            <a:ext cx="3990111" cy="0"/>
          </a:xfrm>
          <a:prstGeom prst="straightConnector1">
            <a:avLst/>
          </a:prstGeom>
          <a:noFill/>
          <a:ln w="38100" cap="flat" cmpd="sng">
            <a:solidFill>
              <a:schemeClr val="tx1"/>
            </a:solidFill>
            <a:prstDash val="solid"/>
            <a:miter lim="800000"/>
            <a:headEnd type="none" w="med" len="med"/>
            <a:tailEnd type="arrow" w="med" len="med"/>
          </a:ln>
        </p:spPr>
      </p:cxnSp>
      <p:cxnSp>
        <p:nvCxnSpPr>
          <p:cNvPr id="98" name="Straight Arrow Connector 97">
            <a:extLst>
              <a:ext uri="{FF2B5EF4-FFF2-40B4-BE49-F238E27FC236}">
                <a16:creationId xmlns:a16="http://schemas.microsoft.com/office/drawing/2014/main" id="{85305DDD-9858-4E40-91B4-FFD1FCC805B0}"/>
              </a:ext>
            </a:extLst>
          </p:cNvPr>
          <p:cNvCxnSpPr>
            <a:cxnSpLocks/>
          </p:cNvCxnSpPr>
          <p:nvPr/>
        </p:nvCxnSpPr>
        <p:spPr>
          <a:xfrm>
            <a:off x="1566647" y="2796146"/>
            <a:ext cx="5104317"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ED098E09-08BA-41D4-94F7-B896248C03D4}"/>
              </a:ext>
            </a:extLst>
          </p:cNvPr>
          <p:cNvSpPr txBox="1"/>
          <p:nvPr/>
        </p:nvSpPr>
        <p:spPr>
          <a:xfrm>
            <a:off x="10965051" y="2033187"/>
            <a:ext cx="979755"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scene: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mirror</a:t>
            </a:r>
            <a:endPar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grpSp>
        <p:nvGrpSpPr>
          <p:cNvPr id="100" name="Group 99">
            <a:extLst>
              <a:ext uri="{FF2B5EF4-FFF2-40B4-BE49-F238E27FC236}">
                <a16:creationId xmlns:a16="http://schemas.microsoft.com/office/drawing/2014/main" id="{8B1708B3-3544-49A6-BE13-641A945B1721}"/>
              </a:ext>
            </a:extLst>
          </p:cNvPr>
          <p:cNvGrpSpPr/>
          <p:nvPr/>
        </p:nvGrpSpPr>
        <p:grpSpPr>
          <a:xfrm rot="5520000">
            <a:off x="9463191" y="2941542"/>
            <a:ext cx="2650325" cy="124885"/>
            <a:chOff x="4770836" y="1658541"/>
            <a:chExt cx="2650325" cy="124885"/>
          </a:xfrm>
        </p:grpSpPr>
        <p:sp>
          <p:nvSpPr>
            <p:cNvPr id="101" name="Rectangle 100">
              <a:extLst>
                <a:ext uri="{FF2B5EF4-FFF2-40B4-BE49-F238E27FC236}">
                  <a16:creationId xmlns:a16="http://schemas.microsoft.com/office/drawing/2014/main" id="{492F1F1F-A386-4B7D-892E-958F95CEF50B}"/>
                </a:ext>
              </a:extLst>
            </p:cNvPr>
            <p:cNvSpPr/>
            <p:nvPr/>
          </p:nvSpPr>
          <p:spPr>
            <a:xfrm rot="5400000">
              <a:off x="6063852" y="365525"/>
              <a:ext cx="64293" cy="2650325"/>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7215A01D-F6B8-47D4-8A66-FF6645E425CF}"/>
                </a:ext>
              </a:extLst>
            </p:cNvPr>
            <p:cNvSpPr/>
            <p:nvPr/>
          </p:nvSpPr>
          <p:spPr>
            <a:xfrm rot="5400000">
              <a:off x="6063852" y="426117"/>
              <a:ext cx="64293" cy="2650325"/>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9" name="TextBox 108">
            <a:extLst>
              <a:ext uri="{FF2B5EF4-FFF2-40B4-BE49-F238E27FC236}">
                <a16:creationId xmlns:a16="http://schemas.microsoft.com/office/drawing/2014/main" id="{F40389D0-16FC-4F8E-9664-997D77C314C2}"/>
              </a:ext>
            </a:extLst>
          </p:cNvPr>
          <p:cNvSpPr txBox="1"/>
          <p:nvPr/>
        </p:nvSpPr>
        <p:spPr>
          <a:xfrm>
            <a:off x="7098558" y="2124469"/>
            <a:ext cx="182024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beam splitter</a:t>
            </a:r>
            <a:endPar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grpSp>
        <p:nvGrpSpPr>
          <p:cNvPr id="139" name="Group 138">
            <a:extLst>
              <a:ext uri="{FF2B5EF4-FFF2-40B4-BE49-F238E27FC236}">
                <a16:creationId xmlns:a16="http://schemas.microsoft.com/office/drawing/2014/main" id="{B6B4A837-3F91-469E-BC2C-E6B776D1CD16}"/>
              </a:ext>
            </a:extLst>
          </p:cNvPr>
          <p:cNvGrpSpPr/>
          <p:nvPr/>
        </p:nvGrpSpPr>
        <p:grpSpPr>
          <a:xfrm>
            <a:off x="4909640" y="1048915"/>
            <a:ext cx="2650325" cy="124885"/>
            <a:chOff x="4770836" y="1658541"/>
            <a:chExt cx="2650325" cy="124885"/>
          </a:xfrm>
        </p:grpSpPr>
        <p:sp>
          <p:nvSpPr>
            <p:cNvPr id="140" name="Rectangle 139">
              <a:extLst>
                <a:ext uri="{FF2B5EF4-FFF2-40B4-BE49-F238E27FC236}">
                  <a16:creationId xmlns:a16="http://schemas.microsoft.com/office/drawing/2014/main" id="{DC27568A-C999-4AA1-A0DB-3E5C5BBA37D2}"/>
                </a:ext>
              </a:extLst>
            </p:cNvPr>
            <p:cNvSpPr/>
            <p:nvPr/>
          </p:nvSpPr>
          <p:spPr>
            <a:xfrm rot="5400000">
              <a:off x="6063852" y="365525"/>
              <a:ext cx="64293" cy="2650325"/>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9DAD9227-CDB3-43F2-81CF-9B03EAFD64F6}"/>
                </a:ext>
              </a:extLst>
            </p:cNvPr>
            <p:cNvSpPr/>
            <p:nvPr/>
          </p:nvSpPr>
          <p:spPr>
            <a:xfrm rot="5400000">
              <a:off x="6063852" y="426117"/>
              <a:ext cx="64293" cy="2650325"/>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0" name="Rectangle 159">
            <a:extLst>
              <a:ext uri="{FF2B5EF4-FFF2-40B4-BE49-F238E27FC236}">
                <a16:creationId xmlns:a16="http://schemas.microsoft.com/office/drawing/2014/main" id="{71BF5252-E5FD-4B11-92F7-A34E6A84B1F7}"/>
              </a:ext>
            </a:extLst>
          </p:cNvPr>
          <p:cNvSpPr/>
          <p:nvPr/>
        </p:nvSpPr>
        <p:spPr>
          <a:xfrm>
            <a:off x="887775" y="4739410"/>
            <a:ext cx="1357743" cy="1357743"/>
          </a:xfrm>
          <a:prstGeom prst="rect">
            <a:avLst/>
          </a:prstGeom>
          <a:solidFill>
            <a:schemeClr val="tx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TextBox 160">
            <a:extLst>
              <a:ext uri="{FF2B5EF4-FFF2-40B4-BE49-F238E27FC236}">
                <a16:creationId xmlns:a16="http://schemas.microsoft.com/office/drawing/2014/main" id="{FBDDBA0A-64CA-4BCD-9C56-467D8306C28A}"/>
              </a:ext>
            </a:extLst>
          </p:cNvPr>
          <p:cNvSpPr txBox="1"/>
          <p:nvPr/>
        </p:nvSpPr>
        <p:spPr>
          <a:xfrm>
            <a:off x="807464" y="6099421"/>
            <a:ext cx="151836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scene-only</a:t>
            </a:r>
            <a:endPar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cxnSp>
        <p:nvCxnSpPr>
          <p:cNvPr id="57" name="Google Shape;878;p48">
            <a:extLst>
              <a:ext uri="{FF2B5EF4-FFF2-40B4-BE49-F238E27FC236}">
                <a16:creationId xmlns:a16="http://schemas.microsoft.com/office/drawing/2014/main" id="{13D45834-4B36-4094-82BC-0B6EDCBADBBD}"/>
              </a:ext>
            </a:extLst>
          </p:cNvPr>
          <p:cNvCxnSpPr>
            <a:cxnSpLocks/>
          </p:cNvCxnSpPr>
          <p:nvPr/>
        </p:nvCxnSpPr>
        <p:spPr>
          <a:xfrm>
            <a:off x="6701693" y="1176700"/>
            <a:ext cx="6284" cy="1611200"/>
          </a:xfrm>
          <a:prstGeom prst="straightConnector1">
            <a:avLst/>
          </a:prstGeom>
          <a:noFill/>
          <a:ln w="38100" cap="flat" cmpd="sng">
            <a:solidFill>
              <a:schemeClr val="tx1">
                <a:alpha val="25000"/>
              </a:schemeClr>
            </a:solidFill>
            <a:prstDash val="solid"/>
            <a:miter lim="800000"/>
            <a:headEnd type="none" w="med" len="med"/>
            <a:tailEnd type="arrow" w="med" len="med"/>
          </a:ln>
        </p:spPr>
      </p:cxnSp>
      <p:cxnSp>
        <p:nvCxnSpPr>
          <p:cNvPr id="58" name="Google Shape;878;p48">
            <a:extLst>
              <a:ext uri="{FF2B5EF4-FFF2-40B4-BE49-F238E27FC236}">
                <a16:creationId xmlns:a16="http://schemas.microsoft.com/office/drawing/2014/main" id="{433E1567-0887-4F44-8F6E-462A1A6D806A}"/>
              </a:ext>
            </a:extLst>
          </p:cNvPr>
          <p:cNvCxnSpPr>
            <a:cxnSpLocks/>
          </p:cNvCxnSpPr>
          <p:nvPr/>
        </p:nvCxnSpPr>
        <p:spPr>
          <a:xfrm flipV="1">
            <a:off x="6572691" y="1173800"/>
            <a:ext cx="0" cy="1614100"/>
          </a:xfrm>
          <a:prstGeom prst="straightConnector1">
            <a:avLst/>
          </a:prstGeom>
          <a:noFill/>
          <a:ln w="38100" cap="flat" cmpd="sng">
            <a:solidFill>
              <a:schemeClr val="tx1">
                <a:alpha val="25000"/>
              </a:schemeClr>
            </a:solidFill>
            <a:prstDash val="solid"/>
            <a:miter lim="800000"/>
            <a:headEnd type="none" w="med" len="med"/>
            <a:tailEnd type="arrow" w="med" len="med"/>
          </a:ln>
        </p:spPr>
      </p:cxnSp>
      <p:cxnSp>
        <p:nvCxnSpPr>
          <p:cNvPr id="69" name="Google Shape;878;p48">
            <a:extLst>
              <a:ext uri="{FF2B5EF4-FFF2-40B4-BE49-F238E27FC236}">
                <a16:creationId xmlns:a16="http://schemas.microsoft.com/office/drawing/2014/main" id="{8224CA8C-72C2-4524-BAA8-0D5D8E658F15}"/>
              </a:ext>
            </a:extLst>
          </p:cNvPr>
          <p:cNvCxnSpPr>
            <a:cxnSpLocks/>
          </p:cNvCxnSpPr>
          <p:nvPr/>
        </p:nvCxnSpPr>
        <p:spPr>
          <a:xfrm>
            <a:off x="6703670" y="2898827"/>
            <a:ext cx="0" cy="2497517"/>
          </a:xfrm>
          <a:prstGeom prst="straightConnector1">
            <a:avLst/>
          </a:prstGeom>
          <a:noFill/>
          <a:ln w="38100" cap="flat" cmpd="sng">
            <a:solidFill>
              <a:schemeClr val="tx1"/>
            </a:solidFill>
            <a:prstDash val="solid"/>
            <a:miter lim="800000"/>
            <a:headEnd type="none" w="med" len="med"/>
            <a:tailEnd type="arrow" w="med" len="med"/>
          </a:ln>
        </p:spPr>
      </p:cxnSp>
      <p:grpSp>
        <p:nvGrpSpPr>
          <p:cNvPr id="86" name="Group 85">
            <a:extLst>
              <a:ext uri="{FF2B5EF4-FFF2-40B4-BE49-F238E27FC236}">
                <a16:creationId xmlns:a16="http://schemas.microsoft.com/office/drawing/2014/main" id="{180C1561-DE22-2845-9DF4-9B85CE99CA22}"/>
              </a:ext>
            </a:extLst>
          </p:cNvPr>
          <p:cNvGrpSpPr/>
          <p:nvPr/>
        </p:nvGrpSpPr>
        <p:grpSpPr>
          <a:xfrm>
            <a:off x="5288017" y="5418283"/>
            <a:ext cx="1810546" cy="1377608"/>
            <a:chOff x="5288017" y="5418283"/>
            <a:chExt cx="1810546" cy="1377608"/>
          </a:xfrm>
        </p:grpSpPr>
        <p:grpSp>
          <p:nvGrpSpPr>
            <p:cNvPr id="87" name="Group 86">
              <a:extLst>
                <a:ext uri="{FF2B5EF4-FFF2-40B4-BE49-F238E27FC236}">
                  <a16:creationId xmlns:a16="http://schemas.microsoft.com/office/drawing/2014/main" id="{1C364BB3-F401-2142-8524-A7DB2E546D7B}"/>
                </a:ext>
              </a:extLst>
            </p:cNvPr>
            <p:cNvGrpSpPr/>
            <p:nvPr/>
          </p:nvGrpSpPr>
          <p:grpSpPr>
            <a:xfrm rot="16200000">
              <a:off x="5640751" y="5338079"/>
              <a:ext cx="1105078" cy="1810546"/>
              <a:chOff x="500910" y="2184396"/>
              <a:chExt cx="3356023" cy="1911350"/>
            </a:xfrm>
          </p:grpSpPr>
          <p:sp>
            <p:nvSpPr>
              <p:cNvPr id="104" name="Isosceles Triangle 120">
                <a:extLst>
                  <a:ext uri="{FF2B5EF4-FFF2-40B4-BE49-F238E27FC236}">
                    <a16:creationId xmlns:a16="http://schemas.microsoft.com/office/drawing/2014/main" id="{695DD3E7-AD06-CB4F-B03D-0236417A3B22}"/>
                  </a:ext>
                </a:extLst>
              </p:cNvPr>
              <p:cNvSpPr/>
              <p:nvPr/>
            </p:nvSpPr>
            <p:spPr>
              <a:xfrm rot="16200000">
                <a:off x="2529027" y="2621146"/>
                <a:ext cx="1612682" cy="1043130"/>
              </a:xfrm>
              <a:prstGeom prst="triangle">
                <a:avLst/>
              </a:prstGeom>
              <a:solidFill>
                <a:schemeClr val="bg1"/>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05" name="Rectangle 104">
                <a:extLst>
                  <a:ext uri="{FF2B5EF4-FFF2-40B4-BE49-F238E27FC236}">
                    <a16:creationId xmlns:a16="http://schemas.microsoft.com/office/drawing/2014/main" id="{94B594B4-E463-134F-92C5-6EA4BE7AC3EB}"/>
                  </a:ext>
                </a:extLst>
              </p:cNvPr>
              <p:cNvSpPr/>
              <p:nvPr/>
            </p:nvSpPr>
            <p:spPr>
              <a:xfrm>
                <a:off x="500910" y="2184396"/>
                <a:ext cx="2537925" cy="1911350"/>
              </a:xfrm>
              <a:prstGeom prst="rect">
                <a:avLst/>
              </a:prstGeom>
              <a:solidFill>
                <a:schemeClr val="bg1"/>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r>
                  <a:rPr lang="en-US" sz="2200" dirty="0">
                    <a:solidFill>
                      <a:schemeClr val="tx1"/>
                    </a:solidFill>
                    <a:latin typeface="+mj-lt"/>
                  </a:rPr>
                  <a:t>camera</a:t>
                </a:r>
              </a:p>
            </p:txBody>
          </p:sp>
        </p:grpSp>
        <p:grpSp>
          <p:nvGrpSpPr>
            <p:cNvPr id="88" name="Group 87">
              <a:extLst>
                <a:ext uri="{FF2B5EF4-FFF2-40B4-BE49-F238E27FC236}">
                  <a16:creationId xmlns:a16="http://schemas.microsoft.com/office/drawing/2014/main" id="{A4E31289-0B19-1D40-9D3A-418A861705A0}"/>
                </a:ext>
              </a:extLst>
            </p:cNvPr>
            <p:cNvGrpSpPr/>
            <p:nvPr/>
          </p:nvGrpSpPr>
          <p:grpSpPr>
            <a:xfrm rot="5400000">
              <a:off x="6058536" y="4725055"/>
              <a:ext cx="269502" cy="1655958"/>
              <a:chOff x="261257" y="261257"/>
              <a:chExt cx="478973" cy="3847469"/>
            </a:xfrm>
            <a:noFill/>
          </p:grpSpPr>
          <p:sp>
            <p:nvSpPr>
              <p:cNvPr id="89" name="Rectangle 88">
                <a:extLst>
                  <a:ext uri="{FF2B5EF4-FFF2-40B4-BE49-F238E27FC236}">
                    <a16:creationId xmlns:a16="http://schemas.microsoft.com/office/drawing/2014/main" id="{5965F04D-7F0E-C842-8288-C546624101E0}"/>
                  </a:ext>
                </a:extLst>
              </p:cNvPr>
              <p:cNvSpPr/>
              <p:nvPr/>
            </p:nvSpPr>
            <p:spPr>
              <a:xfrm>
                <a:off x="261257" y="261257"/>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EF80C6FD-0367-954A-94F0-CE905330CF99}"/>
                  </a:ext>
                </a:extLst>
              </p:cNvPr>
              <p:cNvSpPr/>
              <p:nvPr/>
            </p:nvSpPr>
            <p:spPr>
              <a:xfrm>
                <a:off x="261257" y="740229"/>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a:extLst>
                  <a:ext uri="{FF2B5EF4-FFF2-40B4-BE49-F238E27FC236}">
                    <a16:creationId xmlns:a16="http://schemas.microsoft.com/office/drawing/2014/main" id="{92B175E5-FD0B-2640-AC19-4A5C074E5B07}"/>
                  </a:ext>
                </a:extLst>
              </p:cNvPr>
              <p:cNvSpPr/>
              <p:nvPr/>
            </p:nvSpPr>
            <p:spPr>
              <a:xfrm>
                <a:off x="261257" y="1223123"/>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A6F668FC-3CE3-1541-A7AC-CE064B705DF9}"/>
                  </a:ext>
                </a:extLst>
              </p:cNvPr>
              <p:cNvSpPr/>
              <p:nvPr/>
            </p:nvSpPr>
            <p:spPr>
              <a:xfrm>
                <a:off x="261257" y="170602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A19F650C-4028-6D4E-8774-FE264C9688AD}"/>
                  </a:ext>
                </a:extLst>
              </p:cNvPr>
              <p:cNvSpPr/>
              <p:nvPr/>
            </p:nvSpPr>
            <p:spPr>
              <a:xfrm>
                <a:off x="261257" y="218499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C2E78858-812D-6249-80CF-C8C427ED2FC0}"/>
                  </a:ext>
                </a:extLst>
              </p:cNvPr>
              <p:cNvSpPr/>
              <p:nvPr/>
            </p:nvSpPr>
            <p:spPr>
              <a:xfrm>
                <a:off x="261257" y="2667888"/>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3153E62F-97AF-2446-9032-F1DCD53DC93F}"/>
                  </a:ext>
                </a:extLst>
              </p:cNvPr>
              <p:cNvSpPr/>
              <p:nvPr/>
            </p:nvSpPr>
            <p:spPr>
              <a:xfrm>
                <a:off x="261258" y="315078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89992B7B-2BB9-0E48-AC13-E770E4A040F6}"/>
                  </a:ext>
                </a:extLst>
              </p:cNvPr>
              <p:cNvSpPr/>
              <p:nvPr/>
            </p:nvSpPr>
            <p:spPr>
              <a:xfrm>
                <a:off x="261258" y="362975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6" name="Group 105">
            <a:extLst>
              <a:ext uri="{FF2B5EF4-FFF2-40B4-BE49-F238E27FC236}">
                <a16:creationId xmlns:a16="http://schemas.microsoft.com/office/drawing/2014/main" id="{39BA3F9B-9285-B846-B521-D161DC7A8BE8}"/>
              </a:ext>
            </a:extLst>
          </p:cNvPr>
          <p:cNvGrpSpPr/>
          <p:nvPr/>
        </p:nvGrpSpPr>
        <p:grpSpPr>
          <a:xfrm>
            <a:off x="832138" y="2486921"/>
            <a:ext cx="773984" cy="1655958"/>
            <a:chOff x="832138" y="2486921"/>
            <a:chExt cx="773984" cy="1655958"/>
          </a:xfrm>
        </p:grpSpPr>
        <p:grpSp>
          <p:nvGrpSpPr>
            <p:cNvPr id="107" name="Group 106">
              <a:extLst>
                <a:ext uri="{FF2B5EF4-FFF2-40B4-BE49-F238E27FC236}">
                  <a16:creationId xmlns:a16="http://schemas.microsoft.com/office/drawing/2014/main" id="{0A1ED8A8-A661-984C-B953-D4C23BECB587}"/>
                </a:ext>
              </a:extLst>
            </p:cNvPr>
            <p:cNvGrpSpPr/>
            <p:nvPr/>
          </p:nvGrpSpPr>
          <p:grpSpPr>
            <a:xfrm>
              <a:off x="1336620" y="2486921"/>
              <a:ext cx="269502" cy="1655958"/>
              <a:chOff x="261257" y="261257"/>
              <a:chExt cx="478973" cy="3847469"/>
            </a:xfrm>
            <a:solidFill>
              <a:schemeClr val="tx1"/>
            </a:solidFill>
          </p:grpSpPr>
          <p:sp>
            <p:nvSpPr>
              <p:cNvPr id="124" name="Rectangle 123">
                <a:extLst>
                  <a:ext uri="{FF2B5EF4-FFF2-40B4-BE49-F238E27FC236}">
                    <a16:creationId xmlns:a16="http://schemas.microsoft.com/office/drawing/2014/main" id="{A7A115E9-EEC5-9B4D-A130-C9759D546035}"/>
                  </a:ext>
                </a:extLst>
              </p:cNvPr>
              <p:cNvSpPr/>
              <p:nvPr/>
            </p:nvSpPr>
            <p:spPr>
              <a:xfrm>
                <a:off x="261257" y="261257"/>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8738A0C2-5AA1-3549-AB1F-FF75204384D7}"/>
                  </a:ext>
                </a:extLst>
              </p:cNvPr>
              <p:cNvSpPr/>
              <p:nvPr/>
            </p:nvSpPr>
            <p:spPr>
              <a:xfrm>
                <a:off x="261257" y="740229"/>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BBD27C26-AA57-2B4F-9A3D-9868296EE27D}"/>
                  </a:ext>
                </a:extLst>
              </p:cNvPr>
              <p:cNvSpPr/>
              <p:nvPr/>
            </p:nvSpPr>
            <p:spPr>
              <a:xfrm>
                <a:off x="261257" y="1223123"/>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Rectangle 126">
                <a:extLst>
                  <a:ext uri="{FF2B5EF4-FFF2-40B4-BE49-F238E27FC236}">
                    <a16:creationId xmlns:a16="http://schemas.microsoft.com/office/drawing/2014/main" id="{B06F3932-B940-9B4F-88DC-3098187C9C94}"/>
                  </a:ext>
                </a:extLst>
              </p:cNvPr>
              <p:cNvSpPr/>
              <p:nvPr/>
            </p:nvSpPr>
            <p:spPr>
              <a:xfrm>
                <a:off x="261257" y="170602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C4EEBE48-4F3C-D64A-BF5F-53F609FB35EC}"/>
                  </a:ext>
                </a:extLst>
              </p:cNvPr>
              <p:cNvSpPr/>
              <p:nvPr/>
            </p:nvSpPr>
            <p:spPr>
              <a:xfrm>
                <a:off x="261257" y="218499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82104B59-A018-CC43-A38E-D321A8C2BA6B}"/>
                  </a:ext>
                </a:extLst>
              </p:cNvPr>
              <p:cNvSpPr/>
              <p:nvPr/>
            </p:nvSpPr>
            <p:spPr>
              <a:xfrm>
                <a:off x="261257" y="2667888"/>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25D7ED7A-24DE-804E-AD76-62276B37268D}"/>
                  </a:ext>
                </a:extLst>
              </p:cNvPr>
              <p:cNvSpPr/>
              <p:nvPr/>
            </p:nvSpPr>
            <p:spPr>
              <a:xfrm>
                <a:off x="261258" y="315078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88972B77-C45D-7A48-ABE8-17D3F6564D5A}"/>
                  </a:ext>
                </a:extLst>
              </p:cNvPr>
              <p:cNvSpPr/>
              <p:nvPr/>
            </p:nvSpPr>
            <p:spPr>
              <a:xfrm>
                <a:off x="261258" y="362975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3" name="Flowchart: Delay 61">
              <a:extLst>
                <a:ext uri="{FF2B5EF4-FFF2-40B4-BE49-F238E27FC236}">
                  <a16:creationId xmlns:a16="http://schemas.microsoft.com/office/drawing/2014/main" id="{0D1A4472-90DF-4041-8754-FF9F252D9376}"/>
                </a:ext>
              </a:extLst>
            </p:cNvPr>
            <p:cNvSpPr/>
            <p:nvPr/>
          </p:nvSpPr>
          <p:spPr>
            <a:xfrm rot="10800000">
              <a:off x="832138" y="2486921"/>
              <a:ext cx="515910" cy="1655958"/>
            </a:xfrm>
            <a:prstGeom prst="flowChartDelay">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9" name="TextBox 48">
            <a:extLst>
              <a:ext uri="{FF2B5EF4-FFF2-40B4-BE49-F238E27FC236}">
                <a16:creationId xmlns:a16="http://schemas.microsoft.com/office/drawing/2014/main" id="{76326B0A-49D8-4878-BD4D-5AF47E56A47E}"/>
              </a:ext>
            </a:extLst>
          </p:cNvPr>
          <p:cNvSpPr txBox="1"/>
          <p:nvPr/>
        </p:nvSpPr>
        <p:spPr>
          <a:xfrm>
            <a:off x="6899144" y="1237704"/>
            <a:ext cx="221906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reference mirror</a:t>
            </a:r>
            <a:endPar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sp>
        <p:nvSpPr>
          <p:cNvPr id="50" name="Title 1">
            <a:extLst>
              <a:ext uri="{FF2B5EF4-FFF2-40B4-BE49-F238E27FC236}">
                <a16:creationId xmlns:a16="http://schemas.microsoft.com/office/drawing/2014/main" id="{B419702A-E7F0-41BC-8486-895F9AB9D064}"/>
              </a:ext>
            </a:extLst>
          </p:cNvPr>
          <p:cNvSpPr txBox="1">
            <a:spLocks/>
          </p:cNvSpPr>
          <p:nvPr/>
        </p:nvSpPr>
        <p:spPr>
          <a:xfrm>
            <a:off x="513350" y="-110122"/>
            <a:ext cx="88873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The Michelson interferometer</a:t>
            </a:r>
          </a:p>
        </p:txBody>
      </p:sp>
      <p:sp>
        <p:nvSpPr>
          <p:cNvPr id="8" name="Rectangle 7">
            <a:extLst>
              <a:ext uri="{FF2B5EF4-FFF2-40B4-BE49-F238E27FC236}">
                <a16:creationId xmlns:a16="http://schemas.microsoft.com/office/drawing/2014/main" id="{E9FB7DCC-BFD0-477A-B942-005A8D610A3B}"/>
              </a:ext>
            </a:extLst>
          </p:cNvPr>
          <p:cNvSpPr/>
          <p:nvPr/>
        </p:nvSpPr>
        <p:spPr>
          <a:xfrm rot="2700000">
            <a:off x="6161139" y="1989738"/>
            <a:ext cx="64293" cy="2650325"/>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44627312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B658C6C8-4FCD-4BE2-8954-4327F7829AF6}"/>
              </a:ext>
            </a:extLst>
          </p:cNvPr>
          <p:cNvSpPr/>
          <p:nvPr/>
        </p:nvSpPr>
        <p:spPr>
          <a:xfrm>
            <a:off x="147400" y="2997564"/>
            <a:ext cx="951297" cy="6579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mj-lt"/>
              </a:rPr>
              <a:t>light</a:t>
            </a:r>
          </a:p>
        </p:txBody>
      </p:sp>
      <p:cxnSp>
        <p:nvCxnSpPr>
          <p:cNvPr id="96" name="Google Shape;878;p48">
            <a:extLst>
              <a:ext uri="{FF2B5EF4-FFF2-40B4-BE49-F238E27FC236}">
                <a16:creationId xmlns:a16="http://schemas.microsoft.com/office/drawing/2014/main" id="{238B3078-74FC-4663-86AB-3FB6A74BBB36}"/>
              </a:ext>
            </a:extLst>
          </p:cNvPr>
          <p:cNvCxnSpPr>
            <a:cxnSpLocks/>
          </p:cNvCxnSpPr>
          <p:nvPr/>
        </p:nvCxnSpPr>
        <p:spPr>
          <a:xfrm>
            <a:off x="6726382" y="2796146"/>
            <a:ext cx="3990109" cy="0"/>
          </a:xfrm>
          <a:prstGeom prst="straightConnector1">
            <a:avLst/>
          </a:prstGeom>
          <a:noFill/>
          <a:ln w="38100" cap="flat" cmpd="sng">
            <a:solidFill>
              <a:schemeClr val="tx1">
                <a:alpha val="25000"/>
              </a:schemeClr>
            </a:solidFill>
            <a:prstDash val="solid"/>
            <a:miter lim="800000"/>
            <a:headEnd type="none" w="med" len="med"/>
            <a:tailEnd type="arrow" w="med" len="med"/>
          </a:ln>
        </p:spPr>
      </p:cxnSp>
      <p:cxnSp>
        <p:nvCxnSpPr>
          <p:cNvPr id="98" name="Straight Arrow Connector 97">
            <a:extLst>
              <a:ext uri="{FF2B5EF4-FFF2-40B4-BE49-F238E27FC236}">
                <a16:creationId xmlns:a16="http://schemas.microsoft.com/office/drawing/2014/main" id="{85305DDD-9858-4E40-91B4-FFD1FCC805B0}"/>
              </a:ext>
            </a:extLst>
          </p:cNvPr>
          <p:cNvCxnSpPr>
            <a:cxnSpLocks/>
          </p:cNvCxnSpPr>
          <p:nvPr/>
        </p:nvCxnSpPr>
        <p:spPr>
          <a:xfrm>
            <a:off x="1566647" y="2796146"/>
            <a:ext cx="5104317"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8B1708B3-3544-49A6-BE13-641A945B1721}"/>
              </a:ext>
            </a:extLst>
          </p:cNvPr>
          <p:cNvGrpSpPr/>
          <p:nvPr/>
        </p:nvGrpSpPr>
        <p:grpSpPr>
          <a:xfrm rot="5520000">
            <a:off x="9463191" y="2941542"/>
            <a:ext cx="2650325" cy="124885"/>
            <a:chOff x="4770836" y="1658541"/>
            <a:chExt cx="2650325" cy="124885"/>
          </a:xfrm>
        </p:grpSpPr>
        <p:sp>
          <p:nvSpPr>
            <p:cNvPr id="101" name="Rectangle 100">
              <a:extLst>
                <a:ext uri="{FF2B5EF4-FFF2-40B4-BE49-F238E27FC236}">
                  <a16:creationId xmlns:a16="http://schemas.microsoft.com/office/drawing/2014/main" id="{492F1F1F-A386-4B7D-892E-958F95CEF50B}"/>
                </a:ext>
              </a:extLst>
            </p:cNvPr>
            <p:cNvSpPr/>
            <p:nvPr/>
          </p:nvSpPr>
          <p:spPr>
            <a:xfrm rot="5400000">
              <a:off x="6063852" y="365525"/>
              <a:ext cx="64293" cy="2650325"/>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7215A01D-F6B8-47D4-8A66-FF6645E425CF}"/>
                </a:ext>
              </a:extLst>
            </p:cNvPr>
            <p:cNvSpPr/>
            <p:nvPr/>
          </p:nvSpPr>
          <p:spPr>
            <a:xfrm rot="5400000">
              <a:off x="6063852" y="426117"/>
              <a:ext cx="64293" cy="2650325"/>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9" name="TextBox 108">
            <a:extLst>
              <a:ext uri="{FF2B5EF4-FFF2-40B4-BE49-F238E27FC236}">
                <a16:creationId xmlns:a16="http://schemas.microsoft.com/office/drawing/2014/main" id="{F40389D0-16FC-4F8E-9664-997D77C314C2}"/>
              </a:ext>
            </a:extLst>
          </p:cNvPr>
          <p:cNvSpPr txBox="1"/>
          <p:nvPr/>
        </p:nvSpPr>
        <p:spPr>
          <a:xfrm>
            <a:off x="7098558" y="2124469"/>
            <a:ext cx="182024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beam splitter</a:t>
            </a:r>
            <a:endPar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grpSp>
        <p:nvGrpSpPr>
          <p:cNvPr id="139" name="Group 138">
            <a:extLst>
              <a:ext uri="{FF2B5EF4-FFF2-40B4-BE49-F238E27FC236}">
                <a16:creationId xmlns:a16="http://schemas.microsoft.com/office/drawing/2014/main" id="{B6B4A837-3F91-469E-BC2C-E6B776D1CD16}"/>
              </a:ext>
            </a:extLst>
          </p:cNvPr>
          <p:cNvGrpSpPr/>
          <p:nvPr/>
        </p:nvGrpSpPr>
        <p:grpSpPr>
          <a:xfrm>
            <a:off x="4909640" y="1048915"/>
            <a:ext cx="2650325" cy="124885"/>
            <a:chOff x="4770836" y="1658541"/>
            <a:chExt cx="2650325" cy="124885"/>
          </a:xfrm>
        </p:grpSpPr>
        <p:sp>
          <p:nvSpPr>
            <p:cNvPr id="140" name="Rectangle 139">
              <a:extLst>
                <a:ext uri="{FF2B5EF4-FFF2-40B4-BE49-F238E27FC236}">
                  <a16:creationId xmlns:a16="http://schemas.microsoft.com/office/drawing/2014/main" id="{DC27568A-C999-4AA1-A0DB-3E5C5BBA37D2}"/>
                </a:ext>
              </a:extLst>
            </p:cNvPr>
            <p:cNvSpPr/>
            <p:nvPr/>
          </p:nvSpPr>
          <p:spPr>
            <a:xfrm rot="5400000">
              <a:off x="6063852" y="365525"/>
              <a:ext cx="64293" cy="2650325"/>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9DAD9227-CDB3-43F2-81CF-9B03EAFD64F6}"/>
                </a:ext>
              </a:extLst>
            </p:cNvPr>
            <p:cNvSpPr/>
            <p:nvPr/>
          </p:nvSpPr>
          <p:spPr>
            <a:xfrm rot="5400000">
              <a:off x="6063852" y="426117"/>
              <a:ext cx="64293" cy="2650325"/>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E9FB7DCC-BFD0-477A-B942-005A8D610A3B}"/>
              </a:ext>
            </a:extLst>
          </p:cNvPr>
          <p:cNvSpPr/>
          <p:nvPr/>
        </p:nvSpPr>
        <p:spPr>
          <a:xfrm rot="2700000">
            <a:off x="6161139" y="1989738"/>
            <a:ext cx="64293" cy="2650325"/>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8A4AAE40-9BBF-4E13-8C9B-9EF57AF73ADE}"/>
              </a:ext>
            </a:extLst>
          </p:cNvPr>
          <p:cNvSpPr/>
          <p:nvPr/>
        </p:nvSpPr>
        <p:spPr>
          <a:xfrm>
            <a:off x="3120999" y="4739410"/>
            <a:ext cx="1357743" cy="1357743"/>
          </a:xfrm>
          <a:prstGeom prst="rect">
            <a:avLst/>
          </a:prstGeom>
          <a:solidFill>
            <a:schemeClr val="tx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extBox 158">
            <a:extLst>
              <a:ext uri="{FF2B5EF4-FFF2-40B4-BE49-F238E27FC236}">
                <a16:creationId xmlns:a16="http://schemas.microsoft.com/office/drawing/2014/main" id="{EA6307E1-F926-4F03-A083-C7587CF2DF9E}"/>
              </a:ext>
            </a:extLst>
          </p:cNvPr>
          <p:cNvSpPr txBox="1"/>
          <p:nvPr/>
        </p:nvSpPr>
        <p:spPr>
          <a:xfrm>
            <a:off x="2806746" y="6099421"/>
            <a:ext cx="198624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reference-only</a:t>
            </a:r>
            <a:endPar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cxnSp>
        <p:nvCxnSpPr>
          <p:cNvPr id="53" name="Google Shape;878;p48">
            <a:extLst>
              <a:ext uri="{FF2B5EF4-FFF2-40B4-BE49-F238E27FC236}">
                <a16:creationId xmlns:a16="http://schemas.microsoft.com/office/drawing/2014/main" id="{0C5A60F2-CE70-4076-B8EE-549AB3C29673}"/>
              </a:ext>
            </a:extLst>
          </p:cNvPr>
          <p:cNvCxnSpPr>
            <a:cxnSpLocks/>
          </p:cNvCxnSpPr>
          <p:nvPr/>
        </p:nvCxnSpPr>
        <p:spPr>
          <a:xfrm>
            <a:off x="6701693" y="1176700"/>
            <a:ext cx="6284" cy="1611200"/>
          </a:xfrm>
          <a:prstGeom prst="straightConnector1">
            <a:avLst/>
          </a:prstGeom>
          <a:noFill/>
          <a:ln w="38100" cap="flat" cmpd="sng">
            <a:solidFill>
              <a:schemeClr val="tx1"/>
            </a:solidFill>
            <a:prstDash val="solid"/>
            <a:miter lim="800000"/>
            <a:headEnd type="none" w="med" len="med"/>
            <a:tailEnd type="arrow" w="med" len="med"/>
          </a:ln>
        </p:spPr>
      </p:cxnSp>
      <p:cxnSp>
        <p:nvCxnSpPr>
          <p:cNvPr id="54" name="Google Shape;878;p48">
            <a:extLst>
              <a:ext uri="{FF2B5EF4-FFF2-40B4-BE49-F238E27FC236}">
                <a16:creationId xmlns:a16="http://schemas.microsoft.com/office/drawing/2014/main" id="{26E743B8-2A8C-4934-A371-E7E0CD8F99BD}"/>
              </a:ext>
            </a:extLst>
          </p:cNvPr>
          <p:cNvCxnSpPr>
            <a:cxnSpLocks/>
          </p:cNvCxnSpPr>
          <p:nvPr/>
        </p:nvCxnSpPr>
        <p:spPr>
          <a:xfrm flipV="1">
            <a:off x="6572691" y="1173800"/>
            <a:ext cx="0" cy="1614100"/>
          </a:xfrm>
          <a:prstGeom prst="straightConnector1">
            <a:avLst/>
          </a:prstGeom>
          <a:noFill/>
          <a:ln w="38100" cap="flat" cmpd="sng">
            <a:solidFill>
              <a:schemeClr val="tx1"/>
            </a:solidFill>
            <a:prstDash val="solid"/>
            <a:miter lim="800000"/>
            <a:headEnd type="none" w="med" len="med"/>
            <a:tailEnd type="arrow" w="med" len="med"/>
          </a:ln>
        </p:spPr>
      </p:cxnSp>
      <p:cxnSp>
        <p:nvCxnSpPr>
          <p:cNvPr id="55" name="Google Shape;878;p48">
            <a:extLst>
              <a:ext uri="{FF2B5EF4-FFF2-40B4-BE49-F238E27FC236}">
                <a16:creationId xmlns:a16="http://schemas.microsoft.com/office/drawing/2014/main" id="{A942ABB0-AA77-41DC-BD00-74CA77C84472}"/>
              </a:ext>
            </a:extLst>
          </p:cNvPr>
          <p:cNvCxnSpPr>
            <a:cxnSpLocks/>
          </p:cNvCxnSpPr>
          <p:nvPr/>
        </p:nvCxnSpPr>
        <p:spPr>
          <a:xfrm>
            <a:off x="6703670" y="2898827"/>
            <a:ext cx="0" cy="2497517"/>
          </a:xfrm>
          <a:prstGeom prst="straightConnector1">
            <a:avLst/>
          </a:prstGeom>
          <a:noFill/>
          <a:ln w="38100" cap="flat" cmpd="sng">
            <a:solidFill>
              <a:schemeClr val="tx1"/>
            </a:solidFill>
            <a:prstDash val="solid"/>
            <a:miter lim="800000"/>
            <a:headEnd type="none" w="med" len="med"/>
            <a:tailEnd type="arrow" w="med" len="med"/>
          </a:ln>
        </p:spPr>
      </p:cxnSp>
      <p:cxnSp>
        <p:nvCxnSpPr>
          <p:cNvPr id="56" name="Google Shape;878;p48">
            <a:extLst>
              <a:ext uri="{FF2B5EF4-FFF2-40B4-BE49-F238E27FC236}">
                <a16:creationId xmlns:a16="http://schemas.microsoft.com/office/drawing/2014/main" id="{1FC212A4-9BF5-438E-853F-CF03CD27BCA6}"/>
              </a:ext>
            </a:extLst>
          </p:cNvPr>
          <p:cNvCxnSpPr>
            <a:cxnSpLocks/>
          </p:cNvCxnSpPr>
          <p:nvPr/>
        </p:nvCxnSpPr>
        <p:spPr>
          <a:xfrm flipH="1">
            <a:off x="6726382" y="2928216"/>
            <a:ext cx="3990111" cy="0"/>
          </a:xfrm>
          <a:prstGeom prst="straightConnector1">
            <a:avLst/>
          </a:prstGeom>
          <a:noFill/>
          <a:ln w="38100" cap="flat" cmpd="sng">
            <a:solidFill>
              <a:schemeClr val="tx1">
                <a:alpha val="25000"/>
              </a:schemeClr>
            </a:solidFill>
            <a:prstDash val="solid"/>
            <a:miter lim="800000"/>
            <a:headEnd type="none" w="med" len="med"/>
            <a:tailEnd type="arrow" w="med" len="med"/>
          </a:ln>
        </p:spPr>
      </p:cxnSp>
      <p:grpSp>
        <p:nvGrpSpPr>
          <p:cNvPr id="87" name="Group 86">
            <a:extLst>
              <a:ext uri="{FF2B5EF4-FFF2-40B4-BE49-F238E27FC236}">
                <a16:creationId xmlns:a16="http://schemas.microsoft.com/office/drawing/2014/main" id="{541F8FB0-B982-7F4D-8512-9EAC3ECDECCB}"/>
              </a:ext>
            </a:extLst>
          </p:cNvPr>
          <p:cNvGrpSpPr/>
          <p:nvPr/>
        </p:nvGrpSpPr>
        <p:grpSpPr>
          <a:xfrm>
            <a:off x="5288017" y="5418283"/>
            <a:ext cx="1810546" cy="1377608"/>
            <a:chOff x="5288017" y="5418283"/>
            <a:chExt cx="1810546" cy="1377608"/>
          </a:xfrm>
        </p:grpSpPr>
        <p:grpSp>
          <p:nvGrpSpPr>
            <p:cNvPr id="88" name="Group 87">
              <a:extLst>
                <a:ext uri="{FF2B5EF4-FFF2-40B4-BE49-F238E27FC236}">
                  <a16:creationId xmlns:a16="http://schemas.microsoft.com/office/drawing/2014/main" id="{C6665C0E-8A90-C246-9CC0-0BBD0532F5F7}"/>
                </a:ext>
              </a:extLst>
            </p:cNvPr>
            <p:cNvGrpSpPr/>
            <p:nvPr/>
          </p:nvGrpSpPr>
          <p:grpSpPr>
            <a:xfrm rot="16200000">
              <a:off x="5640751" y="5338079"/>
              <a:ext cx="1105078" cy="1810546"/>
              <a:chOff x="500910" y="2184396"/>
              <a:chExt cx="3356023" cy="1911350"/>
            </a:xfrm>
          </p:grpSpPr>
          <p:sp>
            <p:nvSpPr>
              <p:cNvPr id="104" name="Isosceles Triangle 120">
                <a:extLst>
                  <a:ext uri="{FF2B5EF4-FFF2-40B4-BE49-F238E27FC236}">
                    <a16:creationId xmlns:a16="http://schemas.microsoft.com/office/drawing/2014/main" id="{F2E72FC9-75FD-BA43-8D79-745B1D097922}"/>
                  </a:ext>
                </a:extLst>
              </p:cNvPr>
              <p:cNvSpPr/>
              <p:nvPr/>
            </p:nvSpPr>
            <p:spPr>
              <a:xfrm rot="16200000">
                <a:off x="2529027" y="2621146"/>
                <a:ext cx="1612682" cy="1043130"/>
              </a:xfrm>
              <a:prstGeom prst="triangle">
                <a:avLst/>
              </a:prstGeom>
              <a:solidFill>
                <a:schemeClr val="bg1"/>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05" name="Rectangle 104">
                <a:extLst>
                  <a:ext uri="{FF2B5EF4-FFF2-40B4-BE49-F238E27FC236}">
                    <a16:creationId xmlns:a16="http://schemas.microsoft.com/office/drawing/2014/main" id="{7509A14A-2BD7-394C-8141-3258EB7953C0}"/>
                  </a:ext>
                </a:extLst>
              </p:cNvPr>
              <p:cNvSpPr/>
              <p:nvPr/>
            </p:nvSpPr>
            <p:spPr>
              <a:xfrm>
                <a:off x="500910" y="2184396"/>
                <a:ext cx="2537925" cy="1911350"/>
              </a:xfrm>
              <a:prstGeom prst="rect">
                <a:avLst/>
              </a:prstGeom>
              <a:solidFill>
                <a:schemeClr val="bg1"/>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r>
                  <a:rPr lang="en-US" sz="2200" dirty="0">
                    <a:solidFill>
                      <a:schemeClr val="tx1"/>
                    </a:solidFill>
                    <a:latin typeface="+mj-lt"/>
                  </a:rPr>
                  <a:t>camera</a:t>
                </a:r>
              </a:p>
            </p:txBody>
          </p:sp>
        </p:grpSp>
        <p:grpSp>
          <p:nvGrpSpPr>
            <p:cNvPr id="89" name="Group 88">
              <a:extLst>
                <a:ext uri="{FF2B5EF4-FFF2-40B4-BE49-F238E27FC236}">
                  <a16:creationId xmlns:a16="http://schemas.microsoft.com/office/drawing/2014/main" id="{E408C695-3651-0448-8F6A-B9DF6D3528AA}"/>
                </a:ext>
              </a:extLst>
            </p:cNvPr>
            <p:cNvGrpSpPr/>
            <p:nvPr/>
          </p:nvGrpSpPr>
          <p:grpSpPr>
            <a:xfrm rot="5400000">
              <a:off x="6058536" y="4725055"/>
              <a:ext cx="269502" cy="1655958"/>
              <a:chOff x="261257" y="261257"/>
              <a:chExt cx="478973" cy="3847469"/>
            </a:xfrm>
            <a:noFill/>
          </p:grpSpPr>
          <p:sp>
            <p:nvSpPr>
              <p:cNvPr id="90" name="Rectangle 89">
                <a:extLst>
                  <a:ext uri="{FF2B5EF4-FFF2-40B4-BE49-F238E27FC236}">
                    <a16:creationId xmlns:a16="http://schemas.microsoft.com/office/drawing/2014/main" id="{B96844BC-174F-E747-A24E-7269B633CF2A}"/>
                  </a:ext>
                </a:extLst>
              </p:cNvPr>
              <p:cNvSpPr/>
              <p:nvPr/>
            </p:nvSpPr>
            <p:spPr>
              <a:xfrm>
                <a:off x="261257" y="261257"/>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17C259AC-B712-BC49-868C-3520906CE288}"/>
                  </a:ext>
                </a:extLst>
              </p:cNvPr>
              <p:cNvSpPr/>
              <p:nvPr/>
            </p:nvSpPr>
            <p:spPr>
              <a:xfrm>
                <a:off x="261257" y="740229"/>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Rectangle 91">
                <a:extLst>
                  <a:ext uri="{FF2B5EF4-FFF2-40B4-BE49-F238E27FC236}">
                    <a16:creationId xmlns:a16="http://schemas.microsoft.com/office/drawing/2014/main" id="{7C8FDF25-405A-8C4E-AB5C-1179FE5C9473}"/>
                  </a:ext>
                </a:extLst>
              </p:cNvPr>
              <p:cNvSpPr/>
              <p:nvPr/>
            </p:nvSpPr>
            <p:spPr>
              <a:xfrm>
                <a:off x="261257" y="1223123"/>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FCCA3207-F2A0-0E47-A69D-519143DCA424}"/>
                  </a:ext>
                </a:extLst>
              </p:cNvPr>
              <p:cNvSpPr/>
              <p:nvPr/>
            </p:nvSpPr>
            <p:spPr>
              <a:xfrm>
                <a:off x="261257" y="170602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8CEE6C29-1180-FB41-9521-C414CEB49A71}"/>
                  </a:ext>
                </a:extLst>
              </p:cNvPr>
              <p:cNvSpPr/>
              <p:nvPr/>
            </p:nvSpPr>
            <p:spPr>
              <a:xfrm>
                <a:off x="261257" y="218499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BF906A69-F47B-534B-BA3B-7EE4DE5AC479}"/>
                  </a:ext>
                </a:extLst>
              </p:cNvPr>
              <p:cNvSpPr/>
              <p:nvPr/>
            </p:nvSpPr>
            <p:spPr>
              <a:xfrm>
                <a:off x="261257" y="2667888"/>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98A2FB67-3485-1B42-9F07-FC5933047698}"/>
                  </a:ext>
                </a:extLst>
              </p:cNvPr>
              <p:cNvSpPr/>
              <p:nvPr/>
            </p:nvSpPr>
            <p:spPr>
              <a:xfrm>
                <a:off x="261258" y="315078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B6ED9289-1089-8E47-A085-F45FA726AE74}"/>
                  </a:ext>
                </a:extLst>
              </p:cNvPr>
              <p:cNvSpPr/>
              <p:nvPr/>
            </p:nvSpPr>
            <p:spPr>
              <a:xfrm>
                <a:off x="261258" y="362975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6" name="Group 105">
            <a:extLst>
              <a:ext uri="{FF2B5EF4-FFF2-40B4-BE49-F238E27FC236}">
                <a16:creationId xmlns:a16="http://schemas.microsoft.com/office/drawing/2014/main" id="{CE62350A-1BCC-8A4B-A69B-A74CA62FC3F2}"/>
              </a:ext>
            </a:extLst>
          </p:cNvPr>
          <p:cNvGrpSpPr/>
          <p:nvPr/>
        </p:nvGrpSpPr>
        <p:grpSpPr>
          <a:xfrm>
            <a:off x="832138" y="2486921"/>
            <a:ext cx="773984" cy="1655958"/>
            <a:chOff x="832138" y="2486921"/>
            <a:chExt cx="773984" cy="1655958"/>
          </a:xfrm>
        </p:grpSpPr>
        <p:grpSp>
          <p:nvGrpSpPr>
            <p:cNvPr id="107" name="Group 106">
              <a:extLst>
                <a:ext uri="{FF2B5EF4-FFF2-40B4-BE49-F238E27FC236}">
                  <a16:creationId xmlns:a16="http://schemas.microsoft.com/office/drawing/2014/main" id="{02041373-E1E4-8546-B6A1-157429FDF4F2}"/>
                </a:ext>
              </a:extLst>
            </p:cNvPr>
            <p:cNvGrpSpPr/>
            <p:nvPr/>
          </p:nvGrpSpPr>
          <p:grpSpPr>
            <a:xfrm>
              <a:off x="1336620" y="2486921"/>
              <a:ext cx="269502" cy="1655958"/>
              <a:chOff x="261257" y="261257"/>
              <a:chExt cx="478973" cy="3847469"/>
            </a:xfrm>
            <a:solidFill>
              <a:schemeClr val="tx1"/>
            </a:solidFill>
          </p:grpSpPr>
          <p:sp>
            <p:nvSpPr>
              <p:cNvPr id="124" name="Rectangle 123">
                <a:extLst>
                  <a:ext uri="{FF2B5EF4-FFF2-40B4-BE49-F238E27FC236}">
                    <a16:creationId xmlns:a16="http://schemas.microsoft.com/office/drawing/2014/main" id="{2C6BFAF0-24A7-D545-AFDC-3714BC35CBEC}"/>
                  </a:ext>
                </a:extLst>
              </p:cNvPr>
              <p:cNvSpPr/>
              <p:nvPr/>
            </p:nvSpPr>
            <p:spPr>
              <a:xfrm>
                <a:off x="261257" y="261257"/>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999E7161-6112-374A-9236-EF116C4781D9}"/>
                  </a:ext>
                </a:extLst>
              </p:cNvPr>
              <p:cNvSpPr/>
              <p:nvPr/>
            </p:nvSpPr>
            <p:spPr>
              <a:xfrm>
                <a:off x="261257" y="740229"/>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EB186637-BBE3-5A44-B899-EF8FBD3F32AE}"/>
                  </a:ext>
                </a:extLst>
              </p:cNvPr>
              <p:cNvSpPr/>
              <p:nvPr/>
            </p:nvSpPr>
            <p:spPr>
              <a:xfrm>
                <a:off x="261257" y="1223123"/>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Rectangle 126">
                <a:extLst>
                  <a:ext uri="{FF2B5EF4-FFF2-40B4-BE49-F238E27FC236}">
                    <a16:creationId xmlns:a16="http://schemas.microsoft.com/office/drawing/2014/main" id="{F18FA947-EA99-9042-BB3D-A52492422473}"/>
                  </a:ext>
                </a:extLst>
              </p:cNvPr>
              <p:cNvSpPr/>
              <p:nvPr/>
            </p:nvSpPr>
            <p:spPr>
              <a:xfrm>
                <a:off x="261257" y="170602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095E5426-0913-3D46-A9B1-602402759860}"/>
                  </a:ext>
                </a:extLst>
              </p:cNvPr>
              <p:cNvSpPr/>
              <p:nvPr/>
            </p:nvSpPr>
            <p:spPr>
              <a:xfrm>
                <a:off x="261257" y="218499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5CE93224-A6F0-2E4D-8DBC-6E9791C3BA90}"/>
                  </a:ext>
                </a:extLst>
              </p:cNvPr>
              <p:cNvSpPr/>
              <p:nvPr/>
            </p:nvSpPr>
            <p:spPr>
              <a:xfrm>
                <a:off x="261257" y="2667888"/>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91FD8957-3803-894B-B987-7C7A81CA0794}"/>
                  </a:ext>
                </a:extLst>
              </p:cNvPr>
              <p:cNvSpPr/>
              <p:nvPr/>
            </p:nvSpPr>
            <p:spPr>
              <a:xfrm>
                <a:off x="261258" y="315078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A88032EA-4702-5E48-9A33-5F4FB9E807B7}"/>
                  </a:ext>
                </a:extLst>
              </p:cNvPr>
              <p:cNvSpPr/>
              <p:nvPr/>
            </p:nvSpPr>
            <p:spPr>
              <a:xfrm>
                <a:off x="261258" y="362975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3" name="Flowchart: Delay 61">
              <a:extLst>
                <a:ext uri="{FF2B5EF4-FFF2-40B4-BE49-F238E27FC236}">
                  <a16:creationId xmlns:a16="http://schemas.microsoft.com/office/drawing/2014/main" id="{3BBAEB96-25B6-AF4B-898C-8A5760309140}"/>
                </a:ext>
              </a:extLst>
            </p:cNvPr>
            <p:cNvSpPr/>
            <p:nvPr/>
          </p:nvSpPr>
          <p:spPr>
            <a:xfrm rot="10800000">
              <a:off x="832138" y="2486921"/>
              <a:ext cx="515910" cy="1655958"/>
            </a:xfrm>
            <a:prstGeom prst="flowChartDelay">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7" name="TextBox 46">
            <a:extLst>
              <a:ext uri="{FF2B5EF4-FFF2-40B4-BE49-F238E27FC236}">
                <a16:creationId xmlns:a16="http://schemas.microsoft.com/office/drawing/2014/main" id="{2220AC14-61FC-4FB0-889D-7B94858E1418}"/>
              </a:ext>
            </a:extLst>
          </p:cNvPr>
          <p:cNvSpPr txBox="1"/>
          <p:nvPr/>
        </p:nvSpPr>
        <p:spPr>
          <a:xfrm>
            <a:off x="10965051" y="2033187"/>
            <a:ext cx="979755"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scene: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mirror</a:t>
            </a:r>
            <a:endPar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sp>
        <p:nvSpPr>
          <p:cNvPr id="50" name="TextBox 49">
            <a:extLst>
              <a:ext uri="{FF2B5EF4-FFF2-40B4-BE49-F238E27FC236}">
                <a16:creationId xmlns:a16="http://schemas.microsoft.com/office/drawing/2014/main" id="{DD852ECE-C574-470B-8C1B-F46DDCDA48A9}"/>
              </a:ext>
            </a:extLst>
          </p:cNvPr>
          <p:cNvSpPr txBox="1"/>
          <p:nvPr/>
        </p:nvSpPr>
        <p:spPr>
          <a:xfrm>
            <a:off x="6899144" y="1237704"/>
            <a:ext cx="221906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reference mirror</a:t>
            </a:r>
            <a:endPar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sp>
        <p:nvSpPr>
          <p:cNvPr id="51" name="Title 1">
            <a:extLst>
              <a:ext uri="{FF2B5EF4-FFF2-40B4-BE49-F238E27FC236}">
                <a16:creationId xmlns:a16="http://schemas.microsoft.com/office/drawing/2014/main" id="{68A03464-A841-4F00-9AD5-535745A274C9}"/>
              </a:ext>
            </a:extLst>
          </p:cNvPr>
          <p:cNvSpPr txBox="1">
            <a:spLocks/>
          </p:cNvSpPr>
          <p:nvPr/>
        </p:nvSpPr>
        <p:spPr>
          <a:xfrm>
            <a:off x="513350" y="-110122"/>
            <a:ext cx="88873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The Michelson interferometer</a:t>
            </a:r>
          </a:p>
        </p:txBody>
      </p:sp>
    </p:spTree>
    <p:extLst>
      <p:ext uri="{BB962C8B-B14F-4D97-AF65-F5344CB8AC3E}">
        <p14:creationId xmlns:p14="http://schemas.microsoft.com/office/powerpoint/2010/main" val="125698679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BBD56501-7D03-4BB8-9502-BA829BD2C648}"/>
              </a:ext>
            </a:extLst>
          </p:cNvPr>
          <p:cNvSpPr/>
          <p:nvPr/>
        </p:nvSpPr>
        <p:spPr>
          <a:xfrm>
            <a:off x="147400" y="2997564"/>
            <a:ext cx="951297" cy="6579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mj-lt"/>
              </a:rPr>
              <a:t>light</a:t>
            </a:r>
          </a:p>
        </p:txBody>
      </p:sp>
      <p:cxnSp>
        <p:nvCxnSpPr>
          <p:cNvPr id="96" name="Google Shape;878;p48">
            <a:extLst>
              <a:ext uri="{FF2B5EF4-FFF2-40B4-BE49-F238E27FC236}">
                <a16:creationId xmlns:a16="http://schemas.microsoft.com/office/drawing/2014/main" id="{238B3078-74FC-4663-86AB-3FB6A74BBB36}"/>
              </a:ext>
            </a:extLst>
          </p:cNvPr>
          <p:cNvCxnSpPr>
            <a:cxnSpLocks/>
          </p:cNvCxnSpPr>
          <p:nvPr/>
        </p:nvCxnSpPr>
        <p:spPr>
          <a:xfrm>
            <a:off x="6726382" y="2796146"/>
            <a:ext cx="3990109" cy="0"/>
          </a:xfrm>
          <a:prstGeom prst="straightConnector1">
            <a:avLst/>
          </a:prstGeom>
          <a:noFill/>
          <a:ln w="38100" cap="flat" cmpd="sng">
            <a:solidFill>
              <a:schemeClr val="tx1"/>
            </a:solidFill>
            <a:prstDash val="solid"/>
            <a:miter lim="800000"/>
            <a:headEnd type="none" w="med" len="med"/>
            <a:tailEnd type="arrow" w="med" len="med"/>
          </a:ln>
        </p:spPr>
      </p:cxnSp>
      <p:cxnSp>
        <p:nvCxnSpPr>
          <p:cNvPr id="98" name="Straight Arrow Connector 97">
            <a:extLst>
              <a:ext uri="{FF2B5EF4-FFF2-40B4-BE49-F238E27FC236}">
                <a16:creationId xmlns:a16="http://schemas.microsoft.com/office/drawing/2014/main" id="{85305DDD-9858-4E40-91B4-FFD1FCC805B0}"/>
              </a:ext>
            </a:extLst>
          </p:cNvPr>
          <p:cNvCxnSpPr>
            <a:cxnSpLocks/>
          </p:cNvCxnSpPr>
          <p:nvPr/>
        </p:nvCxnSpPr>
        <p:spPr>
          <a:xfrm>
            <a:off x="1566647" y="2796146"/>
            <a:ext cx="5104317"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8B1708B3-3544-49A6-BE13-641A945B1721}"/>
              </a:ext>
            </a:extLst>
          </p:cNvPr>
          <p:cNvGrpSpPr/>
          <p:nvPr/>
        </p:nvGrpSpPr>
        <p:grpSpPr>
          <a:xfrm rot="5520000">
            <a:off x="9463191" y="2941542"/>
            <a:ext cx="2650325" cy="124885"/>
            <a:chOff x="4770836" y="1658541"/>
            <a:chExt cx="2650325" cy="124885"/>
          </a:xfrm>
        </p:grpSpPr>
        <p:sp>
          <p:nvSpPr>
            <p:cNvPr id="101" name="Rectangle 100">
              <a:extLst>
                <a:ext uri="{FF2B5EF4-FFF2-40B4-BE49-F238E27FC236}">
                  <a16:creationId xmlns:a16="http://schemas.microsoft.com/office/drawing/2014/main" id="{492F1F1F-A386-4B7D-892E-958F95CEF50B}"/>
                </a:ext>
              </a:extLst>
            </p:cNvPr>
            <p:cNvSpPr/>
            <p:nvPr/>
          </p:nvSpPr>
          <p:spPr>
            <a:xfrm rot="5400000">
              <a:off x="6063852" y="365525"/>
              <a:ext cx="64293" cy="2650325"/>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7215A01D-F6B8-47D4-8A66-FF6645E425CF}"/>
                </a:ext>
              </a:extLst>
            </p:cNvPr>
            <p:cNvSpPr/>
            <p:nvPr/>
          </p:nvSpPr>
          <p:spPr>
            <a:xfrm rot="5400000">
              <a:off x="6063852" y="426117"/>
              <a:ext cx="64293" cy="2650325"/>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9" name="TextBox 108">
            <a:extLst>
              <a:ext uri="{FF2B5EF4-FFF2-40B4-BE49-F238E27FC236}">
                <a16:creationId xmlns:a16="http://schemas.microsoft.com/office/drawing/2014/main" id="{F40389D0-16FC-4F8E-9664-997D77C314C2}"/>
              </a:ext>
            </a:extLst>
          </p:cNvPr>
          <p:cNvSpPr txBox="1"/>
          <p:nvPr/>
        </p:nvSpPr>
        <p:spPr>
          <a:xfrm>
            <a:off x="7098558" y="2124469"/>
            <a:ext cx="182024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beam splitter</a:t>
            </a:r>
            <a:endPar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grpSp>
        <p:nvGrpSpPr>
          <p:cNvPr id="139" name="Group 138">
            <a:extLst>
              <a:ext uri="{FF2B5EF4-FFF2-40B4-BE49-F238E27FC236}">
                <a16:creationId xmlns:a16="http://schemas.microsoft.com/office/drawing/2014/main" id="{B6B4A837-3F91-469E-BC2C-E6B776D1CD16}"/>
              </a:ext>
            </a:extLst>
          </p:cNvPr>
          <p:cNvGrpSpPr/>
          <p:nvPr/>
        </p:nvGrpSpPr>
        <p:grpSpPr>
          <a:xfrm>
            <a:off x="4909640" y="1048915"/>
            <a:ext cx="2650325" cy="124885"/>
            <a:chOff x="4770836" y="1658541"/>
            <a:chExt cx="2650325" cy="124885"/>
          </a:xfrm>
        </p:grpSpPr>
        <p:sp>
          <p:nvSpPr>
            <p:cNvPr id="140" name="Rectangle 139">
              <a:extLst>
                <a:ext uri="{FF2B5EF4-FFF2-40B4-BE49-F238E27FC236}">
                  <a16:creationId xmlns:a16="http://schemas.microsoft.com/office/drawing/2014/main" id="{DC27568A-C999-4AA1-A0DB-3E5C5BBA37D2}"/>
                </a:ext>
              </a:extLst>
            </p:cNvPr>
            <p:cNvSpPr/>
            <p:nvPr/>
          </p:nvSpPr>
          <p:spPr>
            <a:xfrm rot="5400000">
              <a:off x="6063852" y="365525"/>
              <a:ext cx="64293" cy="2650325"/>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9DAD9227-CDB3-43F2-81CF-9B03EAFD64F6}"/>
                </a:ext>
              </a:extLst>
            </p:cNvPr>
            <p:cNvSpPr/>
            <p:nvPr/>
          </p:nvSpPr>
          <p:spPr>
            <a:xfrm rot="5400000">
              <a:off x="6063852" y="426117"/>
              <a:ext cx="64293" cy="2650325"/>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E9FB7DCC-BFD0-477A-B942-005A8D610A3B}"/>
              </a:ext>
            </a:extLst>
          </p:cNvPr>
          <p:cNvSpPr/>
          <p:nvPr/>
        </p:nvSpPr>
        <p:spPr>
          <a:xfrm rot="2700000">
            <a:off x="6161139" y="1989738"/>
            <a:ext cx="64293" cy="2650325"/>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8A4AAE40-9BBF-4E13-8C9B-9EF57AF73ADE}"/>
              </a:ext>
            </a:extLst>
          </p:cNvPr>
          <p:cNvSpPr/>
          <p:nvPr/>
        </p:nvSpPr>
        <p:spPr>
          <a:xfrm>
            <a:off x="3120999" y="4739410"/>
            <a:ext cx="1357743" cy="1357743"/>
          </a:xfrm>
          <a:prstGeom prst="rect">
            <a:avLst/>
          </a:prstGeom>
          <a:solidFill>
            <a:schemeClr val="tx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extBox 158">
            <a:extLst>
              <a:ext uri="{FF2B5EF4-FFF2-40B4-BE49-F238E27FC236}">
                <a16:creationId xmlns:a16="http://schemas.microsoft.com/office/drawing/2014/main" id="{EA6307E1-F926-4F03-A083-C7587CF2DF9E}"/>
              </a:ext>
            </a:extLst>
          </p:cNvPr>
          <p:cNvSpPr txBox="1"/>
          <p:nvPr/>
        </p:nvSpPr>
        <p:spPr>
          <a:xfrm>
            <a:off x="2806746" y="6099421"/>
            <a:ext cx="198624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reference-only</a:t>
            </a:r>
            <a:endPar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sp>
        <p:nvSpPr>
          <p:cNvPr id="162" name="Rectangle 161">
            <a:extLst>
              <a:ext uri="{FF2B5EF4-FFF2-40B4-BE49-F238E27FC236}">
                <a16:creationId xmlns:a16="http://schemas.microsoft.com/office/drawing/2014/main" id="{63449DE6-D98C-4D42-A4DC-B8FB02E7EC06}"/>
              </a:ext>
            </a:extLst>
          </p:cNvPr>
          <p:cNvSpPr/>
          <p:nvPr/>
        </p:nvSpPr>
        <p:spPr>
          <a:xfrm>
            <a:off x="9926004" y="4734909"/>
            <a:ext cx="1357743" cy="1357743"/>
          </a:xfrm>
          <a:prstGeom prst="rect">
            <a:avLst/>
          </a:prstGeom>
          <a:pattFill prst="wdUpDiag">
            <a:fgClr>
              <a:schemeClr val="tx1"/>
            </a:fgClr>
            <a:bgClr>
              <a:schemeClr val="bg1"/>
            </a:bgClr>
          </a:patt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gradFill>
                <a:gsLst>
                  <a:gs pos="0">
                    <a:schemeClr val="accent1">
                      <a:lumMod val="5000"/>
                      <a:lumOff val="95000"/>
                    </a:schemeClr>
                  </a:gs>
                  <a:gs pos="20000">
                    <a:schemeClr val="bg1"/>
                  </a:gs>
                  <a:gs pos="20000">
                    <a:schemeClr val="bg1"/>
                  </a:gs>
                  <a:gs pos="40000">
                    <a:schemeClr val="tx1"/>
                  </a:gs>
                  <a:gs pos="60000">
                    <a:schemeClr val="bg1"/>
                  </a:gs>
                  <a:gs pos="80000">
                    <a:schemeClr val="tx1"/>
                  </a:gs>
                  <a:gs pos="100000">
                    <a:schemeClr val="bg1"/>
                  </a:gs>
                </a:gsLst>
                <a:lin ang="2700000" scaled="1"/>
              </a:gradFill>
            </a:endParaRPr>
          </a:p>
        </p:txBody>
      </p:sp>
      <p:sp>
        <p:nvSpPr>
          <p:cNvPr id="163" name="TextBox 162">
            <a:extLst>
              <a:ext uri="{FF2B5EF4-FFF2-40B4-BE49-F238E27FC236}">
                <a16:creationId xmlns:a16="http://schemas.microsoft.com/office/drawing/2014/main" id="{8A0D1C14-87DA-48B2-9C20-143C3320B973}"/>
              </a:ext>
            </a:extLst>
          </p:cNvPr>
          <p:cNvSpPr txBox="1"/>
          <p:nvPr/>
        </p:nvSpPr>
        <p:spPr>
          <a:xfrm>
            <a:off x="9787671" y="6092652"/>
            <a:ext cx="169758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interference</a:t>
            </a:r>
            <a:endPar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sp>
        <p:nvSpPr>
          <p:cNvPr id="164" name="Rectangle 163">
            <a:extLst>
              <a:ext uri="{FF2B5EF4-FFF2-40B4-BE49-F238E27FC236}">
                <a16:creationId xmlns:a16="http://schemas.microsoft.com/office/drawing/2014/main" id="{114431E6-4C4D-4BB2-AD26-0A3A69D8196B}"/>
              </a:ext>
            </a:extLst>
          </p:cNvPr>
          <p:cNvSpPr/>
          <p:nvPr/>
        </p:nvSpPr>
        <p:spPr>
          <a:xfrm>
            <a:off x="7744978" y="4739410"/>
            <a:ext cx="1357743" cy="1357743"/>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gradFill>
                <a:gsLst>
                  <a:gs pos="0">
                    <a:schemeClr val="accent1">
                      <a:lumMod val="5000"/>
                      <a:lumOff val="95000"/>
                    </a:schemeClr>
                  </a:gs>
                  <a:gs pos="20000">
                    <a:schemeClr val="bg1"/>
                  </a:gs>
                  <a:gs pos="20000">
                    <a:schemeClr val="bg1"/>
                  </a:gs>
                  <a:gs pos="40000">
                    <a:schemeClr val="tx1"/>
                  </a:gs>
                  <a:gs pos="60000">
                    <a:schemeClr val="bg1"/>
                  </a:gs>
                  <a:gs pos="80000">
                    <a:schemeClr val="tx1"/>
                  </a:gs>
                  <a:gs pos="100000">
                    <a:schemeClr val="bg1"/>
                  </a:gs>
                </a:gsLst>
                <a:lin ang="2700000" scaled="1"/>
              </a:gradFill>
            </a:endParaRPr>
          </a:p>
        </p:txBody>
      </p:sp>
      <p:sp>
        <p:nvSpPr>
          <p:cNvPr id="165" name="TextBox 164">
            <a:extLst>
              <a:ext uri="{FF2B5EF4-FFF2-40B4-BE49-F238E27FC236}">
                <a16:creationId xmlns:a16="http://schemas.microsoft.com/office/drawing/2014/main" id="{6DAC4748-6A80-4D5D-93C8-645C96F0613C}"/>
              </a:ext>
            </a:extLst>
          </p:cNvPr>
          <p:cNvSpPr txBox="1"/>
          <p:nvPr/>
        </p:nvSpPr>
        <p:spPr>
          <a:xfrm>
            <a:off x="7771688" y="6048664"/>
            <a:ext cx="1367490"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scene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rPr>
              <a:t>reference</a:t>
            </a:r>
          </a:p>
        </p:txBody>
      </p:sp>
      <p:sp>
        <p:nvSpPr>
          <p:cNvPr id="166" name="TextBox 165">
            <a:extLst>
              <a:ext uri="{FF2B5EF4-FFF2-40B4-BE49-F238E27FC236}">
                <a16:creationId xmlns:a16="http://schemas.microsoft.com/office/drawing/2014/main" id="{601243F7-F2C7-4994-9118-CBB9C54AC279}"/>
              </a:ext>
            </a:extLst>
          </p:cNvPr>
          <p:cNvSpPr txBox="1"/>
          <p:nvPr/>
        </p:nvSpPr>
        <p:spPr>
          <a:xfrm>
            <a:off x="9245280" y="4910472"/>
            <a:ext cx="490840"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a:latin typeface="+mj-lt"/>
                <a:ea typeface="Linux Libertine" panose="02000503000000000000" pitchFamily="2" charset="0"/>
                <a:cs typeface="Linux Libertine" panose="02000503000000000000" pitchFamily="2" charset="0"/>
              </a:rPr>
              <a:t>+</a:t>
            </a:r>
            <a:endParaRPr kumimoji="0" lang="en-US" sz="48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cxnSp>
        <p:nvCxnSpPr>
          <p:cNvPr id="53" name="Google Shape;878;p48">
            <a:extLst>
              <a:ext uri="{FF2B5EF4-FFF2-40B4-BE49-F238E27FC236}">
                <a16:creationId xmlns:a16="http://schemas.microsoft.com/office/drawing/2014/main" id="{F326D26A-A694-4D72-9DE6-39695453CCFC}"/>
              </a:ext>
            </a:extLst>
          </p:cNvPr>
          <p:cNvCxnSpPr>
            <a:cxnSpLocks/>
          </p:cNvCxnSpPr>
          <p:nvPr/>
        </p:nvCxnSpPr>
        <p:spPr>
          <a:xfrm flipH="1">
            <a:off x="6726382" y="2928216"/>
            <a:ext cx="3990111" cy="0"/>
          </a:xfrm>
          <a:prstGeom prst="straightConnector1">
            <a:avLst/>
          </a:prstGeom>
          <a:noFill/>
          <a:ln w="38100" cap="flat" cmpd="sng">
            <a:solidFill>
              <a:schemeClr val="tx1"/>
            </a:solidFill>
            <a:prstDash val="solid"/>
            <a:miter lim="800000"/>
            <a:headEnd type="none" w="med" len="med"/>
            <a:tailEnd type="arrow" w="med" len="med"/>
          </a:ln>
        </p:spPr>
      </p:cxnSp>
      <p:cxnSp>
        <p:nvCxnSpPr>
          <p:cNvPr id="54" name="Google Shape;878;p48">
            <a:extLst>
              <a:ext uri="{FF2B5EF4-FFF2-40B4-BE49-F238E27FC236}">
                <a16:creationId xmlns:a16="http://schemas.microsoft.com/office/drawing/2014/main" id="{7C733036-DC96-4CEA-801D-C34BB3EA5751}"/>
              </a:ext>
            </a:extLst>
          </p:cNvPr>
          <p:cNvCxnSpPr>
            <a:cxnSpLocks/>
          </p:cNvCxnSpPr>
          <p:nvPr/>
        </p:nvCxnSpPr>
        <p:spPr>
          <a:xfrm>
            <a:off x="6701693" y="1176700"/>
            <a:ext cx="6284" cy="1611200"/>
          </a:xfrm>
          <a:prstGeom prst="straightConnector1">
            <a:avLst/>
          </a:prstGeom>
          <a:noFill/>
          <a:ln w="38100" cap="flat" cmpd="sng">
            <a:solidFill>
              <a:schemeClr val="tx1"/>
            </a:solidFill>
            <a:prstDash val="solid"/>
            <a:miter lim="800000"/>
            <a:headEnd type="none" w="med" len="med"/>
            <a:tailEnd type="arrow" w="med" len="med"/>
          </a:ln>
        </p:spPr>
      </p:cxnSp>
      <p:cxnSp>
        <p:nvCxnSpPr>
          <p:cNvPr id="55" name="Google Shape;878;p48">
            <a:extLst>
              <a:ext uri="{FF2B5EF4-FFF2-40B4-BE49-F238E27FC236}">
                <a16:creationId xmlns:a16="http://schemas.microsoft.com/office/drawing/2014/main" id="{0DC88E5D-AFAE-4332-98E1-BB1B2C02B95A}"/>
              </a:ext>
            </a:extLst>
          </p:cNvPr>
          <p:cNvCxnSpPr>
            <a:cxnSpLocks/>
          </p:cNvCxnSpPr>
          <p:nvPr/>
        </p:nvCxnSpPr>
        <p:spPr>
          <a:xfrm flipV="1">
            <a:off x="6572691" y="1173800"/>
            <a:ext cx="0" cy="1614100"/>
          </a:xfrm>
          <a:prstGeom prst="straightConnector1">
            <a:avLst/>
          </a:prstGeom>
          <a:noFill/>
          <a:ln w="38100" cap="flat" cmpd="sng">
            <a:solidFill>
              <a:schemeClr val="tx1"/>
            </a:solidFill>
            <a:prstDash val="solid"/>
            <a:miter lim="800000"/>
            <a:headEnd type="none" w="med" len="med"/>
            <a:tailEnd type="arrow" w="med" len="med"/>
          </a:ln>
        </p:spPr>
      </p:cxnSp>
      <p:cxnSp>
        <p:nvCxnSpPr>
          <p:cNvPr id="56" name="Google Shape;878;p48">
            <a:extLst>
              <a:ext uri="{FF2B5EF4-FFF2-40B4-BE49-F238E27FC236}">
                <a16:creationId xmlns:a16="http://schemas.microsoft.com/office/drawing/2014/main" id="{44A6EFF4-673F-4298-9C1B-BC52880A603B}"/>
              </a:ext>
            </a:extLst>
          </p:cNvPr>
          <p:cNvCxnSpPr>
            <a:cxnSpLocks/>
          </p:cNvCxnSpPr>
          <p:nvPr/>
        </p:nvCxnSpPr>
        <p:spPr>
          <a:xfrm>
            <a:off x="6703670" y="2898827"/>
            <a:ext cx="0" cy="2497517"/>
          </a:xfrm>
          <a:prstGeom prst="straightConnector1">
            <a:avLst/>
          </a:prstGeom>
          <a:noFill/>
          <a:ln w="38100" cap="flat" cmpd="sng">
            <a:solidFill>
              <a:schemeClr val="tx1"/>
            </a:solidFill>
            <a:prstDash val="solid"/>
            <a:miter lim="800000"/>
            <a:headEnd type="none" w="med" len="med"/>
            <a:tailEnd type="arrow" w="med" len="med"/>
          </a:ln>
        </p:spPr>
      </p:cxnSp>
      <p:sp>
        <p:nvSpPr>
          <p:cNvPr id="58" name="Rectangle 57">
            <a:extLst>
              <a:ext uri="{FF2B5EF4-FFF2-40B4-BE49-F238E27FC236}">
                <a16:creationId xmlns:a16="http://schemas.microsoft.com/office/drawing/2014/main" id="{B22A20A7-B0A5-4BEE-8A21-C03013C938C0}"/>
              </a:ext>
            </a:extLst>
          </p:cNvPr>
          <p:cNvSpPr/>
          <p:nvPr/>
        </p:nvSpPr>
        <p:spPr>
          <a:xfrm>
            <a:off x="887775" y="4739410"/>
            <a:ext cx="1357743" cy="1357743"/>
          </a:xfrm>
          <a:prstGeom prst="rect">
            <a:avLst/>
          </a:prstGeom>
          <a:solidFill>
            <a:schemeClr val="tx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C0321999-DB27-43E5-AF9A-B6526D69303F}"/>
              </a:ext>
            </a:extLst>
          </p:cNvPr>
          <p:cNvSpPr txBox="1"/>
          <p:nvPr/>
        </p:nvSpPr>
        <p:spPr>
          <a:xfrm>
            <a:off x="807464" y="6099421"/>
            <a:ext cx="151836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scene-only</a:t>
            </a:r>
            <a:endPar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grpSp>
        <p:nvGrpSpPr>
          <p:cNvPr id="144" name="Group 143">
            <a:extLst>
              <a:ext uri="{FF2B5EF4-FFF2-40B4-BE49-F238E27FC236}">
                <a16:creationId xmlns:a16="http://schemas.microsoft.com/office/drawing/2014/main" id="{79412D2F-C613-D348-87F1-26496959A317}"/>
              </a:ext>
            </a:extLst>
          </p:cNvPr>
          <p:cNvGrpSpPr/>
          <p:nvPr/>
        </p:nvGrpSpPr>
        <p:grpSpPr>
          <a:xfrm>
            <a:off x="5288017" y="5418283"/>
            <a:ext cx="1810546" cy="1377608"/>
            <a:chOff x="5288017" y="5418283"/>
            <a:chExt cx="1810546" cy="1377608"/>
          </a:xfrm>
        </p:grpSpPr>
        <p:grpSp>
          <p:nvGrpSpPr>
            <p:cNvPr id="145" name="Group 144">
              <a:extLst>
                <a:ext uri="{FF2B5EF4-FFF2-40B4-BE49-F238E27FC236}">
                  <a16:creationId xmlns:a16="http://schemas.microsoft.com/office/drawing/2014/main" id="{7A94CE26-8BFE-6D44-B8BF-2DB3DF3E5588}"/>
                </a:ext>
              </a:extLst>
            </p:cNvPr>
            <p:cNvGrpSpPr/>
            <p:nvPr/>
          </p:nvGrpSpPr>
          <p:grpSpPr>
            <a:xfrm rot="16200000">
              <a:off x="5640751" y="5338079"/>
              <a:ext cx="1105078" cy="1810546"/>
              <a:chOff x="500910" y="2184396"/>
              <a:chExt cx="3356023" cy="1911350"/>
            </a:xfrm>
          </p:grpSpPr>
          <p:sp>
            <p:nvSpPr>
              <p:cNvPr id="157" name="Isosceles Triangle 120">
                <a:extLst>
                  <a:ext uri="{FF2B5EF4-FFF2-40B4-BE49-F238E27FC236}">
                    <a16:creationId xmlns:a16="http://schemas.microsoft.com/office/drawing/2014/main" id="{38679E5D-7FD1-6542-98A9-2150BF1BEDF3}"/>
                  </a:ext>
                </a:extLst>
              </p:cNvPr>
              <p:cNvSpPr/>
              <p:nvPr/>
            </p:nvSpPr>
            <p:spPr>
              <a:xfrm rot="16200000">
                <a:off x="2529027" y="2621146"/>
                <a:ext cx="1612682" cy="1043130"/>
              </a:xfrm>
              <a:prstGeom prst="triangle">
                <a:avLst/>
              </a:prstGeom>
              <a:solidFill>
                <a:schemeClr val="bg1"/>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60" name="Rectangle 159">
                <a:extLst>
                  <a:ext uri="{FF2B5EF4-FFF2-40B4-BE49-F238E27FC236}">
                    <a16:creationId xmlns:a16="http://schemas.microsoft.com/office/drawing/2014/main" id="{3D18F5E2-A5C6-1A49-92A0-F5C7D550A383}"/>
                  </a:ext>
                </a:extLst>
              </p:cNvPr>
              <p:cNvSpPr/>
              <p:nvPr/>
            </p:nvSpPr>
            <p:spPr>
              <a:xfrm>
                <a:off x="500910" y="2184396"/>
                <a:ext cx="2537925" cy="1911350"/>
              </a:xfrm>
              <a:prstGeom prst="rect">
                <a:avLst/>
              </a:prstGeom>
              <a:solidFill>
                <a:schemeClr val="bg1"/>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r>
                  <a:rPr lang="en-US" sz="2200" dirty="0">
                    <a:solidFill>
                      <a:schemeClr val="tx1"/>
                    </a:solidFill>
                    <a:latin typeface="+mj-lt"/>
                  </a:rPr>
                  <a:t>camera</a:t>
                </a:r>
              </a:p>
            </p:txBody>
          </p:sp>
        </p:grpSp>
        <p:grpSp>
          <p:nvGrpSpPr>
            <p:cNvPr id="146" name="Group 145">
              <a:extLst>
                <a:ext uri="{FF2B5EF4-FFF2-40B4-BE49-F238E27FC236}">
                  <a16:creationId xmlns:a16="http://schemas.microsoft.com/office/drawing/2014/main" id="{99DA0C49-13AC-984F-AC43-F745590D2E1D}"/>
                </a:ext>
              </a:extLst>
            </p:cNvPr>
            <p:cNvGrpSpPr/>
            <p:nvPr/>
          </p:nvGrpSpPr>
          <p:grpSpPr>
            <a:xfrm rot="5400000">
              <a:off x="6058536" y="4725055"/>
              <a:ext cx="269502" cy="1655958"/>
              <a:chOff x="261257" y="261257"/>
              <a:chExt cx="478973" cy="3847469"/>
            </a:xfrm>
            <a:noFill/>
          </p:grpSpPr>
          <p:sp>
            <p:nvSpPr>
              <p:cNvPr id="147" name="Rectangle 146">
                <a:extLst>
                  <a:ext uri="{FF2B5EF4-FFF2-40B4-BE49-F238E27FC236}">
                    <a16:creationId xmlns:a16="http://schemas.microsoft.com/office/drawing/2014/main" id="{2BEC16E5-BF9C-F848-BE94-47A6E6C5F8B4}"/>
                  </a:ext>
                </a:extLst>
              </p:cNvPr>
              <p:cNvSpPr/>
              <p:nvPr/>
            </p:nvSpPr>
            <p:spPr>
              <a:xfrm>
                <a:off x="261257" y="261257"/>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31AC14BF-82C8-824C-B8D6-5F237831C51A}"/>
                  </a:ext>
                </a:extLst>
              </p:cNvPr>
              <p:cNvSpPr/>
              <p:nvPr/>
            </p:nvSpPr>
            <p:spPr>
              <a:xfrm>
                <a:off x="261257" y="740229"/>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Rectangle 148">
                <a:extLst>
                  <a:ext uri="{FF2B5EF4-FFF2-40B4-BE49-F238E27FC236}">
                    <a16:creationId xmlns:a16="http://schemas.microsoft.com/office/drawing/2014/main" id="{973CFE23-3E6A-6643-9CB3-070C2E1D1DA0}"/>
                  </a:ext>
                </a:extLst>
              </p:cNvPr>
              <p:cNvSpPr/>
              <p:nvPr/>
            </p:nvSpPr>
            <p:spPr>
              <a:xfrm>
                <a:off x="261257" y="1223123"/>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6F8746D5-B89A-F646-A459-16EA6BA80323}"/>
                  </a:ext>
                </a:extLst>
              </p:cNvPr>
              <p:cNvSpPr/>
              <p:nvPr/>
            </p:nvSpPr>
            <p:spPr>
              <a:xfrm>
                <a:off x="261257" y="170602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BD456D5E-534B-BC44-8579-594B4C640BAC}"/>
                  </a:ext>
                </a:extLst>
              </p:cNvPr>
              <p:cNvSpPr/>
              <p:nvPr/>
            </p:nvSpPr>
            <p:spPr>
              <a:xfrm>
                <a:off x="261257" y="218499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4F19AF26-C1BB-434D-978F-8EAB296321D2}"/>
                  </a:ext>
                </a:extLst>
              </p:cNvPr>
              <p:cNvSpPr/>
              <p:nvPr/>
            </p:nvSpPr>
            <p:spPr>
              <a:xfrm>
                <a:off x="261257" y="2667888"/>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8DD248AA-443F-354F-9763-0CD61CD3FF54}"/>
                  </a:ext>
                </a:extLst>
              </p:cNvPr>
              <p:cNvSpPr/>
              <p:nvPr/>
            </p:nvSpPr>
            <p:spPr>
              <a:xfrm>
                <a:off x="261258" y="315078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DB428244-79F7-4A4C-A85D-EC05AB122ED6}"/>
                  </a:ext>
                </a:extLst>
              </p:cNvPr>
              <p:cNvSpPr/>
              <p:nvPr/>
            </p:nvSpPr>
            <p:spPr>
              <a:xfrm>
                <a:off x="261258" y="362975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1" name="Group 160">
            <a:extLst>
              <a:ext uri="{FF2B5EF4-FFF2-40B4-BE49-F238E27FC236}">
                <a16:creationId xmlns:a16="http://schemas.microsoft.com/office/drawing/2014/main" id="{AC87970C-7ABD-F344-ADBA-9B202583EAEC}"/>
              </a:ext>
            </a:extLst>
          </p:cNvPr>
          <p:cNvGrpSpPr/>
          <p:nvPr/>
        </p:nvGrpSpPr>
        <p:grpSpPr>
          <a:xfrm>
            <a:off x="832138" y="2486921"/>
            <a:ext cx="773984" cy="1655958"/>
            <a:chOff x="832138" y="2486921"/>
            <a:chExt cx="773984" cy="1655958"/>
          </a:xfrm>
        </p:grpSpPr>
        <p:grpSp>
          <p:nvGrpSpPr>
            <p:cNvPr id="167" name="Group 166">
              <a:extLst>
                <a:ext uri="{FF2B5EF4-FFF2-40B4-BE49-F238E27FC236}">
                  <a16:creationId xmlns:a16="http://schemas.microsoft.com/office/drawing/2014/main" id="{3EBCEC0E-5798-8740-B51B-145435587796}"/>
                </a:ext>
              </a:extLst>
            </p:cNvPr>
            <p:cNvGrpSpPr/>
            <p:nvPr/>
          </p:nvGrpSpPr>
          <p:grpSpPr>
            <a:xfrm>
              <a:off x="1336620" y="2486921"/>
              <a:ext cx="269502" cy="1655958"/>
              <a:chOff x="261257" y="261257"/>
              <a:chExt cx="478973" cy="3847469"/>
            </a:xfrm>
            <a:solidFill>
              <a:schemeClr val="tx1"/>
            </a:solidFill>
          </p:grpSpPr>
          <p:sp>
            <p:nvSpPr>
              <p:cNvPr id="170" name="Rectangle 169">
                <a:extLst>
                  <a:ext uri="{FF2B5EF4-FFF2-40B4-BE49-F238E27FC236}">
                    <a16:creationId xmlns:a16="http://schemas.microsoft.com/office/drawing/2014/main" id="{1E9EE25C-3107-2244-9074-34551E9C37F6}"/>
                  </a:ext>
                </a:extLst>
              </p:cNvPr>
              <p:cNvSpPr/>
              <p:nvPr/>
            </p:nvSpPr>
            <p:spPr>
              <a:xfrm>
                <a:off x="261257" y="261257"/>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D2A6F240-C75D-384F-A656-374DDCB13039}"/>
                  </a:ext>
                </a:extLst>
              </p:cNvPr>
              <p:cNvSpPr/>
              <p:nvPr/>
            </p:nvSpPr>
            <p:spPr>
              <a:xfrm>
                <a:off x="261257" y="740229"/>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D69C6460-47DC-7647-AF34-99FE39E5A121}"/>
                  </a:ext>
                </a:extLst>
              </p:cNvPr>
              <p:cNvSpPr/>
              <p:nvPr/>
            </p:nvSpPr>
            <p:spPr>
              <a:xfrm>
                <a:off x="261257" y="1223123"/>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Rectangle 172">
                <a:extLst>
                  <a:ext uri="{FF2B5EF4-FFF2-40B4-BE49-F238E27FC236}">
                    <a16:creationId xmlns:a16="http://schemas.microsoft.com/office/drawing/2014/main" id="{5CCBAA0E-3002-5B44-BEE1-FD13C9A004A9}"/>
                  </a:ext>
                </a:extLst>
              </p:cNvPr>
              <p:cNvSpPr/>
              <p:nvPr/>
            </p:nvSpPr>
            <p:spPr>
              <a:xfrm>
                <a:off x="261257" y="170602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1BB98F60-A834-1E48-9F17-9B85F8EFB4EF}"/>
                  </a:ext>
                </a:extLst>
              </p:cNvPr>
              <p:cNvSpPr/>
              <p:nvPr/>
            </p:nvSpPr>
            <p:spPr>
              <a:xfrm>
                <a:off x="261257" y="218499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59A47B71-EF03-BB40-B3ED-ABE255B848F5}"/>
                  </a:ext>
                </a:extLst>
              </p:cNvPr>
              <p:cNvSpPr/>
              <p:nvPr/>
            </p:nvSpPr>
            <p:spPr>
              <a:xfrm>
                <a:off x="261257" y="2667888"/>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53C626BC-FE3E-F245-8C42-3CDF20C51248}"/>
                  </a:ext>
                </a:extLst>
              </p:cNvPr>
              <p:cNvSpPr/>
              <p:nvPr/>
            </p:nvSpPr>
            <p:spPr>
              <a:xfrm>
                <a:off x="261258" y="315078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811D34A9-7062-9E4B-8DBD-B28F4DC1279D}"/>
                  </a:ext>
                </a:extLst>
              </p:cNvPr>
              <p:cNvSpPr/>
              <p:nvPr/>
            </p:nvSpPr>
            <p:spPr>
              <a:xfrm>
                <a:off x="261258" y="362975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9" name="Flowchart: Delay 61">
              <a:extLst>
                <a:ext uri="{FF2B5EF4-FFF2-40B4-BE49-F238E27FC236}">
                  <a16:creationId xmlns:a16="http://schemas.microsoft.com/office/drawing/2014/main" id="{B6B41130-6283-AC44-874B-B643CBC22369}"/>
                </a:ext>
              </a:extLst>
            </p:cNvPr>
            <p:cNvSpPr/>
            <p:nvPr/>
          </p:nvSpPr>
          <p:spPr>
            <a:xfrm rot="10800000">
              <a:off x="832138" y="2486921"/>
              <a:ext cx="515910" cy="1655958"/>
            </a:xfrm>
            <a:prstGeom prst="flowChartDelay">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9" name="TextBox 58">
            <a:extLst>
              <a:ext uri="{FF2B5EF4-FFF2-40B4-BE49-F238E27FC236}">
                <a16:creationId xmlns:a16="http://schemas.microsoft.com/office/drawing/2014/main" id="{4A395CC1-310C-4AAA-A837-EC9DADF11139}"/>
              </a:ext>
            </a:extLst>
          </p:cNvPr>
          <p:cNvSpPr txBox="1"/>
          <p:nvPr/>
        </p:nvSpPr>
        <p:spPr>
          <a:xfrm>
            <a:off x="10965051" y="2033187"/>
            <a:ext cx="979755"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scene: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mirror</a:t>
            </a:r>
            <a:endPar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sp>
        <p:nvSpPr>
          <p:cNvPr id="62" name="TextBox 61">
            <a:extLst>
              <a:ext uri="{FF2B5EF4-FFF2-40B4-BE49-F238E27FC236}">
                <a16:creationId xmlns:a16="http://schemas.microsoft.com/office/drawing/2014/main" id="{50F59754-C80A-4B01-87F5-840F6168956A}"/>
              </a:ext>
            </a:extLst>
          </p:cNvPr>
          <p:cNvSpPr txBox="1"/>
          <p:nvPr/>
        </p:nvSpPr>
        <p:spPr>
          <a:xfrm>
            <a:off x="6899144" y="1237704"/>
            <a:ext cx="221906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reference mirror</a:t>
            </a:r>
            <a:endPar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sp>
        <p:nvSpPr>
          <p:cNvPr id="63" name="Title 1">
            <a:extLst>
              <a:ext uri="{FF2B5EF4-FFF2-40B4-BE49-F238E27FC236}">
                <a16:creationId xmlns:a16="http://schemas.microsoft.com/office/drawing/2014/main" id="{8BFD1EE9-F3A5-4250-9A70-876A8150A8EF}"/>
              </a:ext>
            </a:extLst>
          </p:cNvPr>
          <p:cNvSpPr txBox="1">
            <a:spLocks/>
          </p:cNvSpPr>
          <p:nvPr/>
        </p:nvSpPr>
        <p:spPr>
          <a:xfrm>
            <a:off x="513350" y="-110122"/>
            <a:ext cx="88873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The Michelson interferometer</a:t>
            </a:r>
          </a:p>
        </p:txBody>
      </p:sp>
    </p:spTree>
    <p:custDataLst>
      <p:tags r:id="rId1"/>
    </p:custDataLst>
    <p:extLst>
      <p:ext uri="{BB962C8B-B14F-4D97-AF65-F5344CB8AC3E}">
        <p14:creationId xmlns:p14="http://schemas.microsoft.com/office/powerpoint/2010/main" val="1164709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fade">
                                      <p:cBhvr>
                                        <p:cTn id="7" dur="500"/>
                                        <p:tgtEl>
                                          <p:spTgt spid="1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3"/>
                                        </p:tgtEl>
                                        <p:attrNameLst>
                                          <p:attrName>style.visibility</p:attrName>
                                        </p:attrNameLst>
                                      </p:cBhvr>
                                      <p:to>
                                        <p:strVal val="visible"/>
                                      </p:to>
                                    </p:set>
                                    <p:animEffect transition="in" filter="fade">
                                      <p:cBhvr>
                                        <p:cTn id="10" dur="500"/>
                                        <p:tgtEl>
                                          <p:spTgt spid="16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6"/>
                                        </p:tgtEl>
                                        <p:attrNameLst>
                                          <p:attrName>style.visibility</p:attrName>
                                        </p:attrNameLst>
                                      </p:cBhvr>
                                      <p:to>
                                        <p:strVal val="visible"/>
                                      </p:to>
                                    </p:set>
                                    <p:animEffect transition="in" filter="fade">
                                      <p:cBhvr>
                                        <p:cTn id="13" dur="500"/>
                                        <p:tgtEl>
                                          <p:spTgt spid="166"/>
                                        </p:tgtEl>
                                      </p:cBhvr>
                                    </p:animEffect>
                                  </p:childTnLst>
                                </p:cTn>
                              </p:par>
                            </p:childTnLst>
                          </p:cTn>
                        </p:par>
                      </p:childTnLst>
                    </p:cTn>
                  </p:par>
                  <p:par>
                    <p:cTn id="14" fill="hold">
                      <p:stCondLst>
                        <p:cond delay="indefinite"/>
                      </p:stCondLst>
                      <p:childTnLst>
                        <p:par>
                          <p:cTn id="15" fill="hold">
                            <p:stCondLst>
                              <p:cond delay="0"/>
                            </p:stCondLst>
                            <p:childTnLst>
                              <p:par>
                                <p:cTn id="16" presetID="7" presetClass="emph" presetSubtype="2" fill="hold" nodeType="clickEffect">
                                  <p:stCondLst>
                                    <p:cond delay="0"/>
                                  </p:stCondLst>
                                  <p:childTnLst>
                                    <p:animClr clrSpc="rgb" dir="cw">
                                      <p:cBhvr>
                                        <p:cTn id="17" dur="500" fill="hold"/>
                                        <p:tgtEl>
                                          <p:spTgt spid="58"/>
                                        </p:tgtEl>
                                        <p:attrNameLst>
                                          <p:attrName>stroke.color</p:attrName>
                                        </p:attrNameLst>
                                      </p:cBhvr>
                                      <p:to>
                                        <a:srgbClr val="FFFF00"/>
                                      </p:to>
                                    </p:animClr>
                                    <p:set>
                                      <p:cBhvr>
                                        <p:cTn id="18" dur="500" fill="hold"/>
                                        <p:tgtEl>
                                          <p:spTgt spid="58"/>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animBg="1"/>
      <p:bldP spid="163" grpId="0"/>
      <p:bldP spid="16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5E27DB4D-4644-43BD-9015-7F083CEED26A}"/>
              </a:ext>
            </a:extLst>
          </p:cNvPr>
          <p:cNvSpPr/>
          <p:nvPr/>
        </p:nvSpPr>
        <p:spPr>
          <a:xfrm>
            <a:off x="147400" y="2997564"/>
            <a:ext cx="951297" cy="6579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mj-lt"/>
              </a:rPr>
              <a:t>light</a:t>
            </a:r>
          </a:p>
        </p:txBody>
      </p:sp>
      <p:sp>
        <p:nvSpPr>
          <p:cNvPr id="14" name="Cloud 13">
            <a:extLst>
              <a:ext uri="{FF2B5EF4-FFF2-40B4-BE49-F238E27FC236}">
                <a16:creationId xmlns:a16="http://schemas.microsoft.com/office/drawing/2014/main" id="{05D41176-D4F0-499B-A2B1-36079DC0590A}"/>
              </a:ext>
            </a:extLst>
          </p:cNvPr>
          <p:cNvSpPr/>
          <p:nvPr/>
        </p:nvSpPr>
        <p:spPr>
          <a:xfrm>
            <a:off x="9830461" y="891494"/>
            <a:ext cx="4027787" cy="4640664"/>
          </a:xfrm>
          <a:prstGeom prst="cloud">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8" name="Straight Arrow Connector 77">
            <a:extLst>
              <a:ext uri="{FF2B5EF4-FFF2-40B4-BE49-F238E27FC236}">
                <a16:creationId xmlns:a16="http://schemas.microsoft.com/office/drawing/2014/main" id="{BB1826B5-0911-4DB0-A9EF-686B0373917A}"/>
              </a:ext>
            </a:extLst>
          </p:cNvPr>
          <p:cNvCxnSpPr>
            <a:cxnSpLocks/>
          </p:cNvCxnSpPr>
          <p:nvPr/>
        </p:nvCxnSpPr>
        <p:spPr>
          <a:xfrm>
            <a:off x="6116781" y="3418790"/>
            <a:ext cx="4602019"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0" name="Google Shape;878;p48">
            <a:extLst>
              <a:ext uri="{FF2B5EF4-FFF2-40B4-BE49-F238E27FC236}">
                <a16:creationId xmlns:a16="http://schemas.microsoft.com/office/drawing/2014/main" id="{BBA6DEA2-4B92-477D-A4C1-70EA3251E49C}"/>
              </a:ext>
            </a:extLst>
          </p:cNvPr>
          <p:cNvCxnSpPr>
            <a:cxnSpLocks/>
          </p:cNvCxnSpPr>
          <p:nvPr/>
        </p:nvCxnSpPr>
        <p:spPr>
          <a:xfrm flipH="1">
            <a:off x="6712041" y="2880453"/>
            <a:ext cx="4006759" cy="0"/>
          </a:xfrm>
          <a:prstGeom prst="straightConnector1">
            <a:avLst/>
          </a:prstGeom>
          <a:noFill/>
          <a:ln w="38100" cap="flat" cmpd="sng">
            <a:solidFill>
              <a:schemeClr val="tx1"/>
            </a:solidFill>
            <a:prstDash val="solid"/>
            <a:miter lim="800000"/>
            <a:headEnd type="none" w="med" len="med"/>
            <a:tailEnd type="arrow" w="med" len="med"/>
          </a:ln>
        </p:spPr>
      </p:cxnSp>
      <p:sp>
        <p:nvSpPr>
          <p:cNvPr id="15" name="TextBox 14">
            <a:extLst>
              <a:ext uri="{FF2B5EF4-FFF2-40B4-BE49-F238E27FC236}">
                <a16:creationId xmlns:a16="http://schemas.microsoft.com/office/drawing/2014/main" id="{CDFCB2EF-2051-4C72-BA67-8B16A7B8E7BE}"/>
              </a:ext>
            </a:extLst>
          </p:cNvPr>
          <p:cNvSpPr txBox="1"/>
          <p:nvPr/>
        </p:nvSpPr>
        <p:spPr>
          <a:xfrm>
            <a:off x="11206387" y="4462814"/>
            <a:ext cx="89960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scene</a:t>
            </a:r>
            <a:endPar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cxnSp>
        <p:nvCxnSpPr>
          <p:cNvPr id="131" name="Straight Arrow Connector 130">
            <a:extLst>
              <a:ext uri="{FF2B5EF4-FFF2-40B4-BE49-F238E27FC236}">
                <a16:creationId xmlns:a16="http://schemas.microsoft.com/office/drawing/2014/main" id="{437BB9DB-0014-43E8-B9AF-C0D37CD5EBF3}"/>
              </a:ext>
            </a:extLst>
          </p:cNvPr>
          <p:cNvCxnSpPr>
            <a:cxnSpLocks/>
            <a:stCxn id="47" idx="3"/>
          </p:cNvCxnSpPr>
          <p:nvPr/>
        </p:nvCxnSpPr>
        <p:spPr>
          <a:xfrm>
            <a:off x="1606121" y="3417976"/>
            <a:ext cx="4450622" cy="11024"/>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E9FB7DCC-BFD0-477A-B942-005A8D610A3B}"/>
              </a:ext>
            </a:extLst>
          </p:cNvPr>
          <p:cNvSpPr/>
          <p:nvPr/>
        </p:nvSpPr>
        <p:spPr>
          <a:xfrm rot="2700000">
            <a:off x="6161139" y="1989738"/>
            <a:ext cx="64293" cy="2650325"/>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8" name="Google Shape;878;p48">
            <a:extLst>
              <a:ext uri="{FF2B5EF4-FFF2-40B4-BE49-F238E27FC236}">
                <a16:creationId xmlns:a16="http://schemas.microsoft.com/office/drawing/2014/main" id="{F785C602-9751-4F86-BF30-144A25B764D5}"/>
              </a:ext>
            </a:extLst>
          </p:cNvPr>
          <p:cNvCxnSpPr>
            <a:cxnSpLocks/>
          </p:cNvCxnSpPr>
          <p:nvPr/>
        </p:nvCxnSpPr>
        <p:spPr>
          <a:xfrm>
            <a:off x="6703670" y="2898827"/>
            <a:ext cx="0" cy="2497517"/>
          </a:xfrm>
          <a:prstGeom prst="straightConnector1">
            <a:avLst/>
          </a:prstGeom>
          <a:noFill/>
          <a:ln w="38100" cap="flat" cmpd="sng">
            <a:solidFill>
              <a:schemeClr val="tx1"/>
            </a:solidFill>
            <a:prstDash val="solid"/>
            <a:miter lim="800000"/>
            <a:headEnd type="none" w="med" len="med"/>
            <a:tailEnd type="arrow" w="med" len="med"/>
          </a:ln>
        </p:spPr>
      </p:cxnSp>
      <p:cxnSp>
        <p:nvCxnSpPr>
          <p:cNvPr id="132" name="Straight Arrow Connector 131">
            <a:extLst>
              <a:ext uri="{FF2B5EF4-FFF2-40B4-BE49-F238E27FC236}">
                <a16:creationId xmlns:a16="http://schemas.microsoft.com/office/drawing/2014/main" id="{4C4EF726-E984-41BF-8D67-477B2C11B40B}"/>
              </a:ext>
            </a:extLst>
          </p:cNvPr>
          <p:cNvCxnSpPr>
            <a:cxnSpLocks/>
          </p:cNvCxnSpPr>
          <p:nvPr/>
        </p:nvCxnSpPr>
        <p:spPr>
          <a:xfrm flipH="1" flipV="1">
            <a:off x="10718800" y="2898827"/>
            <a:ext cx="10101" cy="530174"/>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4D71ABCC-9238-41E2-8DD5-52AEEB35A706}"/>
                  </a:ext>
                </a:extLst>
              </p:cNvPr>
              <p:cNvSpPr txBox="1"/>
              <p:nvPr/>
            </p:nvSpPr>
            <p:spPr>
              <a:xfrm>
                <a:off x="1744297" y="2969600"/>
                <a:ext cx="21788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𝑠</m:t>
                      </m:r>
                    </m:oMath>
                  </m:oMathPara>
                </a14:m>
                <a:endParaRPr lang="en-US" dirty="0"/>
              </a:p>
            </p:txBody>
          </p:sp>
        </mc:Choice>
        <mc:Fallback xmlns="">
          <p:sp>
            <p:nvSpPr>
              <p:cNvPr id="51" name="TextBox 50">
                <a:extLst>
                  <a:ext uri="{FF2B5EF4-FFF2-40B4-BE49-F238E27FC236}">
                    <a16:creationId xmlns:a16="http://schemas.microsoft.com/office/drawing/2014/main" id="{4D71ABCC-9238-41E2-8DD5-52AEEB35A706}"/>
                  </a:ext>
                </a:extLst>
              </p:cNvPr>
              <p:cNvSpPr txBox="1">
                <a:spLocks noRot="1" noChangeAspect="1" noMove="1" noResize="1" noEditPoints="1" noAdjustHandles="1" noChangeArrowheads="1" noChangeShapeType="1" noTextEdit="1"/>
              </p:cNvSpPr>
              <p:nvPr/>
            </p:nvSpPr>
            <p:spPr>
              <a:xfrm>
                <a:off x="1744297" y="2969600"/>
                <a:ext cx="217880" cy="369332"/>
              </a:xfrm>
              <a:prstGeom prst="rect">
                <a:avLst/>
              </a:prstGeom>
              <a:blipFill>
                <a:blip r:embed="rId7"/>
                <a:stretch>
                  <a:fillRect l="-16667" r="-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4F31B267-5C7A-4E60-A9EA-FC56ABB78921}"/>
                  </a:ext>
                </a:extLst>
              </p:cNvPr>
              <p:cNvSpPr txBox="1"/>
              <p:nvPr/>
            </p:nvSpPr>
            <p:spPr>
              <a:xfrm>
                <a:off x="6848719" y="4939479"/>
                <a:ext cx="469039"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chemeClr val="tx1"/>
                              </a:solidFill>
                              <a:latin typeface="Cambria Math" panose="02040503050406030204" pitchFamily="18" charset="0"/>
                            </a:rPr>
                          </m:ctrlPr>
                        </m:sSubPr>
                        <m:e>
                          <m:r>
                            <a:rPr lang="en-US" sz="2400" i="1" smtClean="0">
                              <a:solidFill>
                                <a:schemeClr val="tx1"/>
                              </a:solidFill>
                              <a:latin typeface="Cambria Math" panose="02040503050406030204" pitchFamily="18" charset="0"/>
                            </a:rPr>
                            <m:t>𝐼</m:t>
                          </m:r>
                        </m:e>
                        <m:sub>
                          <m:r>
                            <a:rPr lang="en-US" sz="2400" b="0" i="1" smtClean="0">
                              <a:solidFill>
                                <a:schemeClr val="tx1"/>
                              </a:solidFill>
                              <a:latin typeface="Cambria Math" panose="02040503050406030204" pitchFamily="18" charset="0"/>
                            </a:rPr>
                            <m:t>𝑐</m:t>
                          </m:r>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𝑠</m:t>
                          </m:r>
                        </m:sub>
                      </m:sSub>
                    </m:oMath>
                  </m:oMathPara>
                </a14:m>
                <a:endParaRPr lang="en-US" sz="2400" dirty="0">
                  <a:solidFill>
                    <a:schemeClr val="tx1"/>
                  </a:solidFill>
                </a:endParaRPr>
              </a:p>
            </p:txBody>
          </p:sp>
        </mc:Choice>
        <mc:Fallback xmlns="">
          <p:sp>
            <p:nvSpPr>
              <p:cNvPr id="61" name="TextBox 60">
                <a:extLst>
                  <a:ext uri="{FF2B5EF4-FFF2-40B4-BE49-F238E27FC236}">
                    <a16:creationId xmlns:a16="http://schemas.microsoft.com/office/drawing/2014/main" id="{4F31B267-5C7A-4E60-A9EA-FC56ABB78921}"/>
                  </a:ext>
                </a:extLst>
              </p:cNvPr>
              <p:cNvSpPr txBox="1">
                <a:spLocks noRot="1" noChangeAspect="1" noMove="1" noResize="1" noEditPoints="1" noAdjustHandles="1" noChangeArrowheads="1" noChangeShapeType="1" noTextEdit="1"/>
              </p:cNvSpPr>
              <p:nvPr/>
            </p:nvSpPr>
            <p:spPr>
              <a:xfrm>
                <a:off x="6848719" y="4939479"/>
                <a:ext cx="469039" cy="385555"/>
              </a:xfrm>
              <a:prstGeom prst="rect">
                <a:avLst/>
              </a:prstGeom>
              <a:blipFill>
                <a:blip r:embed="rId8"/>
                <a:stretch>
                  <a:fillRect l="-12987" r="-1299" b="-6250"/>
                </a:stretch>
              </a:blipFill>
            </p:spPr>
            <p:txBody>
              <a:bodyPr/>
              <a:lstStyle/>
              <a:p>
                <a:r>
                  <a:rPr lang="en-US">
                    <a:noFill/>
                  </a:rPr>
                  <a:t> </a:t>
                </a:r>
              </a:p>
            </p:txBody>
          </p:sp>
        </mc:Fallback>
      </mc:AlternateContent>
      <p:sp>
        <p:nvSpPr>
          <p:cNvPr id="42" name="TextBox 41">
            <a:extLst>
              <a:ext uri="{FF2B5EF4-FFF2-40B4-BE49-F238E27FC236}">
                <a16:creationId xmlns:a16="http://schemas.microsoft.com/office/drawing/2014/main" id="{72B30B54-D7A6-4296-9958-1024CBB61BDB}"/>
              </a:ext>
            </a:extLst>
          </p:cNvPr>
          <p:cNvSpPr txBox="1"/>
          <p:nvPr/>
        </p:nvSpPr>
        <p:spPr>
          <a:xfrm>
            <a:off x="7098558" y="2124469"/>
            <a:ext cx="182024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beam splitter</a:t>
            </a:r>
            <a:endPar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grpSp>
        <p:nvGrpSpPr>
          <p:cNvPr id="41" name="Group 40">
            <a:extLst>
              <a:ext uri="{FF2B5EF4-FFF2-40B4-BE49-F238E27FC236}">
                <a16:creationId xmlns:a16="http://schemas.microsoft.com/office/drawing/2014/main" id="{9663A14F-82C9-4E6D-BC2C-85F35D626098}"/>
              </a:ext>
            </a:extLst>
          </p:cNvPr>
          <p:cNvGrpSpPr/>
          <p:nvPr/>
        </p:nvGrpSpPr>
        <p:grpSpPr>
          <a:xfrm>
            <a:off x="1336620" y="2486921"/>
            <a:ext cx="269502" cy="1655958"/>
            <a:chOff x="261257" y="261257"/>
            <a:chExt cx="478973" cy="3847469"/>
          </a:xfrm>
          <a:solidFill>
            <a:schemeClr val="bg1"/>
          </a:solidFill>
        </p:grpSpPr>
        <p:sp>
          <p:nvSpPr>
            <p:cNvPr id="43" name="Rectangle 42">
              <a:extLst>
                <a:ext uri="{FF2B5EF4-FFF2-40B4-BE49-F238E27FC236}">
                  <a16:creationId xmlns:a16="http://schemas.microsoft.com/office/drawing/2014/main" id="{5FBF0E94-A4FC-48B0-8DD8-34FE0F730384}"/>
                </a:ext>
              </a:extLst>
            </p:cNvPr>
            <p:cNvSpPr/>
            <p:nvPr/>
          </p:nvSpPr>
          <p:spPr>
            <a:xfrm>
              <a:off x="261257" y="261257"/>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577CAA50-CC42-420C-BE67-CC8E22624FC2}"/>
                </a:ext>
              </a:extLst>
            </p:cNvPr>
            <p:cNvSpPr/>
            <p:nvPr/>
          </p:nvSpPr>
          <p:spPr>
            <a:xfrm>
              <a:off x="261257" y="740229"/>
              <a:ext cx="478972" cy="47897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83C3DA47-3DE1-4C65-9675-E5B1F91FC6FC}"/>
                </a:ext>
              </a:extLst>
            </p:cNvPr>
            <p:cNvSpPr/>
            <p:nvPr/>
          </p:nvSpPr>
          <p:spPr>
            <a:xfrm>
              <a:off x="261257" y="1223123"/>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989D0EED-DDA3-4A45-9358-241FEB2AD5D1}"/>
                </a:ext>
              </a:extLst>
            </p:cNvPr>
            <p:cNvSpPr/>
            <p:nvPr/>
          </p:nvSpPr>
          <p:spPr>
            <a:xfrm>
              <a:off x="261257" y="170602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B8A970D3-AE05-45C7-B6C1-32B8802D45E2}"/>
                </a:ext>
              </a:extLst>
            </p:cNvPr>
            <p:cNvSpPr/>
            <p:nvPr/>
          </p:nvSpPr>
          <p:spPr>
            <a:xfrm>
              <a:off x="261257" y="2184994"/>
              <a:ext cx="478972" cy="478972"/>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93AB3E18-3BD5-4B0F-AC32-8413E5050119}"/>
                </a:ext>
              </a:extLst>
            </p:cNvPr>
            <p:cNvSpPr/>
            <p:nvPr/>
          </p:nvSpPr>
          <p:spPr>
            <a:xfrm>
              <a:off x="261257" y="2667888"/>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DCF0B801-FB5D-4EE5-A990-A377BEB22F79}"/>
                </a:ext>
              </a:extLst>
            </p:cNvPr>
            <p:cNvSpPr/>
            <p:nvPr/>
          </p:nvSpPr>
          <p:spPr>
            <a:xfrm>
              <a:off x="261258" y="315078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99AD7618-46B1-49D2-97AB-EC83BE4059CD}"/>
                </a:ext>
              </a:extLst>
            </p:cNvPr>
            <p:cNvSpPr/>
            <p:nvPr/>
          </p:nvSpPr>
          <p:spPr>
            <a:xfrm>
              <a:off x="261258" y="362975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Flowchart: Delay 61">
            <a:extLst>
              <a:ext uri="{FF2B5EF4-FFF2-40B4-BE49-F238E27FC236}">
                <a16:creationId xmlns:a16="http://schemas.microsoft.com/office/drawing/2014/main" id="{F9594570-DB76-4FAA-93B6-7F8F732F4B28}"/>
              </a:ext>
            </a:extLst>
          </p:cNvPr>
          <p:cNvSpPr/>
          <p:nvPr/>
        </p:nvSpPr>
        <p:spPr>
          <a:xfrm rot="10800000">
            <a:off x="832138" y="2486921"/>
            <a:ext cx="515910" cy="1655958"/>
          </a:xfrm>
          <a:prstGeom prst="flowChartDelay">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 name="Group 37">
            <a:extLst>
              <a:ext uri="{FF2B5EF4-FFF2-40B4-BE49-F238E27FC236}">
                <a16:creationId xmlns:a16="http://schemas.microsoft.com/office/drawing/2014/main" id="{C9C61FF2-57F7-0A4A-A6F6-611998A927F5}"/>
              </a:ext>
            </a:extLst>
          </p:cNvPr>
          <p:cNvGrpSpPr/>
          <p:nvPr/>
        </p:nvGrpSpPr>
        <p:grpSpPr>
          <a:xfrm>
            <a:off x="5288017" y="5418283"/>
            <a:ext cx="1810546" cy="1377608"/>
            <a:chOff x="5288017" y="5418283"/>
            <a:chExt cx="1810546" cy="1377608"/>
          </a:xfrm>
        </p:grpSpPr>
        <p:grpSp>
          <p:nvGrpSpPr>
            <p:cNvPr id="64" name="Group 63">
              <a:extLst>
                <a:ext uri="{FF2B5EF4-FFF2-40B4-BE49-F238E27FC236}">
                  <a16:creationId xmlns:a16="http://schemas.microsoft.com/office/drawing/2014/main" id="{921CEA20-A4AC-A344-936E-8DE85FB886D5}"/>
                </a:ext>
              </a:extLst>
            </p:cNvPr>
            <p:cNvGrpSpPr/>
            <p:nvPr/>
          </p:nvGrpSpPr>
          <p:grpSpPr>
            <a:xfrm rot="16200000">
              <a:off x="5640751" y="5338079"/>
              <a:ext cx="1105078" cy="1810546"/>
              <a:chOff x="500910" y="2184396"/>
              <a:chExt cx="3356023" cy="1911350"/>
            </a:xfrm>
          </p:grpSpPr>
          <p:sp>
            <p:nvSpPr>
              <p:cNvPr id="75" name="Isosceles Triangle 120">
                <a:extLst>
                  <a:ext uri="{FF2B5EF4-FFF2-40B4-BE49-F238E27FC236}">
                    <a16:creationId xmlns:a16="http://schemas.microsoft.com/office/drawing/2014/main" id="{CE11B589-E0F0-8142-9BF2-10A5E179B39A}"/>
                  </a:ext>
                </a:extLst>
              </p:cNvPr>
              <p:cNvSpPr/>
              <p:nvPr/>
            </p:nvSpPr>
            <p:spPr>
              <a:xfrm rot="16200000">
                <a:off x="2529027" y="2621146"/>
                <a:ext cx="1612682" cy="1043130"/>
              </a:xfrm>
              <a:prstGeom prst="triangle">
                <a:avLst/>
              </a:prstGeom>
              <a:solidFill>
                <a:schemeClr val="bg1"/>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BD8DC290-0CC9-2549-87EB-95C5A6D70D1E}"/>
                  </a:ext>
                </a:extLst>
              </p:cNvPr>
              <p:cNvSpPr/>
              <p:nvPr/>
            </p:nvSpPr>
            <p:spPr>
              <a:xfrm>
                <a:off x="500910" y="2184396"/>
                <a:ext cx="2537925" cy="1911350"/>
              </a:xfrm>
              <a:prstGeom prst="rect">
                <a:avLst/>
              </a:prstGeom>
              <a:solidFill>
                <a:schemeClr val="bg1"/>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r>
                  <a:rPr lang="en-US" sz="2200" dirty="0">
                    <a:solidFill>
                      <a:schemeClr val="tx1"/>
                    </a:solidFill>
                    <a:latin typeface="+mj-lt"/>
                  </a:rPr>
                  <a:t>camera</a:t>
                </a:r>
              </a:p>
            </p:txBody>
          </p:sp>
        </p:grpSp>
        <p:grpSp>
          <p:nvGrpSpPr>
            <p:cNvPr id="65" name="Group 64">
              <a:extLst>
                <a:ext uri="{FF2B5EF4-FFF2-40B4-BE49-F238E27FC236}">
                  <a16:creationId xmlns:a16="http://schemas.microsoft.com/office/drawing/2014/main" id="{516C570D-9E48-BB4F-A928-798105401F7B}"/>
                </a:ext>
              </a:extLst>
            </p:cNvPr>
            <p:cNvGrpSpPr/>
            <p:nvPr/>
          </p:nvGrpSpPr>
          <p:grpSpPr>
            <a:xfrm rot="5400000">
              <a:off x="6058536" y="4725055"/>
              <a:ext cx="269502" cy="1655958"/>
              <a:chOff x="261257" y="261257"/>
              <a:chExt cx="478973" cy="3847469"/>
            </a:xfrm>
            <a:noFill/>
          </p:grpSpPr>
          <p:sp>
            <p:nvSpPr>
              <p:cNvPr id="66" name="Rectangle 65">
                <a:extLst>
                  <a:ext uri="{FF2B5EF4-FFF2-40B4-BE49-F238E27FC236}">
                    <a16:creationId xmlns:a16="http://schemas.microsoft.com/office/drawing/2014/main" id="{0F473159-5858-4949-AA18-870361FC2AE6}"/>
                  </a:ext>
                </a:extLst>
              </p:cNvPr>
              <p:cNvSpPr/>
              <p:nvPr/>
            </p:nvSpPr>
            <p:spPr>
              <a:xfrm>
                <a:off x="261257" y="261257"/>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EDD163A8-1E36-1B40-B96B-894963EEB6C6}"/>
                  </a:ext>
                </a:extLst>
              </p:cNvPr>
              <p:cNvSpPr/>
              <p:nvPr/>
            </p:nvSpPr>
            <p:spPr>
              <a:xfrm>
                <a:off x="261257" y="740229"/>
                <a:ext cx="478972" cy="478972"/>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FC2415D6-4E15-2E43-8100-7C6E4F4B9307}"/>
                  </a:ext>
                </a:extLst>
              </p:cNvPr>
              <p:cNvSpPr/>
              <p:nvPr/>
            </p:nvSpPr>
            <p:spPr>
              <a:xfrm>
                <a:off x="261257" y="1223123"/>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49793DF3-94C1-2A4B-9E9C-AAFAFB2EFF1E}"/>
                  </a:ext>
                </a:extLst>
              </p:cNvPr>
              <p:cNvSpPr/>
              <p:nvPr/>
            </p:nvSpPr>
            <p:spPr>
              <a:xfrm>
                <a:off x="261257" y="170602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E15CC5C2-8147-434F-BFCD-2EDA52E51DD8}"/>
                  </a:ext>
                </a:extLst>
              </p:cNvPr>
              <p:cNvSpPr/>
              <p:nvPr/>
            </p:nvSpPr>
            <p:spPr>
              <a:xfrm>
                <a:off x="261257" y="218499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593557FE-86C6-3E4F-BF72-4FAE76ECDC9A}"/>
                  </a:ext>
                </a:extLst>
              </p:cNvPr>
              <p:cNvSpPr/>
              <p:nvPr/>
            </p:nvSpPr>
            <p:spPr>
              <a:xfrm>
                <a:off x="261257" y="2667888"/>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09431E46-51E5-A74D-B6AC-872A2F17352C}"/>
                  </a:ext>
                </a:extLst>
              </p:cNvPr>
              <p:cNvSpPr/>
              <p:nvPr/>
            </p:nvSpPr>
            <p:spPr>
              <a:xfrm>
                <a:off x="261258" y="315078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F08E6788-BBFF-174E-9DD2-381CD3A2FD28}"/>
                  </a:ext>
                </a:extLst>
              </p:cNvPr>
              <p:cNvSpPr/>
              <p:nvPr/>
            </p:nvSpPr>
            <p:spPr>
              <a:xfrm>
                <a:off x="261258" y="362975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9" name="Title 1">
            <a:extLst>
              <a:ext uri="{FF2B5EF4-FFF2-40B4-BE49-F238E27FC236}">
                <a16:creationId xmlns:a16="http://schemas.microsoft.com/office/drawing/2014/main" id="{89996121-ED61-4960-B0EF-A02DE1F34BD2}"/>
              </a:ext>
            </a:extLst>
          </p:cNvPr>
          <p:cNvSpPr txBox="1">
            <a:spLocks/>
          </p:cNvSpPr>
          <p:nvPr/>
        </p:nvSpPr>
        <p:spPr>
          <a:xfrm>
            <a:off x="513350" y="-110122"/>
            <a:ext cx="88873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Scene-only image formation</a:t>
            </a:r>
          </a:p>
        </p:txBody>
      </p:sp>
      <mc:AlternateContent xmlns:mc="http://schemas.openxmlformats.org/markup-compatibility/2006" xmlns:a14="http://schemas.microsoft.com/office/drawing/2010/main">
        <mc:Choice Requires="a14">
          <p:graphicFrame>
            <p:nvGraphicFramePr>
              <p:cNvPr id="50" name="Table 6">
                <a:extLst>
                  <a:ext uri="{FF2B5EF4-FFF2-40B4-BE49-F238E27FC236}">
                    <a16:creationId xmlns:a16="http://schemas.microsoft.com/office/drawing/2014/main" id="{0B3FFC2C-9797-444C-9774-2AB755F97B65}"/>
                  </a:ext>
                </a:extLst>
              </p:cNvPr>
              <p:cNvGraphicFramePr>
                <a:graphicFrameLocks noGrp="1"/>
              </p:cNvGraphicFramePr>
              <p:nvPr>
                <p:extLst>
                  <p:ext uri="{D42A27DB-BD31-4B8C-83A1-F6EECF244321}">
                    <p14:modId xmlns:p14="http://schemas.microsoft.com/office/powerpoint/2010/main" val="3968421918"/>
                  </p:ext>
                </p:extLst>
              </p:nvPr>
            </p:nvGraphicFramePr>
            <p:xfrm>
              <a:off x="2072122" y="4205050"/>
              <a:ext cx="2808920" cy="2523138"/>
            </p:xfrm>
            <a:graphic>
              <a:graphicData uri="http://schemas.openxmlformats.org/drawingml/2006/table">
                <a:tbl>
                  <a:tblPr firstRow="1" bandRow="1">
                    <a:tableStyleId>{2D5ABB26-0587-4C30-8999-92F81FD0307C}</a:tableStyleId>
                  </a:tblPr>
                  <a:tblGrid>
                    <a:gridCol w="351115">
                      <a:extLst>
                        <a:ext uri="{9D8B030D-6E8A-4147-A177-3AD203B41FA5}">
                          <a16:colId xmlns:a16="http://schemas.microsoft.com/office/drawing/2014/main" val="2676065889"/>
                        </a:ext>
                      </a:extLst>
                    </a:gridCol>
                    <a:gridCol w="351115">
                      <a:extLst>
                        <a:ext uri="{9D8B030D-6E8A-4147-A177-3AD203B41FA5}">
                          <a16:colId xmlns:a16="http://schemas.microsoft.com/office/drawing/2014/main" val="381502282"/>
                        </a:ext>
                      </a:extLst>
                    </a:gridCol>
                    <a:gridCol w="351115">
                      <a:extLst>
                        <a:ext uri="{9D8B030D-6E8A-4147-A177-3AD203B41FA5}">
                          <a16:colId xmlns:a16="http://schemas.microsoft.com/office/drawing/2014/main" val="3173418228"/>
                        </a:ext>
                      </a:extLst>
                    </a:gridCol>
                    <a:gridCol w="351115">
                      <a:extLst>
                        <a:ext uri="{9D8B030D-6E8A-4147-A177-3AD203B41FA5}">
                          <a16:colId xmlns:a16="http://schemas.microsoft.com/office/drawing/2014/main" val="3128068390"/>
                        </a:ext>
                      </a:extLst>
                    </a:gridCol>
                    <a:gridCol w="351115">
                      <a:extLst>
                        <a:ext uri="{9D8B030D-6E8A-4147-A177-3AD203B41FA5}">
                          <a16:colId xmlns:a16="http://schemas.microsoft.com/office/drawing/2014/main" val="2579066336"/>
                        </a:ext>
                      </a:extLst>
                    </a:gridCol>
                    <a:gridCol w="351115">
                      <a:extLst>
                        <a:ext uri="{9D8B030D-6E8A-4147-A177-3AD203B41FA5}">
                          <a16:colId xmlns:a16="http://schemas.microsoft.com/office/drawing/2014/main" val="2420691809"/>
                        </a:ext>
                      </a:extLst>
                    </a:gridCol>
                    <a:gridCol w="351115">
                      <a:extLst>
                        <a:ext uri="{9D8B030D-6E8A-4147-A177-3AD203B41FA5}">
                          <a16:colId xmlns:a16="http://schemas.microsoft.com/office/drawing/2014/main" val="1693597956"/>
                        </a:ext>
                      </a:extLst>
                    </a:gridCol>
                    <a:gridCol w="351115">
                      <a:extLst>
                        <a:ext uri="{9D8B030D-6E8A-4147-A177-3AD203B41FA5}">
                          <a16:colId xmlns:a16="http://schemas.microsoft.com/office/drawing/2014/main" val="571531645"/>
                        </a:ext>
                      </a:extLst>
                    </a:gridCol>
                  </a:tblGrid>
                  <a:tr h="312924">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4537278"/>
                      </a:ext>
                    </a:extLst>
                  </a:tr>
                  <a:tr h="312924">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1129361"/>
                      </a:ext>
                    </a:extLst>
                  </a:tr>
                  <a:tr h="312924">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2114688"/>
                      </a:ext>
                    </a:extLst>
                  </a:tr>
                  <a:tr h="332670">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14:m>
                            <m:oMathPara xmlns:m="http://schemas.openxmlformats.org/officeDocument/2006/math">
                              <m:oMathParaPr>
                                <m:jc m:val="centerGroup"/>
                              </m:oMathParaPr>
                              <m:oMath xmlns:m="http://schemas.openxmlformats.org/officeDocument/2006/math">
                                <m:sSub>
                                  <m:sSubPr>
                                    <m:ctrlPr>
                                      <a:rPr lang="en-US" sz="160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𝐼</m:t>
                                    </m:r>
                                  </m:e>
                                  <m:sub>
                                    <m:r>
                                      <a:rPr lang="en-US" sz="1600" b="0" i="1" smtClean="0">
                                        <a:solidFill>
                                          <a:schemeClr val="tx1"/>
                                        </a:solidFill>
                                        <a:latin typeface="Cambria Math" panose="02040503050406030204" pitchFamily="18" charset="0"/>
                                      </a:rPr>
                                      <m:t>𝑐</m:t>
                                    </m:r>
                                    <m:r>
                                      <a:rPr lang="en-US" sz="1600" b="0" i="1" smtClean="0">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𝑠</m:t>
                                    </m:r>
                                  </m:sub>
                                </m:sSub>
                              </m:oMath>
                            </m:oMathPara>
                          </a14:m>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1805439"/>
                      </a:ext>
                    </a:extLst>
                  </a:tr>
                  <a:tr h="312924">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3229158"/>
                      </a:ext>
                    </a:extLst>
                  </a:tr>
                  <a:tr h="312924">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0116861"/>
                      </a:ext>
                    </a:extLst>
                  </a:tr>
                  <a:tr h="312924">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5844753"/>
                      </a:ext>
                    </a:extLst>
                  </a:tr>
                  <a:tr h="312924">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8213581"/>
                      </a:ext>
                    </a:extLst>
                  </a:tr>
                </a:tbl>
              </a:graphicData>
            </a:graphic>
          </p:graphicFrame>
        </mc:Choice>
        <mc:Fallback xmlns="">
          <p:graphicFrame>
            <p:nvGraphicFramePr>
              <p:cNvPr id="50" name="Table 6">
                <a:extLst>
                  <a:ext uri="{FF2B5EF4-FFF2-40B4-BE49-F238E27FC236}">
                    <a16:creationId xmlns:a16="http://schemas.microsoft.com/office/drawing/2014/main" id="{0B3FFC2C-9797-444C-9774-2AB755F97B65}"/>
                  </a:ext>
                </a:extLst>
              </p:cNvPr>
              <p:cNvGraphicFramePr>
                <a:graphicFrameLocks noGrp="1"/>
              </p:cNvGraphicFramePr>
              <p:nvPr>
                <p:extLst>
                  <p:ext uri="{D42A27DB-BD31-4B8C-83A1-F6EECF244321}">
                    <p14:modId xmlns:p14="http://schemas.microsoft.com/office/powerpoint/2010/main" val="3968421918"/>
                  </p:ext>
                </p:extLst>
              </p:nvPr>
            </p:nvGraphicFramePr>
            <p:xfrm>
              <a:off x="2072122" y="4205050"/>
              <a:ext cx="2808920" cy="2523138"/>
            </p:xfrm>
            <a:graphic>
              <a:graphicData uri="http://schemas.openxmlformats.org/drawingml/2006/table">
                <a:tbl>
                  <a:tblPr firstRow="1" bandRow="1">
                    <a:tableStyleId>{2D5ABB26-0587-4C30-8999-92F81FD0307C}</a:tableStyleId>
                  </a:tblPr>
                  <a:tblGrid>
                    <a:gridCol w="351115">
                      <a:extLst>
                        <a:ext uri="{9D8B030D-6E8A-4147-A177-3AD203B41FA5}">
                          <a16:colId xmlns:a16="http://schemas.microsoft.com/office/drawing/2014/main" val="2676065889"/>
                        </a:ext>
                      </a:extLst>
                    </a:gridCol>
                    <a:gridCol w="351115">
                      <a:extLst>
                        <a:ext uri="{9D8B030D-6E8A-4147-A177-3AD203B41FA5}">
                          <a16:colId xmlns:a16="http://schemas.microsoft.com/office/drawing/2014/main" val="381502282"/>
                        </a:ext>
                      </a:extLst>
                    </a:gridCol>
                    <a:gridCol w="351115">
                      <a:extLst>
                        <a:ext uri="{9D8B030D-6E8A-4147-A177-3AD203B41FA5}">
                          <a16:colId xmlns:a16="http://schemas.microsoft.com/office/drawing/2014/main" val="3173418228"/>
                        </a:ext>
                      </a:extLst>
                    </a:gridCol>
                    <a:gridCol w="351115">
                      <a:extLst>
                        <a:ext uri="{9D8B030D-6E8A-4147-A177-3AD203B41FA5}">
                          <a16:colId xmlns:a16="http://schemas.microsoft.com/office/drawing/2014/main" val="3128068390"/>
                        </a:ext>
                      </a:extLst>
                    </a:gridCol>
                    <a:gridCol w="351115">
                      <a:extLst>
                        <a:ext uri="{9D8B030D-6E8A-4147-A177-3AD203B41FA5}">
                          <a16:colId xmlns:a16="http://schemas.microsoft.com/office/drawing/2014/main" val="2579066336"/>
                        </a:ext>
                      </a:extLst>
                    </a:gridCol>
                    <a:gridCol w="351115">
                      <a:extLst>
                        <a:ext uri="{9D8B030D-6E8A-4147-A177-3AD203B41FA5}">
                          <a16:colId xmlns:a16="http://schemas.microsoft.com/office/drawing/2014/main" val="2420691809"/>
                        </a:ext>
                      </a:extLst>
                    </a:gridCol>
                    <a:gridCol w="351115">
                      <a:extLst>
                        <a:ext uri="{9D8B030D-6E8A-4147-A177-3AD203B41FA5}">
                          <a16:colId xmlns:a16="http://schemas.microsoft.com/office/drawing/2014/main" val="1693597956"/>
                        </a:ext>
                      </a:extLst>
                    </a:gridCol>
                    <a:gridCol w="351115">
                      <a:extLst>
                        <a:ext uri="{9D8B030D-6E8A-4147-A177-3AD203B41FA5}">
                          <a16:colId xmlns:a16="http://schemas.microsoft.com/office/drawing/2014/main" val="571531645"/>
                        </a:ext>
                      </a:extLst>
                    </a:gridCol>
                  </a:tblGrid>
                  <a:tr h="312924">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4537278"/>
                      </a:ext>
                    </a:extLst>
                  </a:tr>
                  <a:tr h="312924">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1129361"/>
                      </a:ext>
                    </a:extLst>
                  </a:tr>
                  <a:tr h="312924">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2114688"/>
                      </a:ext>
                    </a:extLst>
                  </a:tr>
                  <a:tr h="332670">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0"/>
                          <a:stretch>
                            <a:fillRect l="-301724" t="-283636" r="-406897" b="-383636"/>
                          </a:stretch>
                        </a:blipFill>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1805439"/>
                      </a:ext>
                    </a:extLst>
                  </a:tr>
                  <a:tr h="312924">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3229158"/>
                      </a:ext>
                    </a:extLst>
                  </a:tr>
                  <a:tr h="312924">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0116861"/>
                      </a:ext>
                    </a:extLst>
                  </a:tr>
                  <a:tr h="312924">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5844753"/>
                      </a:ext>
                    </a:extLst>
                  </a:tr>
                  <a:tr h="312924">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600" dirty="0"/>
                        </a:p>
                      </a:txBody>
                      <a:tcPr marL="67801" marR="67801" marT="33900" marB="339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8213581"/>
                      </a:ext>
                    </a:extLst>
                  </a:tr>
                </a:tbl>
              </a:graphicData>
            </a:graphic>
          </p:graphicFrame>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637E830-97CD-4076-A86A-8A11ED19566F}"/>
                  </a:ext>
                </a:extLst>
              </p:cNvPr>
              <p:cNvSpPr txBox="1"/>
              <p:nvPr/>
            </p:nvSpPr>
            <p:spPr>
              <a:xfrm>
                <a:off x="7135033" y="5532158"/>
                <a:ext cx="21974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smtClean="0">
                          <a:solidFill>
                            <a:schemeClr val="tx1"/>
                          </a:solidFill>
                          <a:latin typeface="Cambria Math" panose="02040503050406030204" pitchFamily="18" charset="0"/>
                        </a:rPr>
                        <m:t>𝑐</m:t>
                      </m:r>
                    </m:oMath>
                  </m:oMathPara>
                </a14:m>
                <a:endParaRPr lang="en-US" sz="2400" dirty="0">
                  <a:solidFill>
                    <a:schemeClr val="tx1"/>
                  </a:solidFill>
                </a:endParaRPr>
              </a:p>
            </p:txBody>
          </p:sp>
        </mc:Choice>
        <mc:Fallback xmlns="">
          <p:sp>
            <p:nvSpPr>
              <p:cNvPr id="2" name="TextBox 1">
                <a:extLst>
                  <a:ext uri="{FF2B5EF4-FFF2-40B4-BE49-F238E27FC236}">
                    <a16:creationId xmlns:a16="http://schemas.microsoft.com/office/drawing/2014/main" id="{E637E830-97CD-4076-A86A-8A11ED19566F}"/>
                  </a:ext>
                </a:extLst>
              </p:cNvPr>
              <p:cNvSpPr txBox="1">
                <a:spLocks noRot="1" noChangeAspect="1" noMove="1" noResize="1" noEditPoints="1" noAdjustHandles="1" noChangeArrowheads="1" noChangeShapeType="1" noTextEdit="1"/>
              </p:cNvSpPr>
              <p:nvPr/>
            </p:nvSpPr>
            <p:spPr>
              <a:xfrm>
                <a:off x="7135033" y="5532158"/>
                <a:ext cx="219740" cy="369332"/>
              </a:xfrm>
              <a:prstGeom prst="rect">
                <a:avLst/>
              </a:prstGeom>
              <a:blipFill>
                <a:blip r:embed="rId11"/>
                <a:stretch>
                  <a:fillRect l="-16667" r="-16667"/>
                </a:stretch>
              </a:blipFill>
            </p:spPr>
            <p:txBody>
              <a:bodyPr/>
              <a:lstStyle/>
              <a:p>
                <a:r>
                  <a:rPr lang="en-US">
                    <a:noFill/>
                  </a:rPr>
                  <a:t> </a:t>
                </a:r>
              </a:p>
            </p:txBody>
          </p:sp>
        </mc:Fallback>
      </mc:AlternateContent>
      <p:grpSp>
        <p:nvGrpSpPr>
          <p:cNvPr id="13" name="Group 12">
            <a:extLst>
              <a:ext uri="{FF2B5EF4-FFF2-40B4-BE49-F238E27FC236}">
                <a16:creationId xmlns:a16="http://schemas.microsoft.com/office/drawing/2014/main" id="{E2C9EAC0-65AB-4A8C-9D6F-82106D885762}"/>
              </a:ext>
            </a:extLst>
          </p:cNvPr>
          <p:cNvGrpSpPr/>
          <p:nvPr/>
        </p:nvGrpSpPr>
        <p:grpSpPr>
          <a:xfrm>
            <a:off x="0" y="3655522"/>
            <a:ext cx="4877467" cy="3014622"/>
            <a:chOff x="0" y="3655522"/>
            <a:chExt cx="4877467" cy="3014622"/>
          </a:xfrm>
        </p:grpSpPr>
        <p:sp>
          <p:nvSpPr>
            <p:cNvPr id="52" name="TextBox 51">
              <a:extLst>
                <a:ext uri="{FF2B5EF4-FFF2-40B4-BE49-F238E27FC236}">
                  <a16:creationId xmlns:a16="http://schemas.microsoft.com/office/drawing/2014/main" id="{66A455E4-AAE1-480E-BF09-07D512D7E530}"/>
                </a:ext>
              </a:extLst>
            </p:cNvPr>
            <p:cNvSpPr txBox="1"/>
            <p:nvPr/>
          </p:nvSpPr>
          <p:spPr>
            <a:xfrm>
              <a:off x="0" y="4895606"/>
              <a:ext cx="158785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light transport matrix</a:t>
              </a:r>
              <a:endPar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cxnSp>
          <p:nvCxnSpPr>
            <p:cNvPr id="4" name="Straight Arrow Connector 3">
              <a:extLst>
                <a:ext uri="{FF2B5EF4-FFF2-40B4-BE49-F238E27FC236}">
                  <a16:creationId xmlns:a16="http://schemas.microsoft.com/office/drawing/2014/main" id="{644EB243-7E12-41EB-8AAE-0826F4C9B121}"/>
                </a:ext>
              </a:extLst>
            </p:cNvPr>
            <p:cNvCxnSpPr>
              <a:cxnSpLocks/>
            </p:cNvCxnSpPr>
            <p:nvPr/>
          </p:nvCxnSpPr>
          <p:spPr>
            <a:xfrm>
              <a:off x="1955129" y="4205050"/>
              <a:ext cx="0" cy="246509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8725805-8165-4BEB-88C0-9DFC4B26530D}"/>
                </a:ext>
              </a:extLst>
            </p:cNvPr>
            <p:cNvSpPr txBox="1"/>
            <p:nvPr/>
          </p:nvSpPr>
          <p:spPr>
            <a:xfrm rot="-5400000">
              <a:off x="519845" y="5222151"/>
              <a:ext cx="246509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latin typeface="+mj-lt"/>
                  <a:ea typeface="Linux Libertine" panose="02000503000000000000" pitchFamily="2" charset="0"/>
                  <a:cs typeface="Linux Libertine" panose="02000503000000000000" pitchFamily="2" charset="0"/>
                </a:rPr>
                <a:t>camera pixels</a:t>
              </a:r>
              <a:endParaRPr kumimoji="0" lang="en-US" sz="22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cxnSp>
          <p:nvCxnSpPr>
            <p:cNvPr id="57" name="Straight Arrow Connector 56">
              <a:extLst>
                <a:ext uri="{FF2B5EF4-FFF2-40B4-BE49-F238E27FC236}">
                  <a16:creationId xmlns:a16="http://schemas.microsoft.com/office/drawing/2014/main" id="{20939E5B-B117-4A67-89E0-82E6FD1A866E}"/>
                </a:ext>
              </a:extLst>
            </p:cNvPr>
            <p:cNvCxnSpPr>
              <a:cxnSpLocks/>
            </p:cNvCxnSpPr>
            <p:nvPr/>
          </p:nvCxnSpPr>
          <p:spPr>
            <a:xfrm flipH="1">
              <a:off x="2072122" y="4073704"/>
              <a:ext cx="2788009" cy="0"/>
            </a:xfrm>
            <a:prstGeom prst="straightConnector1">
              <a:avLst/>
            </a:prstGeom>
            <a:ln w="190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7FE6C707-5B99-40ED-91A0-319CCACB1A00}"/>
                </a:ext>
              </a:extLst>
            </p:cNvPr>
            <p:cNvSpPr txBox="1"/>
            <p:nvPr/>
          </p:nvSpPr>
          <p:spPr>
            <a:xfrm>
              <a:off x="2068547" y="3655522"/>
              <a:ext cx="280892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latin typeface="+mj-lt"/>
                  <a:ea typeface="Linux Libertine" panose="02000503000000000000" pitchFamily="2" charset="0"/>
                  <a:cs typeface="Linux Libertine" panose="02000503000000000000" pitchFamily="2" charset="0"/>
                </a:rPr>
                <a:t>source pixels</a:t>
              </a:r>
              <a:endParaRPr kumimoji="0" lang="en-US" sz="22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grpSp>
    </p:spTree>
    <p:custDataLst>
      <p:tags r:id="rId1"/>
    </p:custDataLst>
    <p:extLst>
      <p:ext uri="{BB962C8B-B14F-4D97-AF65-F5344CB8AC3E}">
        <p14:creationId xmlns:p14="http://schemas.microsoft.com/office/powerpoint/2010/main" val="1644007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75" name="Table 6">
                <a:extLst>
                  <a:ext uri="{FF2B5EF4-FFF2-40B4-BE49-F238E27FC236}">
                    <a16:creationId xmlns:a16="http://schemas.microsoft.com/office/drawing/2014/main" id="{6EEFE1F9-E23A-4F07-AD81-D9C80025EFCC}"/>
                  </a:ext>
                </a:extLst>
              </p:cNvPr>
              <p:cNvGraphicFramePr>
                <a:graphicFrameLocks noGrp="1"/>
              </p:cNvGraphicFramePr>
              <p:nvPr>
                <p:extLst>
                  <p:ext uri="{D42A27DB-BD31-4B8C-83A1-F6EECF244321}">
                    <p14:modId xmlns:p14="http://schemas.microsoft.com/office/powerpoint/2010/main" val="3958287439"/>
                  </p:ext>
                </p:extLst>
              </p:nvPr>
            </p:nvGraphicFramePr>
            <p:xfrm>
              <a:off x="4336190" y="1509535"/>
              <a:ext cx="4191280" cy="3751458"/>
            </p:xfrm>
            <a:graphic>
              <a:graphicData uri="http://schemas.openxmlformats.org/drawingml/2006/table">
                <a:tbl>
                  <a:tblPr firstRow="1" bandRow="1">
                    <a:tableStyleId>{2D5ABB26-0587-4C30-8999-92F81FD0307C}</a:tableStyleId>
                  </a:tblPr>
                  <a:tblGrid>
                    <a:gridCol w="523910">
                      <a:extLst>
                        <a:ext uri="{9D8B030D-6E8A-4147-A177-3AD203B41FA5}">
                          <a16:colId xmlns:a16="http://schemas.microsoft.com/office/drawing/2014/main" val="2676065889"/>
                        </a:ext>
                      </a:extLst>
                    </a:gridCol>
                    <a:gridCol w="523910">
                      <a:extLst>
                        <a:ext uri="{9D8B030D-6E8A-4147-A177-3AD203B41FA5}">
                          <a16:colId xmlns:a16="http://schemas.microsoft.com/office/drawing/2014/main" val="381502282"/>
                        </a:ext>
                      </a:extLst>
                    </a:gridCol>
                    <a:gridCol w="523910">
                      <a:extLst>
                        <a:ext uri="{9D8B030D-6E8A-4147-A177-3AD203B41FA5}">
                          <a16:colId xmlns:a16="http://schemas.microsoft.com/office/drawing/2014/main" val="3173418228"/>
                        </a:ext>
                      </a:extLst>
                    </a:gridCol>
                    <a:gridCol w="523910">
                      <a:extLst>
                        <a:ext uri="{9D8B030D-6E8A-4147-A177-3AD203B41FA5}">
                          <a16:colId xmlns:a16="http://schemas.microsoft.com/office/drawing/2014/main" val="3128068390"/>
                        </a:ext>
                      </a:extLst>
                    </a:gridCol>
                    <a:gridCol w="523910">
                      <a:extLst>
                        <a:ext uri="{9D8B030D-6E8A-4147-A177-3AD203B41FA5}">
                          <a16:colId xmlns:a16="http://schemas.microsoft.com/office/drawing/2014/main" val="2579066336"/>
                        </a:ext>
                      </a:extLst>
                    </a:gridCol>
                    <a:gridCol w="523910">
                      <a:extLst>
                        <a:ext uri="{9D8B030D-6E8A-4147-A177-3AD203B41FA5}">
                          <a16:colId xmlns:a16="http://schemas.microsoft.com/office/drawing/2014/main" val="2420691809"/>
                        </a:ext>
                      </a:extLst>
                    </a:gridCol>
                    <a:gridCol w="523910">
                      <a:extLst>
                        <a:ext uri="{9D8B030D-6E8A-4147-A177-3AD203B41FA5}">
                          <a16:colId xmlns:a16="http://schemas.microsoft.com/office/drawing/2014/main" val="1693597956"/>
                        </a:ext>
                      </a:extLst>
                    </a:gridCol>
                    <a:gridCol w="523910">
                      <a:extLst>
                        <a:ext uri="{9D8B030D-6E8A-4147-A177-3AD203B41FA5}">
                          <a16:colId xmlns:a16="http://schemas.microsoft.com/office/drawing/2014/main" val="571531645"/>
                        </a:ext>
                      </a:extLst>
                    </a:gridCol>
                  </a:tblGrid>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4537278"/>
                      </a:ext>
                    </a:extLst>
                  </a:tr>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1129361"/>
                      </a:ext>
                    </a:extLst>
                  </a:tr>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2114688"/>
                      </a:ext>
                    </a:extLst>
                  </a:tr>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14:m>
                            <m:oMathPara xmlns:m="http://schemas.openxmlformats.org/officeDocument/2006/math">
                              <m:oMathParaPr>
                                <m:jc m:val="centerGroup"/>
                              </m:oMathParaPr>
                              <m:oMath xmlns:m="http://schemas.openxmlformats.org/officeDocument/2006/math">
                                <m:sSub>
                                  <m:sSubPr>
                                    <m:ctrlPr>
                                      <a:rPr lang="en-US" sz="240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𝐼</m:t>
                                    </m:r>
                                  </m:e>
                                  <m:sub>
                                    <m:r>
                                      <a:rPr lang="en-US" sz="2400" b="0" i="1" smtClean="0">
                                        <a:solidFill>
                                          <a:schemeClr val="tx1"/>
                                        </a:solidFill>
                                        <a:latin typeface="Cambria Math" panose="02040503050406030204" pitchFamily="18" charset="0"/>
                                      </a:rPr>
                                      <m:t>𝑐</m:t>
                                    </m:r>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𝑠</m:t>
                                    </m:r>
                                  </m:sub>
                                </m:sSub>
                              </m:oMath>
                            </m:oMathPara>
                          </a14:m>
                          <a:endParaRPr lang="en-US" sz="2400" dirty="0"/>
                        </a:p>
                      </a:txBody>
                      <a:tcPr marL="73152"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1805439"/>
                      </a:ext>
                    </a:extLst>
                  </a:tr>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3229158"/>
                      </a:ext>
                    </a:extLst>
                  </a:tr>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0116861"/>
                      </a:ext>
                    </a:extLst>
                  </a:tr>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5844753"/>
                      </a:ext>
                    </a:extLst>
                  </a:tr>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8213581"/>
                      </a:ext>
                    </a:extLst>
                  </a:tr>
                </a:tbl>
              </a:graphicData>
            </a:graphic>
          </p:graphicFrame>
        </mc:Choice>
        <mc:Fallback xmlns="">
          <p:graphicFrame>
            <p:nvGraphicFramePr>
              <p:cNvPr id="75" name="Table 6">
                <a:extLst>
                  <a:ext uri="{FF2B5EF4-FFF2-40B4-BE49-F238E27FC236}">
                    <a16:creationId xmlns:a16="http://schemas.microsoft.com/office/drawing/2014/main" id="{6EEFE1F9-E23A-4F07-AD81-D9C80025EFCC}"/>
                  </a:ext>
                </a:extLst>
              </p:cNvPr>
              <p:cNvGraphicFramePr>
                <a:graphicFrameLocks noGrp="1"/>
              </p:cNvGraphicFramePr>
              <p:nvPr>
                <p:extLst>
                  <p:ext uri="{D42A27DB-BD31-4B8C-83A1-F6EECF244321}">
                    <p14:modId xmlns:p14="http://schemas.microsoft.com/office/powerpoint/2010/main" val="3958287439"/>
                  </p:ext>
                </p:extLst>
              </p:nvPr>
            </p:nvGraphicFramePr>
            <p:xfrm>
              <a:off x="4336190" y="1509535"/>
              <a:ext cx="4191280" cy="3751458"/>
            </p:xfrm>
            <a:graphic>
              <a:graphicData uri="http://schemas.openxmlformats.org/drawingml/2006/table">
                <a:tbl>
                  <a:tblPr firstRow="1" bandRow="1">
                    <a:tableStyleId>{2D5ABB26-0587-4C30-8999-92F81FD0307C}</a:tableStyleId>
                  </a:tblPr>
                  <a:tblGrid>
                    <a:gridCol w="523910">
                      <a:extLst>
                        <a:ext uri="{9D8B030D-6E8A-4147-A177-3AD203B41FA5}">
                          <a16:colId xmlns:a16="http://schemas.microsoft.com/office/drawing/2014/main" val="2676065889"/>
                        </a:ext>
                      </a:extLst>
                    </a:gridCol>
                    <a:gridCol w="523910">
                      <a:extLst>
                        <a:ext uri="{9D8B030D-6E8A-4147-A177-3AD203B41FA5}">
                          <a16:colId xmlns:a16="http://schemas.microsoft.com/office/drawing/2014/main" val="381502282"/>
                        </a:ext>
                      </a:extLst>
                    </a:gridCol>
                    <a:gridCol w="523910">
                      <a:extLst>
                        <a:ext uri="{9D8B030D-6E8A-4147-A177-3AD203B41FA5}">
                          <a16:colId xmlns:a16="http://schemas.microsoft.com/office/drawing/2014/main" val="3173418228"/>
                        </a:ext>
                      </a:extLst>
                    </a:gridCol>
                    <a:gridCol w="523910">
                      <a:extLst>
                        <a:ext uri="{9D8B030D-6E8A-4147-A177-3AD203B41FA5}">
                          <a16:colId xmlns:a16="http://schemas.microsoft.com/office/drawing/2014/main" val="3128068390"/>
                        </a:ext>
                      </a:extLst>
                    </a:gridCol>
                    <a:gridCol w="523910">
                      <a:extLst>
                        <a:ext uri="{9D8B030D-6E8A-4147-A177-3AD203B41FA5}">
                          <a16:colId xmlns:a16="http://schemas.microsoft.com/office/drawing/2014/main" val="2579066336"/>
                        </a:ext>
                      </a:extLst>
                    </a:gridCol>
                    <a:gridCol w="523910">
                      <a:extLst>
                        <a:ext uri="{9D8B030D-6E8A-4147-A177-3AD203B41FA5}">
                          <a16:colId xmlns:a16="http://schemas.microsoft.com/office/drawing/2014/main" val="2420691809"/>
                        </a:ext>
                      </a:extLst>
                    </a:gridCol>
                    <a:gridCol w="523910">
                      <a:extLst>
                        <a:ext uri="{9D8B030D-6E8A-4147-A177-3AD203B41FA5}">
                          <a16:colId xmlns:a16="http://schemas.microsoft.com/office/drawing/2014/main" val="1693597956"/>
                        </a:ext>
                      </a:extLst>
                    </a:gridCol>
                    <a:gridCol w="523910">
                      <a:extLst>
                        <a:ext uri="{9D8B030D-6E8A-4147-A177-3AD203B41FA5}">
                          <a16:colId xmlns:a16="http://schemas.microsoft.com/office/drawing/2014/main" val="571531645"/>
                        </a:ext>
                      </a:extLst>
                    </a:gridCol>
                  </a:tblGrid>
                  <a:tr h="466924">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4537278"/>
                      </a:ext>
                    </a:extLst>
                  </a:tr>
                  <a:tr h="466924">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1129361"/>
                      </a:ext>
                    </a:extLst>
                  </a:tr>
                  <a:tr h="466924">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2114688"/>
                      </a:ext>
                    </a:extLst>
                  </a:tr>
                  <a:tr h="482990">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73152"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5"/>
                          <a:stretch>
                            <a:fillRect l="-303488" t="-290000" r="-405814" b="-388750"/>
                          </a:stretch>
                        </a:blipFill>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1805439"/>
                      </a:ext>
                    </a:extLst>
                  </a:tr>
                  <a:tr h="466924">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3229158"/>
                      </a:ext>
                    </a:extLst>
                  </a:tr>
                  <a:tr h="466924">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0116861"/>
                      </a:ext>
                    </a:extLst>
                  </a:tr>
                  <a:tr h="466924">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5844753"/>
                      </a:ext>
                    </a:extLst>
                  </a:tr>
                  <a:tr h="466924">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8213581"/>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79" name="Table 6">
                <a:extLst>
                  <a:ext uri="{FF2B5EF4-FFF2-40B4-BE49-F238E27FC236}">
                    <a16:creationId xmlns:a16="http://schemas.microsoft.com/office/drawing/2014/main" id="{80EC20F1-FD1E-41E1-AC96-CB5C298CF585}"/>
                  </a:ext>
                </a:extLst>
              </p:cNvPr>
              <p:cNvGraphicFramePr>
                <a:graphicFrameLocks noGrp="1"/>
              </p:cNvGraphicFramePr>
              <p:nvPr>
                <p:extLst>
                  <p:ext uri="{D42A27DB-BD31-4B8C-83A1-F6EECF244321}">
                    <p14:modId xmlns:p14="http://schemas.microsoft.com/office/powerpoint/2010/main" val="2257596850"/>
                  </p:ext>
                </p:extLst>
              </p:nvPr>
            </p:nvGraphicFramePr>
            <p:xfrm>
              <a:off x="2959143" y="1509535"/>
              <a:ext cx="528513" cy="3776472"/>
            </p:xfrm>
            <a:graphic>
              <a:graphicData uri="http://schemas.openxmlformats.org/drawingml/2006/table">
                <a:tbl>
                  <a:tblPr firstRow="1" bandRow="1">
                    <a:tableStyleId>{2D5ABB26-0587-4C30-8999-92F81FD0307C}</a:tableStyleId>
                  </a:tblPr>
                  <a:tblGrid>
                    <a:gridCol w="528513">
                      <a:extLst>
                        <a:ext uri="{9D8B030D-6E8A-4147-A177-3AD203B41FA5}">
                          <a16:colId xmlns:a16="http://schemas.microsoft.com/office/drawing/2014/main" val="2676065889"/>
                        </a:ext>
                      </a:extLst>
                    </a:gridCol>
                  </a:tblGrid>
                  <a:tr h="472059">
                    <a:tc>
                      <a:txBody>
                        <a:bodyPr/>
                        <a:lstStyle/>
                        <a:p>
                          <a:pPr algn="r"/>
                          <a:endParaRPr lang="en-US" sz="2400" dirty="0"/>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4537278"/>
                      </a:ext>
                    </a:extLst>
                  </a:tr>
                  <a:tr h="47205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2400" dirty="0"/>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1129361"/>
                      </a:ext>
                    </a:extLst>
                  </a:tr>
                  <a:tr h="472059">
                    <a:tc>
                      <a:txBody>
                        <a:bodyPr/>
                        <a:lstStyle/>
                        <a:p>
                          <a:pPr algn="r"/>
                          <a:endParaRPr lang="en-US" sz="2400" dirty="0"/>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2114688"/>
                      </a:ext>
                    </a:extLst>
                  </a:tr>
                  <a:tr h="47205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40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𝐼</m:t>
                                    </m:r>
                                  </m:e>
                                  <m:sub>
                                    <m:r>
                                      <a:rPr lang="en-US" sz="2400" b="0" i="1" smtClean="0">
                                        <a:solidFill>
                                          <a:schemeClr val="tx1"/>
                                        </a:solidFill>
                                        <a:latin typeface="Cambria Math" panose="02040503050406030204" pitchFamily="18" charset="0"/>
                                      </a:rPr>
                                      <m:t>𝑐</m:t>
                                    </m:r>
                                  </m:sub>
                                </m:sSub>
                              </m:oMath>
                            </m:oMathPara>
                          </a14:m>
                          <a:endParaRPr lang="en-US" sz="2400" dirty="0"/>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1805439"/>
                      </a:ext>
                    </a:extLst>
                  </a:tr>
                  <a:tr h="472059">
                    <a:tc>
                      <a:txBody>
                        <a:bodyPr/>
                        <a:lstStyle/>
                        <a:p>
                          <a:pPr algn="r"/>
                          <a:endParaRPr lang="en-US" sz="2400" dirty="0"/>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3229158"/>
                      </a:ext>
                    </a:extLst>
                  </a:tr>
                  <a:tr h="47205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2400" dirty="0"/>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0116861"/>
                      </a:ext>
                    </a:extLst>
                  </a:tr>
                  <a:tr h="47205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2400" dirty="0"/>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5844753"/>
                      </a:ext>
                    </a:extLst>
                  </a:tr>
                  <a:tr h="472059">
                    <a:tc>
                      <a:txBody>
                        <a:bodyPr/>
                        <a:lstStyle/>
                        <a:p>
                          <a:pPr algn="r"/>
                          <a:endParaRPr lang="en-US" sz="2400" dirty="0"/>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8213581"/>
                      </a:ext>
                    </a:extLst>
                  </a:tr>
                </a:tbl>
              </a:graphicData>
            </a:graphic>
          </p:graphicFrame>
        </mc:Choice>
        <mc:Fallback xmlns="">
          <p:graphicFrame>
            <p:nvGraphicFramePr>
              <p:cNvPr id="79" name="Table 6">
                <a:extLst>
                  <a:ext uri="{FF2B5EF4-FFF2-40B4-BE49-F238E27FC236}">
                    <a16:creationId xmlns:a16="http://schemas.microsoft.com/office/drawing/2014/main" id="{80EC20F1-FD1E-41E1-AC96-CB5C298CF585}"/>
                  </a:ext>
                </a:extLst>
              </p:cNvPr>
              <p:cNvGraphicFramePr>
                <a:graphicFrameLocks noGrp="1"/>
              </p:cNvGraphicFramePr>
              <p:nvPr>
                <p:extLst>
                  <p:ext uri="{D42A27DB-BD31-4B8C-83A1-F6EECF244321}">
                    <p14:modId xmlns:p14="http://schemas.microsoft.com/office/powerpoint/2010/main" val="2257596850"/>
                  </p:ext>
                </p:extLst>
              </p:nvPr>
            </p:nvGraphicFramePr>
            <p:xfrm>
              <a:off x="2959143" y="1509535"/>
              <a:ext cx="528513" cy="3776472"/>
            </p:xfrm>
            <a:graphic>
              <a:graphicData uri="http://schemas.openxmlformats.org/drawingml/2006/table">
                <a:tbl>
                  <a:tblPr firstRow="1" bandRow="1">
                    <a:tableStyleId>{2D5ABB26-0587-4C30-8999-92F81FD0307C}</a:tableStyleId>
                  </a:tblPr>
                  <a:tblGrid>
                    <a:gridCol w="528513">
                      <a:extLst>
                        <a:ext uri="{9D8B030D-6E8A-4147-A177-3AD203B41FA5}">
                          <a16:colId xmlns:a16="http://schemas.microsoft.com/office/drawing/2014/main" val="2676065889"/>
                        </a:ext>
                      </a:extLst>
                    </a:gridCol>
                  </a:tblGrid>
                  <a:tr h="472059">
                    <a:tc>
                      <a:txBody>
                        <a:bodyPr/>
                        <a:lstStyle/>
                        <a:p>
                          <a:pPr algn="r"/>
                          <a:endParaRPr lang="en-US" sz="2400" dirty="0"/>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4537278"/>
                      </a:ext>
                    </a:extLst>
                  </a:tr>
                  <a:tr h="47205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2400" dirty="0"/>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1129361"/>
                      </a:ext>
                    </a:extLst>
                  </a:tr>
                  <a:tr h="472059">
                    <a:tc>
                      <a:txBody>
                        <a:bodyPr/>
                        <a:lstStyle/>
                        <a:p>
                          <a:pPr algn="r"/>
                          <a:endParaRPr lang="en-US" sz="2400" dirty="0"/>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2114688"/>
                      </a:ext>
                    </a:extLst>
                  </a:tr>
                  <a:tr h="472059">
                    <a:tc>
                      <a:txBody>
                        <a:bodyPr/>
                        <a:lstStyle/>
                        <a:p>
                          <a:endParaRPr lang="en-US"/>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6"/>
                          <a:stretch>
                            <a:fillRect l="-2273" t="-301282" r="-4545" b="-402564"/>
                          </a:stretch>
                        </a:blipFill>
                      </a:tcPr>
                    </a:tc>
                    <a:extLst>
                      <a:ext uri="{0D108BD9-81ED-4DB2-BD59-A6C34878D82A}">
                        <a16:rowId xmlns:a16="http://schemas.microsoft.com/office/drawing/2014/main" val="2461805439"/>
                      </a:ext>
                    </a:extLst>
                  </a:tr>
                  <a:tr h="472059">
                    <a:tc>
                      <a:txBody>
                        <a:bodyPr/>
                        <a:lstStyle/>
                        <a:p>
                          <a:pPr algn="r"/>
                          <a:endParaRPr lang="en-US" sz="2400" dirty="0"/>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3229158"/>
                      </a:ext>
                    </a:extLst>
                  </a:tr>
                  <a:tr h="47205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2400" dirty="0"/>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0116861"/>
                      </a:ext>
                    </a:extLst>
                  </a:tr>
                  <a:tr h="47205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2400" dirty="0"/>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5844753"/>
                      </a:ext>
                    </a:extLst>
                  </a:tr>
                  <a:tr h="472059">
                    <a:tc>
                      <a:txBody>
                        <a:bodyPr/>
                        <a:lstStyle/>
                        <a:p>
                          <a:pPr algn="r"/>
                          <a:endParaRPr lang="en-US" sz="2400" dirty="0"/>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8213581"/>
                      </a:ext>
                    </a:extLst>
                  </a:tr>
                </a:tbl>
              </a:graphicData>
            </a:graphic>
          </p:graphicFrame>
        </mc:Fallback>
      </mc:AlternateContent>
      <p:graphicFrame>
        <p:nvGraphicFramePr>
          <p:cNvPr id="84" name="Table 6">
            <a:extLst>
              <a:ext uri="{FF2B5EF4-FFF2-40B4-BE49-F238E27FC236}">
                <a16:creationId xmlns:a16="http://schemas.microsoft.com/office/drawing/2014/main" id="{0E108E48-09F1-480A-BD81-F3462A9BEA36}"/>
              </a:ext>
            </a:extLst>
          </p:cNvPr>
          <p:cNvGraphicFramePr>
            <a:graphicFrameLocks noGrp="1"/>
          </p:cNvGraphicFramePr>
          <p:nvPr>
            <p:extLst>
              <p:ext uri="{D42A27DB-BD31-4B8C-83A1-F6EECF244321}">
                <p14:modId xmlns:p14="http://schemas.microsoft.com/office/powerpoint/2010/main" val="302175727"/>
              </p:ext>
            </p:extLst>
          </p:nvPr>
        </p:nvGraphicFramePr>
        <p:xfrm>
          <a:off x="8729558" y="1509535"/>
          <a:ext cx="528513" cy="3764856"/>
        </p:xfrm>
        <a:graphic>
          <a:graphicData uri="http://schemas.openxmlformats.org/drawingml/2006/table">
            <a:tbl>
              <a:tblPr firstRow="1" bandRow="1">
                <a:tableStyleId>{2D5ABB26-0587-4C30-8999-92F81FD0307C}</a:tableStyleId>
              </a:tblPr>
              <a:tblGrid>
                <a:gridCol w="528513">
                  <a:extLst>
                    <a:ext uri="{9D8B030D-6E8A-4147-A177-3AD203B41FA5}">
                      <a16:colId xmlns:a16="http://schemas.microsoft.com/office/drawing/2014/main" val="2676065889"/>
                    </a:ext>
                  </a:extLst>
                </a:gridCol>
              </a:tblGrid>
              <a:tr h="470607">
                <a:tc>
                  <a:txBody>
                    <a:bodyPr/>
                    <a:lstStyle/>
                    <a:p>
                      <a:pPr algn="ctr"/>
                      <a:r>
                        <a:rPr lang="en-US" sz="2400" dirty="0"/>
                        <a:t>1</a:t>
                      </a:r>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4537278"/>
                  </a:ext>
                </a:extLst>
              </a:tr>
              <a:tr h="4706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1</a:t>
                      </a:r>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1129361"/>
                  </a:ext>
                </a:extLst>
              </a:tr>
              <a:tr h="470607">
                <a:tc>
                  <a:txBody>
                    <a:bodyPr/>
                    <a:lstStyle/>
                    <a:p>
                      <a:pPr algn="ctr"/>
                      <a:r>
                        <a:rPr lang="en-US" sz="2400" dirty="0"/>
                        <a:t>1</a:t>
                      </a:r>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2114688"/>
                  </a:ext>
                </a:extLst>
              </a:tr>
              <a:tr h="470607">
                <a:tc>
                  <a:txBody>
                    <a:bodyPr/>
                    <a:lstStyle/>
                    <a:p>
                      <a:pPr algn="ctr"/>
                      <a:r>
                        <a:rPr lang="en-US" sz="2400" dirty="0"/>
                        <a:t>1</a:t>
                      </a:r>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1805439"/>
                  </a:ext>
                </a:extLst>
              </a:tr>
              <a:tr h="470607">
                <a:tc>
                  <a:txBody>
                    <a:bodyPr/>
                    <a:lstStyle/>
                    <a:p>
                      <a:pPr algn="ctr"/>
                      <a:r>
                        <a:rPr lang="en-US" sz="2400" dirty="0"/>
                        <a:t>1</a:t>
                      </a:r>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3229158"/>
                  </a:ext>
                </a:extLst>
              </a:tr>
              <a:tr h="4706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1</a:t>
                      </a:r>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0116861"/>
                  </a:ext>
                </a:extLst>
              </a:tr>
              <a:tr h="4706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1</a:t>
                      </a:r>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5844753"/>
                  </a:ext>
                </a:extLst>
              </a:tr>
              <a:tr h="470607">
                <a:tc>
                  <a:txBody>
                    <a:bodyPr/>
                    <a:lstStyle/>
                    <a:p>
                      <a:pPr algn="ctr"/>
                      <a:r>
                        <a:rPr lang="en-US" sz="2400" dirty="0"/>
                        <a:t>1</a:t>
                      </a:r>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8213581"/>
                  </a:ext>
                </a:extLst>
              </a:tr>
            </a:tbl>
          </a:graphicData>
        </a:graphic>
      </p:graphicFrame>
      <p:sp>
        <p:nvSpPr>
          <p:cNvPr id="88" name="TextBox 87">
            <a:extLst>
              <a:ext uri="{FF2B5EF4-FFF2-40B4-BE49-F238E27FC236}">
                <a16:creationId xmlns:a16="http://schemas.microsoft.com/office/drawing/2014/main" id="{321A36C8-F726-46E7-8EED-2AAF1BAADCD7}"/>
              </a:ext>
            </a:extLst>
          </p:cNvPr>
          <p:cNvSpPr txBox="1"/>
          <p:nvPr/>
        </p:nvSpPr>
        <p:spPr>
          <a:xfrm>
            <a:off x="5032668" y="5494086"/>
            <a:ext cx="279833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light transport matrix</a:t>
            </a:r>
            <a:endPar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sp>
        <p:nvSpPr>
          <p:cNvPr id="91" name="TextBox 90">
            <a:extLst>
              <a:ext uri="{FF2B5EF4-FFF2-40B4-BE49-F238E27FC236}">
                <a16:creationId xmlns:a16="http://schemas.microsoft.com/office/drawing/2014/main" id="{B441D195-5E00-4206-9557-2036E57F3F9A}"/>
              </a:ext>
            </a:extLst>
          </p:cNvPr>
          <p:cNvSpPr txBox="1"/>
          <p:nvPr/>
        </p:nvSpPr>
        <p:spPr>
          <a:xfrm>
            <a:off x="2054972" y="5494086"/>
            <a:ext cx="233685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scene-only image</a:t>
            </a:r>
            <a:endPar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sp>
        <p:nvSpPr>
          <p:cNvPr id="92" name="TextBox 91">
            <a:extLst>
              <a:ext uri="{FF2B5EF4-FFF2-40B4-BE49-F238E27FC236}">
                <a16:creationId xmlns:a16="http://schemas.microsoft.com/office/drawing/2014/main" id="{459A9C4A-920C-4E7F-8239-7E486A2D1D36}"/>
              </a:ext>
            </a:extLst>
          </p:cNvPr>
          <p:cNvSpPr txBox="1"/>
          <p:nvPr/>
        </p:nvSpPr>
        <p:spPr>
          <a:xfrm>
            <a:off x="8310230" y="5494086"/>
            <a:ext cx="13671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added up</a:t>
            </a:r>
            <a:endPar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mc:AlternateContent xmlns:mc="http://schemas.openxmlformats.org/markup-compatibility/2006" xmlns:a14="http://schemas.microsoft.com/office/drawing/2010/main">
        <mc:Choice Requires="a14">
          <p:sp>
            <p:nvSpPr>
              <p:cNvPr id="93" name="Rectangle 92">
                <a:extLst>
                  <a:ext uri="{FF2B5EF4-FFF2-40B4-BE49-F238E27FC236}">
                    <a16:creationId xmlns:a16="http://schemas.microsoft.com/office/drawing/2014/main" id="{EEA15638-BB95-48CD-A5BC-31DD3EB5A237}"/>
                  </a:ext>
                </a:extLst>
              </p:cNvPr>
              <p:cNvSpPr/>
              <p:nvPr/>
            </p:nvSpPr>
            <p:spPr>
              <a:xfrm>
                <a:off x="3628949" y="3146398"/>
                <a:ext cx="48282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oMath>
                  </m:oMathPara>
                </a14:m>
                <a:endParaRPr lang="en-US" sz="2400" dirty="0"/>
              </a:p>
            </p:txBody>
          </p:sp>
        </mc:Choice>
        <mc:Fallback xmlns="">
          <p:sp>
            <p:nvSpPr>
              <p:cNvPr id="93" name="Rectangle 92">
                <a:extLst>
                  <a:ext uri="{FF2B5EF4-FFF2-40B4-BE49-F238E27FC236}">
                    <a16:creationId xmlns:a16="http://schemas.microsoft.com/office/drawing/2014/main" id="{EEA15638-BB95-48CD-A5BC-31DD3EB5A237}"/>
                  </a:ext>
                </a:extLst>
              </p:cNvPr>
              <p:cNvSpPr>
                <a:spLocks noRot="1" noChangeAspect="1" noMove="1" noResize="1" noEditPoints="1" noAdjustHandles="1" noChangeArrowheads="1" noChangeShapeType="1" noTextEdit="1"/>
              </p:cNvSpPr>
              <p:nvPr/>
            </p:nvSpPr>
            <p:spPr>
              <a:xfrm>
                <a:off x="3628949" y="3146398"/>
                <a:ext cx="482824" cy="461665"/>
              </a:xfrm>
              <a:prstGeom prst="rect">
                <a:avLst/>
              </a:prstGeom>
              <a:blipFill>
                <a:blip r:embed="rId7"/>
                <a:stretch>
                  <a:fillRect/>
                </a:stretch>
              </a:blipFill>
            </p:spPr>
            <p:txBody>
              <a:bodyPr/>
              <a:lstStyle/>
              <a:p>
                <a:r>
                  <a:rPr lang="en-US">
                    <a:noFill/>
                  </a:rPr>
                  <a:t> </a:t>
                </a:r>
              </a:p>
            </p:txBody>
          </p:sp>
        </mc:Fallback>
      </mc:AlternateContent>
      <p:sp>
        <p:nvSpPr>
          <p:cNvPr id="13" name="Title 1">
            <a:extLst>
              <a:ext uri="{FF2B5EF4-FFF2-40B4-BE49-F238E27FC236}">
                <a16:creationId xmlns:a16="http://schemas.microsoft.com/office/drawing/2014/main" id="{3F156C97-12C5-4FC5-873A-E9764738BFEA}"/>
              </a:ext>
            </a:extLst>
          </p:cNvPr>
          <p:cNvSpPr txBox="1">
            <a:spLocks/>
          </p:cNvSpPr>
          <p:nvPr/>
        </p:nvSpPr>
        <p:spPr>
          <a:xfrm>
            <a:off x="513350" y="-110122"/>
            <a:ext cx="88873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Scene-only image formation</a:t>
            </a:r>
          </a:p>
        </p:txBody>
      </p:sp>
    </p:spTree>
    <p:extLst>
      <p:ext uri="{BB962C8B-B14F-4D97-AF65-F5344CB8AC3E}">
        <p14:creationId xmlns:p14="http://schemas.microsoft.com/office/powerpoint/2010/main" val="29894950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F1F6E004-5053-449E-9390-ED08A7A77623}"/>
              </a:ext>
            </a:extLst>
          </p:cNvPr>
          <p:cNvSpPr/>
          <p:nvPr/>
        </p:nvSpPr>
        <p:spPr>
          <a:xfrm>
            <a:off x="147400" y="2997564"/>
            <a:ext cx="951297" cy="6579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mj-lt"/>
              </a:rPr>
              <a:t>light</a:t>
            </a:r>
          </a:p>
        </p:txBody>
      </p:sp>
      <p:cxnSp>
        <p:nvCxnSpPr>
          <p:cNvPr id="96" name="Google Shape;878;p48">
            <a:extLst>
              <a:ext uri="{FF2B5EF4-FFF2-40B4-BE49-F238E27FC236}">
                <a16:creationId xmlns:a16="http://schemas.microsoft.com/office/drawing/2014/main" id="{238B3078-74FC-4663-86AB-3FB6A74BBB36}"/>
              </a:ext>
            </a:extLst>
          </p:cNvPr>
          <p:cNvCxnSpPr>
            <a:cxnSpLocks/>
          </p:cNvCxnSpPr>
          <p:nvPr/>
        </p:nvCxnSpPr>
        <p:spPr>
          <a:xfrm>
            <a:off x="6726382" y="2796146"/>
            <a:ext cx="3990109" cy="0"/>
          </a:xfrm>
          <a:prstGeom prst="straightConnector1">
            <a:avLst/>
          </a:prstGeom>
          <a:noFill/>
          <a:ln w="38100" cap="flat" cmpd="sng">
            <a:solidFill>
              <a:schemeClr val="tx1"/>
            </a:solidFill>
            <a:prstDash val="solid"/>
            <a:miter lim="800000"/>
            <a:headEnd type="none" w="med" len="med"/>
            <a:tailEnd type="arrow" w="med" len="med"/>
          </a:ln>
        </p:spPr>
      </p:cxnSp>
      <p:cxnSp>
        <p:nvCxnSpPr>
          <p:cNvPr id="98" name="Straight Arrow Connector 97">
            <a:extLst>
              <a:ext uri="{FF2B5EF4-FFF2-40B4-BE49-F238E27FC236}">
                <a16:creationId xmlns:a16="http://schemas.microsoft.com/office/drawing/2014/main" id="{85305DDD-9858-4E40-91B4-FFD1FCC805B0}"/>
              </a:ext>
            </a:extLst>
          </p:cNvPr>
          <p:cNvCxnSpPr>
            <a:cxnSpLocks/>
          </p:cNvCxnSpPr>
          <p:nvPr/>
        </p:nvCxnSpPr>
        <p:spPr>
          <a:xfrm>
            <a:off x="1566647" y="2796146"/>
            <a:ext cx="5104317"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8B1708B3-3544-49A6-BE13-641A945B1721}"/>
              </a:ext>
            </a:extLst>
          </p:cNvPr>
          <p:cNvGrpSpPr/>
          <p:nvPr/>
        </p:nvGrpSpPr>
        <p:grpSpPr>
          <a:xfrm rot="5520000">
            <a:off x="9463191" y="2941542"/>
            <a:ext cx="2650325" cy="124885"/>
            <a:chOff x="4770836" y="1658541"/>
            <a:chExt cx="2650325" cy="124885"/>
          </a:xfrm>
        </p:grpSpPr>
        <p:sp>
          <p:nvSpPr>
            <p:cNvPr id="101" name="Rectangle 100">
              <a:extLst>
                <a:ext uri="{FF2B5EF4-FFF2-40B4-BE49-F238E27FC236}">
                  <a16:creationId xmlns:a16="http://schemas.microsoft.com/office/drawing/2014/main" id="{492F1F1F-A386-4B7D-892E-958F95CEF50B}"/>
                </a:ext>
              </a:extLst>
            </p:cNvPr>
            <p:cNvSpPr/>
            <p:nvPr/>
          </p:nvSpPr>
          <p:spPr>
            <a:xfrm rot="5400000">
              <a:off x="6063852" y="365525"/>
              <a:ext cx="64293" cy="2650325"/>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7215A01D-F6B8-47D4-8A66-FF6645E425CF}"/>
                </a:ext>
              </a:extLst>
            </p:cNvPr>
            <p:cNvSpPr/>
            <p:nvPr/>
          </p:nvSpPr>
          <p:spPr>
            <a:xfrm rot="5400000">
              <a:off x="6063852" y="426117"/>
              <a:ext cx="64293" cy="2650325"/>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9" name="TextBox 108">
            <a:extLst>
              <a:ext uri="{FF2B5EF4-FFF2-40B4-BE49-F238E27FC236}">
                <a16:creationId xmlns:a16="http://schemas.microsoft.com/office/drawing/2014/main" id="{F40389D0-16FC-4F8E-9664-997D77C314C2}"/>
              </a:ext>
            </a:extLst>
          </p:cNvPr>
          <p:cNvSpPr txBox="1"/>
          <p:nvPr/>
        </p:nvSpPr>
        <p:spPr>
          <a:xfrm>
            <a:off x="7098558" y="2124469"/>
            <a:ext cx="182024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beam splitter</a:t>
            </a:r>
            <a:endPar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grpSp>
        <p:nvGrpSpPr>
          <p:cNvPr id="139" name="Group 138">
            <a:extLst>
              <a:ext uri="{FF2B5EF4-FFF2-40B4-BE49-F238E27FC236}">
                <a16:creationId xmlns:a16="http://schemas.microsoft.com/office/drawing/2014/main" id="{B6B4A837-3F91-469E-BC2C-E6B776D1CD16}"/>
              </a:ext>
            </a:extLst>
          </p:cNvPr>
          <p:cNvGrpSpPr/>
          <p:nvPr/>
        </p:nvGrpSpPr>
        <p:grpSpPr>
          <a:xfrm>
            <a:off x="4909640" y="1048915"/>
            <a:ext cx="2650325" cy="124885"/>
            <a:chOff x="4770836" y="1658541"/>
            <a:chExt cx="2650325" cy="124885"/>
          </a:xfrm>
        </p:grpSpPr>
        <p:sp>
          <p:nvSpPr>
            <p:cNvPr id="140" name="Rectangle 139">
              <a:extLst>
                <a:ext uri="{FF2B5EF4-FFF2-40B4-BE49-F238E27FC236}">
                  <a16:creationId xmlns:a16="http://schemas.microsoft.com/office/drawing/2014/main" id="{DC27568A-C999-4AA1-A0DB-3E5C5BBA37D2}"/>
                </a:ext>
              </a:extLst>
            </p:cNvPr>
            <p:cNvSpPr/>
            <p:nvPr/>
          </p:nvSpPr>
          <p:spPr>
            <a:xfrm rot="5400000">
              <a:off x="6063852" y="365525"/>
              <a:ext cx="64293" cy="2650325"/>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9DAD9227-CDB3-43F2-81CF-9B03EAFD64F6}"/>
                </a:ext>
              </a:extLst>
            </p:cNvPr>
            <p:cNvSpPr/>
            <p:nvPr/>
          </p:nvSpPr>
          <p:spPr>
            <a:xfrm rot="5400000">
              <a:off x="6063852" y="426117"/>
              <a:ext cx="64293" cy="2650325"/>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8" name="Rectangle 157">
            <a:extLst>
              <a:ext uri="{FF2B5EF4-FFF2-40B4-BE49-F238E27FC236}">
                <a16:creationId xmlns:a16="http://schemas.microsoft.com/office/drawing/2014/main" id="{8A4AAE40-9BBF-4E13-8C9B-9EF57AF73ADE}"/>
              </a:ext>
            </a:extLst>
          </p:cNvPr>
          <p:cNvSpPr/>
          <p:nvPr/>
        </p:nvSpPr>
        <p:spPr>
          <a:xfrm>
            <a:off x="3120999" y="4739410"/>
            <a:ext cx="1357743" cy="1357743"/>
          </a:xfrm>
          <a:prstGeom prst="rect">
            <a:avLst/>
          </a:prstGeom>
          <a:solidFill>
            <a:schemeClr val="tx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extBox 158">
            <a:extLst>
              <a:ext uri="{FF2B5EF4-FFF2-40B4-BE49-F238E27FC236}">
                <a16:creationId xmlns:a16="http://schemas.microsoft.com/office/drawing/2014/main" id="{EA6307E1-F926-4F03-A083-C7587CF2DF9E}"/>
              </a:ext>
            </a:extLst>
          </p:cNvPr>
          <p:cNvSpPr txBox="1"/>
          <p:nvPr/>
        </p:nvSpPr>
        <p:spPr>
          <a:xfrm>
            <a:off x="3116125" y="6099421"/>
            <a:ext cx="136748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reference</a:t>
            </a:r>
            <a:endPar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sp>
        <p:nvSpPr>
          <p:cNvPr id="162" name="Rectangle 161">
            <a:extLst>
              <a:ext uri="{FF2B5EF4-FFF2-40B4-BE49-F238E27FC236}">
                <a16:creationId xmlns:a16="http://schemas.microsoft.com/office/drawing/2014/main" id="{63449DE6-D98C-4D42-A4DC-B8FB02E7EC06}"/>
              </a:ext>
            </a:extLst>
          </p:cNvPr>
          <p:cNvSpPr/>
          <p:nvPr/>
        </p:nvSpPr>
        <p:spPr>
          <a:xfrm>
            <a:off x="9926004" y="4734909"/>
            <a:ext cx="1357743" cy="1357743"/>
          </a:xfrm>
          <a:prstGeom prst="rect">
            <a:avLst/>
          </a:prstGeom>
          <a:pattFill prst="wdUpDiag">
            <a:fgClr>
              <a:schemeClr val="tx1"/>
            </a:fgClr>
            <a:bgClr>
              <a:schemeClr val="bg1"/>
            </a:bgClr>
          </a:patt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gradFill>
                <a:gsLst>
                  <a:gs pos="0">
                    <a:schemeClr val="accent1">
                      <a:lumMod val="5000"/>
                      <a:lumOff val="95000"/>
                    </a:schemeClr>
                  </a:gs>
                  <a:gs pos="20000">
                    <a:schemeClr val="bg1"/>
                  </a:gs>
                  <a:gs pos="20000">
                    <a:schemeClr val="bg1"/>
                  </a:gs>
                  <a:gs pos="40000">
                    <a:schemeClr val="tx1"/>
                  </a:gs>
                  <a:gs pos="60000">
                    <a:schemeClr val="bg1"/>
                  </a:gs>
                  <a:gs pos="80000">
                    <a:schemeClr val="tx1"/>
                  </a:gs>
                  <a:gs pos="100000">
                    <a:schemeClr val="bg1"/>
                  </a:gs>
                </a:gsLst>
                <a:lin ang="2700000" scaled="1"/>
              </a:gradFill>
            </a:endParaRPr>
          </a:p>
        </p:txBody>
      </p:sp>
      <p:sp>
        <p:nvSpPr>
          <p:cNvPr id="163" name="TextBox 162">
            <a:extLst>
              <a:ext uri="{FF2B5EF4-FFF2-40B4-BE49-F238E27FC236}">
                <a16:creationId xmlns:a16="http://schemas.microsoft.com/office/drawing/2014/main" id="{8A0D1C14-87DA-48B2-9C20-143C3320B973}"/>
              </a:ext>
            </a:extLst>
          </p:cNvPr>
          <p:cNvSpPr txBox="1"/>
          <p:nvPr/>
        </p:nvSpPr>
        <p:spPr>
          <a:xfrm>
            <a:off x="9787671" y="6092652"/>
            <a:ext cx="169758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interference</a:t>
            </a:r>
            <a:endPar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sp>
        <p:nvSpPr>
          <p:cNvPr id="164" name="Rectangle 163">
            <a:extLst>
              <a:ext uri="{FF2B5EF4-FFF2-40B4-BE49-F238E27FC236}">
                <a16:creationId xmlns:a16="http://schemas.microsoft.com/office/drawing/2014/main" id="{114431E6-4C4D-4BB2-AD26-0A3A69D8196B}"/>
              </a:ext>
            </a:extLst>
          </p:cNvPr>
          <p:cNvSpPr/>
          <p:nvPr/>
        </p:nvSpPr>
        <p:spPr>
          <a:xfrm>
            <a:off x="7744978" y="4739410"/>
            <a:ext cx="1357743" cy="1357743"/>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gradFill>
                <a:gsLst>
                  <a:gs pos="0">
                    <a:schemeClr val="accent1">
                      <a:lumMod val="5000"/>
                      <a:lumOff val="95000"/>
                    </a:schemeClr>
                  </a:gs>
                  <a:gs pos="20000">
                    <a:schemeClr val="bg1"/>
                  </a:gs>
                  <a:gs pos="20000">
                    <a:schemeClr val="bg1"/>
                  </a:gs>
                  <a:gs pos="40000">
                    <a:schemeClr val="tx1"/>
                  </a:gs>
                  <a:gs pos="60000">
                    <a:schemeClr val="bg1"/>
                  </a:gs>
                  <a:gs pos="80000">
                    <a:schemeClr val="tx1"/>
                  </a:gs>
                  <a:gs pos="100000">
                    <a:schemeClr val="bg1"/>
                  </a:gs>
                </a:gsLst>
                <a:lin ang="2700000" scaled="1"/>
              </a:gradFill>
            </a:endParaRPr>
          </a:p>
        </p:txBody>
      </p:sp>
      <p:sp>
        <p:nvSpPr>
          <p:cNvPr id="165" name="TextBox 164">
            <a:extLst>
              <a:ext uri="{FF2B5EF4-FFF2-40B4-BE49-F238E27FC236}">
                <a16:creationId xmlns:a16="http://schemas.microsoft.com/office/drawing/2014/main" id="{6DAC4748-6A80-4D5D-93C8-645C96F0613C}"/>
              </a:ext>
            </a:extLst>
          </p:cNvPr>
          <p:cNvSpPr txBox="1"/>
          <p:nvPr/>
        </p:nvSpPr>
        <p:spPr>
          <a:xfrm>
            <a:off x="7771688" y="6048664"/>
            <a:ext cx="1367490"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scene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rPr>
              <a:t>reference</a:t>
            </a:r>
          </a:p>
        </p:txBody>
      </p:sp>
      <p:sp>
        <p:nvSpPr>
          <p:cNvPr id="166" name="TextBox 165">
            <a:extLst>
              <a:ext uri="{FF2B5EF4-FFF2-40B4-BE49-F238E27FC236}">
                <a16:creationId xmlns:a16="http://schemas.microsoft.com/office/drawing/2014/main" id="{601243F7-F2C7-4994-9118-CBB9C54AC279}"/>
              </a:ext>
            </a:extLst>
          </p:cNvPr>
          <p:cNvSpPr txBox="1"/>
          <p:nvPr/>
        </p:nvSpPr>
        <p:spPr>
          <a:xfrm>
            <a:off x="9245280" y="4910472"/>
            <a:ext cx="490840"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a:latin typeface="+mj-lt"/>
                <a:ea typeface="Linux Libertine" panose="02000503000000000000" pitchFamily="2" charset="0"/>
                <a:cs typeface="Linux Libertine" panose="02000503000000000000" pitchFamily="2" charset="0"/>
              </a:rPr>
              <a:t>+</a:t>
            </a:r>
            <a:endParaRPr kumimoji="0" lang="en-US" sz="48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cxnSp>
        <p:nvCxnSpPr>
          <p:cNvPr id="53" name="Google Shape;878;p48">
            <a:extLst>
              <a:ext uri="{FF2B5EF4-FFF2-40B4-BE49-F238E27FC236}">
                <a16:creationId xmlns:a16="http://schemas.microsoft.com/office/drawing/2014/main" id="{F326D26A-A694-4D72-9DE6-39695453CCFC}"/>
              </a:ext>
            </a:extLst>
          </p:cNvPr>
          <p:cNvCxnSpPr>
            <a:cxnSpLocks/>
          </p:cNvCxnSpPr>
          <p:nvPr/>
        </p:nvCxnSpPr>
        <p:spPr>
          <a:xfrm flipH="1">
            <a:off x="6726382" y="2928216"/>
            <a:ext cx="3990111" cy="0"/>
          </a:xfrm>
          <a:prstGeom prst="straightConnector1">
            <a:avLst/>
          </a:prstGeom>
          <a:noFill/>
          <a:ln w="38100" cap="flat" cmpd="sng">
            <a:solidFill>
              <a:schemeClr val="tx1"/>
            </a:solidFill>
            <a:prstDash val="solid"/>
            <a:miter lim="800000"/>
            <a:headEnd type="none" w="med" len="med"/>
            <a:tailEnd type="arrow" w="med" len="med"/>
          </a:ln>
        </p:spPr>
      </p:cxnSp>
      <p:cxnSp>
        <p:nvCxnSpPr>
          <p:cNvPr id="54" name="Google Shape;878;p48">
            <a:extLst>
              <a:ext uri="{FF2B5EF4-FFF2-40B4-BE49-F238E27FC236}">
                <a16:creationId xmlns:a16="http://schemas.microsoft.com/office/drawing/2014/main" id="{7C733036-DC96-4CEA-801D-C34BB3EA5751}"/>
              </a:ext>
            </a:extLst>
          </p:cNvPr>
          <p:cNvCxnSpPr>
            <a:cxnSpLocks/>
          </p:cNvCxnSpPr>
          <p:nvPr/>
        </p:nvCxnSpPr>
        <p:spPr>
          <a:xfrm>
            <a:off x="6701693" y="1176700"/>
            <a:ext cx="6284" cy="1611200"/>
          </a:xfrm>
          <a:prstGeom prst="straightConnector1">
            <a:avLst/>
          </a:prstGeom>
          <a:noFill/>
          <a:ln w="38100" cap="flat" cmpd="sng">
            <a:solidFill>
              <a:schemeClr val="tx1"/>
            </a:solidFill>
            <a:prstDash val="solid"/>
            <a:miter lim="800000"/>
            <a:headEnd type="none" w="med" len="med"/>
            <a:tailEnd type="arrow" w="med" len="med"/>
          </a:ln>
        </p:spPr>
      </p:cxnSp>
      <p:cxnSp>
        <p:nvCxnSpPr>
          <p:cNvPr id="55" name="Google Shape;878;p48">
            <a:extLst>
              <a:ext uri="{FF2B5EF4-FFF2-40B4-BE49-F238E27FC236}">
                <a16:creationId xmlns:a16="http://schemas.microsoft.com/office/drawing/2014/main" id="{0DC88E5D-AFAE-4332-98E1-BB1B2C02B95A}"/>
              </a:ext>
            </a:extLst>
          </p:cNvPr>
          <p:cNvCxnSpPr>
            <a:cxnSpLocks/>
          </p:cNvCxnSpPr>
          <p:nvPr/>
        </p:nvCxnSpPr>
        <p:spPr>
          <a:xfrm flipV="1">
            <a:off x="6572691" y="1173800"/>
            <a:ext cx="0" cy="1614100"/>
          </a:xfrm>
          <a:prstGeom prst="straightConnector1">
            <a:avLst/>
          </a:prstGeom>
          <a:noFill/>
          <a:ln w="38100" cap="flat" cmpd="sng">
            <a:solidFill>
              <a:schemeClr val="tx1"/>
            </a:solidFill>
            <a:prstDash val="solid"/>
            <a:miter lim="800000"/>
            <a:headEnd type="none" w="med" len="med"/>
            <a:tailEnd type="arrow" w="med" len="med"/>
          </a:ln>
        </p:spPr>
      </p:cxnSp>
      <p:cxnSp>
        <p:nvCxnSpPr>
          <p:cNvPr id="56" name="Google Shape;878;p48">
            <a:extLst>
              <a:ext uri="{FF2B5EF4-FFF2-40B4-BE49-F238E27FC236}">
                <a16:creationId xmlns:a16="http://schemas.microsoft.com/office/drawing/2014/main" id="{44A6EFF4-673F-4298-9C1B-BC52880A603B}"/>
              </a:ext>
            </a:extLst>
          </p:cNvPr>
          <p:cNvCxnSpPr>
            <a:cxnSpLocks/>
          </p:cNvCxnSpPr>
          <p:nvPr/>
        </p:nvCxnSpPr>
        <p:spPr>
          <a:xfrm>
            <a:off x="6703670" y="2898827"/>
            <a:ext cx="0" cy="2497517"/>
          </a:xfrm>
          <a:prstGeom prst="straightConnector1">
            <a:avLst/>
          </a:prstGeom>
          <a:noFill/>
          <a:ln w="38100" cap="flat" cmpd="sng">
            <a:solidFill>
              <a:schemeClr val="tx1"/>
            </a:solidFill>
            <a:prstDash val="solid"/>
            <a:miter lim="800000"/>
            <a:headEnd type="none" w="med" len="med"/>
            <a:tailEnd type="arrow" w="med" len="med"/>
          </a:ln>
        </p:spPr>
      </p:cxnSp>
      <p:sp>
        <p:nvSpPr>
          <p:cNvPr id="57" name="TextBox 56">
            <a:extLst>
              <a:ext uri="{FF2B5EF4-FFF2-40B4-BE49-F238E27FC236}">
                <a16:creationId xmlns:a16="http://schemas.microsoft.com/office/drawing/2014/main" id="{B1FAB2E9-129E-4719-B790-FEF107AE254F}"/>
              </a:ext>
            </a:extLst>
          </p:cNvPr>
          <p:cNvSpPr txBox="1"/>
          <p:nvPr/>
        </p:nvSpPr>
        <p:spPr>
          <a:xfrm>
            <a:off x="2435401" y="5006652"/>
            <a:ext cx="490840"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a:latin typeface="+mj-lt"/>
                <a:ea typeface="Linux Libertine" panose="02000503000000000000" pitchFamily="2" charset="0"/>
                <a:cs typeface="Linux Libertine" panose="02000503000000000000" pitchFamily="2" charset="0"/>
              </a:rPr>
              <a:t>+</a:t>
            </a:r>
            <a:endParaRPr kumimoji="0" lang="en-US" sz="48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sp>
        <p:nvSpPr>
          <p:cNvPr id="58" name="Rectangle 57">
            <a:extLst>
              <a:ext uri="{FF2B5EF4-FFF2-40B4-BE49-F238E27FC236}">
                <a16:creationId xmlns:a16="http://schemas.microsoft.com/office/drawing/2014/main" id="{B22A20A7-B0A5-4BEE-8A21-C03013C938C0}"/>
              </a:ext>
            </a:extLst>
          </p:cNvPr>
          <p:cNvSpPr/>
          <p:nvPr/>
        </p:nvSpPr>
        <p:spPr>
          <a:xfrm>
            <a:off x="887775" y="4739410"/>
            <a:ext cx="1357743" cy="1357743"/>
          </a:xfrm>
          <a:prstGeom prst="rect">
            <a:avLst/>
          </a:prstGeom>
          <a:solidFill>
            <a:schemeClr val="tx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C0321999-DB27-43E5-AF9A-B6526D69303F}"/>
              </a:ext>
            </a:extLst>
          </p:cNvPr>
          <p:cNvSpPr txBox="1"/>
          <p:nvPr/>
        </p:nvSpPr>
        <p:spPr>
          <a:xfrm>
            <a:off x="1116842" y="6099421"/>
            <a:ext cx="89960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scene</a:t>
            </a:r>
            <a:endPar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sp>
        <p:nvSpPr>
          <p:cNvPr id="8" name="Rectangle 7">
            <a:extLst>
              <a:ext uri="{FF2B5EF4-FFF2-40B4-BE49-F238E27FC236}">
                <a16:creationId xmlns:a16="http://schemas.microsoft.com/office/drawing/2014/main" id="{E9FB7DCC-BFD0-477A-B942-005A8D610A3B}"/>
              </a:ext>
            </a:extLst>
          </p:cNvPr>
          <p:cNvSpPr/>
          <p:nvPr/>
        </p:nvSpPr>
        <p:spPr>
          <a:xfrm rot="2700000">
            <a:off x="6161139" y="1989738"/>
            <a:ext cx="64293" cy="2650325"/>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69">
            <a:extLst>
              <a:ext uri="{FF2B5EF4-FFF2-40B4-BE49-F238E27FC236}">
                <a16:creationId xmlns:a16="http://schemas.microsoft.com/office/drawing/2014/main" id="{B4192CA9-C2A0-5748-8290-186090CDC44F}"/>
              </a:ext>
            </a:extLst>
          </p:cNvPr>
          <p:cNvGrpSpPr/>
          <p:nvPr/>
        </p:nvGrpSpPr>
        <p:grpSpPr>
          <a:xfrm>
            <a:off x="5288017" y="5418283"/>
            <a:ext cx="1810546" cy="1377608"/>
            <a:chOff x="5288017" y="5418283"/>
            <a:chExt cx="1810546" cy="1377608"/>
          </a:xfrm>
        </p:grpSpPr>
        <p:grpSp>
          <p:nvGrpSpPr>
            <p:cNvPr id="73" name="Group 72">
              <a:extLst>
                <a:ext uri="{FF2B5EF4-FFF2-40B4-BE49-F238E27FC236}">
                  <a16:creationId xmlns:a16="http://schemas.microsoft.com/office/drawing/2014/main" id="{6486EA6B-08B7-B54D-A7D7-654444229649}"/>
                </a:ext>
              </a:extLst>
            </p:cNvPr>
            <p:cNvGrpSpPr/>
            <p:nvPr/>
          </p:nvGrpSpPr>
          <p:grpSpPr>
            <a:xfrm rot="16200000">
              <a:off x="5640751" y="5338079"/>
              <a:ext cx="1105078" cy="1810546"/>
              <a:chOff x="500910" y="2184396"/>
              <a:chExt cx="3356023" cy="1911350"/>
            </a:xfrm>
          </p:grpSpPr>
          <p:sp>
            <p:nvSpPr>
              <p:cNvPr id="83" name="Isosceles Triangle 120">
                <a:extLst>
                  <a:ext uri="{FF2B5EF4-FFF2-40B4-BE49-F238E27FC236}">
                    <a16:creationId xmlns:a16="http://schemas.microsoft.com/office/drawing/2014/main" id="{36E83534-E2A4-5B41-AF47-DBFB4FCA3009}"/>
                  </a:ext>
                </a:extLst>
              </p:cNvPr>
              <p:cNvSpPr/>
              <p:nvPr/>
            </p:nvSpPr>
            <p:spPr>
              <a:xfrm rot="16200000">
                <a:off x="2529027" y="2621146"/>
                <a:ext cx="1612682" cy="1043130"/>
              </a:xfrm>
              <a:prstGeom prst="triangle">
                <a:avLst/>
              </a:prstGeom>
              <a:solidFill>
                <a:schemeClr val="bg1"/>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4" name="Rectangle 83">
                <a:extLst>
                  <a:ext uri="{FF2B5EF4-FFF2-40B4-BE49-F238E27FC236}">
                    <a16:creationId xmlns:a16="http://schemas.microsoft.com/office/drawing/2014/main" id="{150EDBDB-8B44-9342-9315-830D5CCA0659}"/>
                  </a:ext>
                </a:extLst>
              </p:cNvPr>
              <p:cNvSpPr/>
              <p:nvPr/>
            </p:nvSpPr>
            <p:spPr>
              <a:xfrm>
                <a:off x="500910" y="2184396"/>
                <a:ext cx="2537925" cy="1911350"/>
              </a:xfrm>
              <a:prstGeom prst="rect">
                <a:avLst/>
              </a:prstGeom>
              <a:solidFill>
                <a:schemeClr val="bg1"/>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r>
                  <a:rPr lang="en-US" sz="2200" dirty="0">
                    <a:solidFill>
                      <a:schemeClr val="tx1"/>
                    </a:solidFill>
                    <a:latin typeface="+mj-lt"/>
                  </a:rPr>
                  <a:t>camera</a:t>
                </a:r>
              </a:p>
            </p:txBody>
          </p:sp>
        </p:grpSp>
        <p:grpSp>
          <p:nvGrpSpPr>
            <p:cNvPr id="74" name="Group 73">
              <a:extLst>
                <a:ext uri="{FF2B5EF4-FFF2-40B4-BE49-F238E27FC236}">
                  <a16:creationId xmlns:a16="http://schemas.microsoft.com/office/drawing/2014/main" id="{961C97A0-9DC7-A24F-95A9-52944D81547C}"/>
                </a:ext>
              </a:extLst>
            </p:cNvPr>
            <p:cNvGrpSpPr/>
            <p:nvPr/>
          </p:nvGrpSpPr>
          <p:grpSpPr>
            <a:xfrm rot="5400000">
              <a:off x="6058536" y="4725055"/>
              <a:ext cx="269502" cy="1655958"/>
              <a:chOff x="261257" y="261257"/>
              <a:chExt cx="478973" cy="3847469"/>
            </a:xfrm>
            <a:noFill/>
          </p:grpSpPr>
          <p:sp>
            <p:nvSpPr>
              <p:cNvPr id="75" name="Rectangle 74">
                <a:extLst>
                  <a:ext uri="{FF2B5EF4-FFF2-40B4-BE49-F238E27FC236}">
                    <a16:creationId xmlns:a16="http://schemas.microsoft.com/office/drawing/2014/main" id="{CB712ECB-77A6-4F41-BB05-D5F7AAF1015E}"/>
                  </a:ext>
                </a:extLst>
              </p:cNvPr>
              <p:cNvSpPr/>
              <p:nvPr/>
            </p:nvSpPr>
            <p:spPr>
              <a:xfrm>
                <a:off x="261257" y="261257"/>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C9AF6548-948A-5B40-ADCE-577B4ABEF239}"/>
                  </a:ext>
                </a:extLst>
              </p:cNvPr>
              <p:cNvSpPr/>
              <p:nvPr/>
            </p:nvSpPr>
            <p:spPr>
              <a:xfrm>
                <a:off x="261257" y="740229"/>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D9019E6E-9C26-ED4F-A6F7-1817C45A3CAD}"/>
                  </a:ext>
                </a:extLst>
              </p:cNvPr>
              <p:cNvSpPr/>
              <p:nvPr/>
            </p:nvSpPr>
            <p:spPr>
              <a:xfrm>
                <a:off x="261257" y="1223123"/>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B07040AA-FF35-B043-93FC-538CE201210B}"/>
                  </a:ext>
                </a:extLst>
              </p:cNvPr>
              <p:cNvSpPr/>
              <p:nvPr/>
            </p:nvSpPr>
            <p:spPr>
              <a:xfrm>
                <a:off x="261257" y="170602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506E60C9-8732-4847-98A6-B4A9715EFF24}"/>
                  </a:ext>
                </a:extLst>
              </p:cNvPr>
              <p:cNvSpPr/>
              <p:nvPr/>
            </p:nvSpPr>
            <p:spPr>
              <a:xfrm>
                <a:off x="261257" y="218499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16D811B8-8C47-654C-866E-4AA8F17798AD}"/>
                  </a:ext>
                </a:extLst>
              </p:cNvPr>
              <p:cNvSpPr/>
              <p:nvPr/>
            </p:nvSpPr>
            <p:spPr>
              <a:xfrm>
                <a:off x="261257" y="2667888"/>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5FFB603F-53E9-6841-8A3F-619C9A9F9F1B}"/>
                  </a:ext>
                </a:extLst>
              </p:cNvPr>
              <p:cNvSpPr/>
              <p:nvPr/>
            </p:nvSpPr>
            <p:spPr>
              <a:xfrm>
                <a:off x="261258" y="315078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9D33AB56-3A63-4044-BA15-9D442CDD90BA}"/>
                  </a:ext>
                </a:extLst>
              </p:cNvPr>
              <p:cNvSpPr/>
              <p:nvPr/>
            </p:nvSpPr>
            <p:spPr>
              <a:xfrm>
                <a:off x="261258" y="362975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5" name="Group 84">
            <a:extLst>
              <a:ext uri="{FF2B5EF4-FFF2-40B4-BE49-F238E27FC236}">
                <a16:creationId xmlns:a16="http://schemas.microsoft.com/office/drawing/2014/main" id="{D466807E-B4B2-DE4A-BD66-FC9253FBF7F3}"/>
              </a:ext>
            </a:extLst>
          </p:cNvPr>
          <p:cNvGrpSpPr/>
          <p:nvPr/>
        </p:nvGrpSpPr>
        <p:grpSpPr>
          <a:xfrm>
            <a:off x="832138" y="2486921"/>
            <a:ext cx="773984" cy="1655958"/>
            <a:chOff x="832138" y="2486921"/>
            <a:chExt cx="773984" cy="1655958"/>
          </a:xfrm>
        </p:grpSpPr>
        <p:grpSp>
          <p:nvGrpSpPr>
            <p:cNvPr id="86" name="Group 85">
              <a:extLst>
                <a:ext uri="{FF2B5EF4-FFF2-40B4-BE49-F238E27FC236}">
                  <a16:creationId xmlns:a16="http://schemas.microsoft.com/office/drawing/2014/main" id="{92D38E4A-866A-C049-A046-9B2065D1A050}"/>
                </a:ext>
              </a:extLst>
            </p:cNvPr>
            <p:cNvGrpSpPr/>
            <p:nvPr/>
          </p:nvGrpSpPr>
          <p:grpSpPr>
            <a:xfrm>
              <a:off x="1336620" y="2486921"/>
              <a:ext cx="269502" cy="1655958"/>
              <a:chOff x="261257" y="261257"/>
              <a:chExt cx="478973" cy="3847469"/>
            </a:xfrm>
            <a:solidFill>
              <a:schemeClr val="tx1"/>
            </a:solidFill>
          </p:grpSpPr>
          <p:sp>
            <p:nvSpPr>
              <p:cNvPr id="89" name="Rectangle 88">
                <a:extLst>
                  <a:ext uri="{FF2B5EF4-FFF2-40B4-BE49-F238E27FC236}">
                    <a16:creationId xmlns:a16="http://schemas.microsoft.com/office/drawing/2014/main" id="{3C238F47-38CA-8441-A5DA-E62D68ABB7C2}"/>
                  </a:ext>
                </a:extLst>
              </p:cNvPr>
              <p:cNvSpPr/>
              <p:nvPr/>
            </p:nvSpPr>
            <p:spPr>
              <a:xfrm>
                <a:off x="261257" y="261257"/>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25569B77-FC83-4D4D-AD17-C9B67C34EA58}"/>
                  </a:ext>
                </a:extLst>
              </p:cNvPr>
              <p:cNvSpPr/>
              <p:nvPr/>
            </p:nvSpPr>
            <p:spPr>
              <a:xfrm>
                <a:off x="261257" y="740229"/>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1BFD6808-F746-6F4C-AD24-E17E5A3A8028}"/>
                  </a:ext>
                </a:extLst>
              </p:cNvPr>
              <p:cNvSpPr/>
              <p:nvPr/>
            </p:nvSpPr>
            <p:spPr>
              <a:xfrm>
                <a:off x="261257" y="1223123"/>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Rectangle 91">
                <a:extLst>
                  <a:ext uri="{FF2B5EF4-FFF2-40B4-BE49-F238E27FC236}">
                    <a16:creationId xmlns:a16="http://schemas.microsoft.com/office/drawing/2014/main" id="{4313AF35-0E90-494B-867C-1A3A4743C3C8}"/>
                  </a:ext>
                </a:extLst>
              </p:cNvPr>
              <p:cNvSpPr/>
              <p:nvPr/>
            </p:nvSpPr>
            <p:spPr>
              <a:xfrm>
                <a:off x="261257" y="170602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0EC50ED2-5D0E-924F-A14B-C888EA22D844}"/>
                  </a:ext>
                </a:extLst>
              </p:cNvPr>
              <p:cNvSpPr/>
              <p:nvPr/>
            </p:nvSpPr>
            <p:spPr>
              <a:xfrm>
                <a:off x="261257" y="218499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3D96677D-5276-734A-A267-264439AFDA21}"/>
                  </a:ext>
                </a:extLst>
              </p:cNvPr>
              <p:cNvSpPr/>
              <p:nvPr/>
            </p:nvSpPr>
            <p:spPr>
              <a:xfrm>
                <a:off x="261257" y="2667888"/>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7F97862A-BF8A-E64C-BB16-8074FFBE97D5}"/>
                  </a:ext>
                </a:extLst>
              </p:cNvPr>
              <p:cNvSpPr/>
              <p:nvPr/>
            </p:nvSpPr>
            <p:spPr>
              <a:xfrm>
                <a:off x="261258" y="315078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E72FE600-D1E4-D74C-9355-05D129683BAB}"/>
                  </a:ext>
                </a:extLst>
              </p:cNvPr>
              <p:cNvSpPr/>
              <p:nvPr/>
            </p:nvSpPr>
            <p:spPr>
              <a:xfrm>
                <a:off x="261258" y="362975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8" name="Flowchart: Delay 61">
              <a:extLst>
                <a:ext uri="{FF2B5EF4-FFF2-40B4-BE49-F238E27FC236}">
                  <a16:creationId xmlns:a16="http://schemas.microsoft.com/office/drawing/2014/main" id="{7A4CAFA1-FB8F-1046-B642-2E0E8EE68E9B}"/>
                </a:ext>
              </a:extLst>
            </p:cNvPr>
            <p:cNvSpPr/>
            <p:nvPr/>
          </p:nvSpPr>
          <p:spPr>
            <a:xfrm rot="10800000">
              <a:off x="832138" y="2486921"/>
              <a:ext cx="515910" cy="1655958"/>
            </a:xfrm>
            <a:prstGeom prst="flowChartDelay">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0" name="TextBox 59">
            <a:extLst>
              <a:ext uri="{FF2B5EF4-FFF2-40B4-BE49-F238E27FC236}">
                <a16:creationId xmlns:a16="http://schemas.microsoft.com/office/drawing/2014/main" id="{9CAF3197-4ABE-4A65-8669-AC74CAE7EAE8}"/>
              </a:ext>
            </a:extLst>
          </p:cNvPr>
          <p:cNvSpPr txBox="1"/>
          <p:nvPr/>
        </p:nvSpPr>
        <p:spPr>
          <a:xfrm>
            <a:off x="10893718" y="2033187"/>
            <a:ext cx="1122422"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scene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mirror</a:t>
            </a:r>
            <a:endPar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sp>
        <p:nvSpPr>
          <p:cNvPr id="62" name="Title 1">
            <a:extLst>
              <a:ext uri="{FF2B5EF4-FFF2-40B4-BE49-F238E27FC236}">
                <a16:creationId xmlns:a16="http://schemas.microsoft.com/office/drawing/2014/main" id="{327AE606-0B66-42BF-9A2B-7D2BB1D757D6}"/>
              </a:ext>
            </a:extLst>
          </p:cNvPr>
          <p:cNvSpPr txBox="1">
            <a:spLocks/>
          </p:cNvSpPr>
          <p:nvPr/>
        </p:nvSpPr>
        <p:spPr>
          <a:xfrm>
            <a:off x="513350" y="-110122"/>
            <a:ext cx="88873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Interference image formation</a:t>
            </a:r>
          </a:p>
        </p:txBody>
      </p:sp>
      <p:sp>
        <p:nvSpPr>
          <p:cNvPr id="63" name="TextBox 62">
            <a:extLst>
              <a:ext uri="{FF2B5EF4-FFF2-40B4-BE49-F238E27FC236}">
                <a16:creationId xmlns:a16="http://schemas.microsoft.com/office/drawing/2014/main" id="{D9817170-C89D-4838-B86A-AF7D71D8357F}"/>
              </a:ext>
            </a:extLst>
          </p:cNvPr>
          <p:cNvSpPr txBox="1"/>
          <p:nvPr/>
        </p:nvSpPr>
        <p:spPr>
          <a:xfrm>
            <a:off x="6899144" y="1237704"/>
            <a:ext cx="221906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reference mirror</a:t>
            </a:r>
            <a:endPar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spTree>
    <p:extLst>
      <p:ext uri="{BB962C8B-B14F-4D97-AF65-F5344CB8AC3E}">
        <p14:creationId xmlns:p14="http://schemas.microsoft.com/office/powerpoint/2010/main" val="273374276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2" name="Straight Arrow Connector 81">
            <a:extLst>
              <a:ext uri="{FF2B5EF4-FFF2-40B4-BE49-F238E27FC236}">
                <a16:creationId xmlns:a16="http://schemas.microsoft.com/office/drawing/2014/main" id="{5F353CF2-B656-4D33-9D66-DB8CE71072DD}"/>
              </a:ext>
            </a:extLst>
          </p:cNvPr>
          <p:cNvCxnSpPr>
            <a:cxnSpLocks/>
            <a:stCxn id="174" idx="3"/>
          </p:cNvCxnSpPr>
          <p:nvPr/>
        </p:nvCxnSpPr>
        <p:spPr>
          <a:xfrm flipV="1">
            <a:off x="1606122" y="4031672"/>
            <a:ext cx="3845642" cy="8132"/>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Cloud 55">
            <a:extLst>
              <a:ext uri="{FF2B5EF4-FFF2-40B4-BE49-F238E27FC236}">
                <a16:creationId xmlns:a16="http://schemas.microsoft.com/office/drawing/2014/main" id="{F4EFF90F-958D-4F01-A48C-3460CCBDF976}"/>
              </a:ext>
            </a:extLst>
          </p:cNvPr>
          <p:cNvSpPr/>
          <p:nvPr/>
        </p:nvSpPr>
        <p:spPr>
          <a:xfrm>
            <a:off x="9830461" y="891494"/>
            <a:ext cx="4027787" cy="4640664"/>
          </a:xfrm>
          <a:prstGeom prst="cloud">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Arrow Connector 82">
            <a:extLst>
              <a:ext uri="{FF2B5EF4-FFF2-40B4-BE49-F238E27FC236}">
                <a16:creationId xmlns:a16="http://schemas.microsoft.com/office/drawing/2014/main" id="{ABF3A45B-21E7-48D4-96C2-932672695E09}"/>
              </a:ext>
            </a:extLst>
          </p:cNvPr>
          <p:cNvCxnSpPr>
            <a:cxnSpLocks/>
            <a:stCxn id="168" idx="3"/>
          </p:cNvCxnSpPr>
          <p:nvPr/>
        </p:nvCxnSpPr>
        <p:spPr>
          <a:xfrm>
            <a:off x="1606121" y="2796146"/>
            <a:ext cx="5001156" cy="0"/>
          </a:xfrm>
          <a:prstGeom prst="straightConnector1">
            <a:avLst/>
          </a:prstGeom>
          <a:ln w="38100">
            <a:solidFill>
              <a:srgbClr val="03AD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0" name="TextBox 139">
                <a:extLst>
                  <a:ext uri="{FF2B5EF4-FFF2-40B4-BE49-F238E27FC236}">
                    <a16:creationId xmlns:a16="http://schemas.microsoft.com/office/drawing/2014/main" id="{E3E694BE-C09E-4E2E-8635-A13E35DB37C3}"/>
                  </a:ext>
                </a:extLst>
              </p:cNvPr>
              <p:cNvSpPr txBox="1"/>
              <p:nvPr/>
            </p:nvSpPr>
            <p:spPr>
              <a:xfrm>
                <a:off x="1744297" y="3598250"/>
                <a:ext cx="21788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𝑠</m:t>
                      </m:r>
                    </m:oMath>
                  </m:oMathPara>
                </a14:m>
                <a:endParaRPr lang="en-US" dirty="0">
                  <a:solidFill>
                    <a:schemeClr val="tx1"/>
                  </a:solidFill>
                </a:endParaRPr>
              </a:p>
            </p:txBody>
          </p:sp>
        </mc:Choice>
        <mc:Fallback xmlns="">
          <p:sp>
            <p:nvSpPr>
              <p:cNvPr id="140" name="TextBox 139">
                <a:extLst>
                  <a:ext uri="{FF2B5EF4-FFF2-40B4-BE49-F238E27FC236}">
                    <a16:creationId xmlns:a16="http://schemas.microsoft.com/office/drawing/2014/main" id="{E3E694BE-C09E-4E2E-8635-A13E35DB37C3}"/>
                  </a:ext>
                </a:extLst>
              </p:cNvPr>
              <p:cNvSpPr txBox="1">
                <a:spLocks noRot="1" noChangeAspect="1" noMove="1" noResize="1" noEditPoints="1" noAdjustHandles="1" noChangeArrowheads="1" noChangeShapeType="1" noTextEdit="1"/>
              </p:cNvSpPr>
              <p:nvPr/>
            </p:nvSpPr>
            <p:spPr>
              <a:xfrm>
                <a:off x="1744297" y="3598250"/>
                <a:ext cx="217880" cy="369332"/>
              </a:xfrm>
              <a:prstGeom prst="rect">
                <a:avLst/>
              </a:prstGeom>
              <a:blipFill>
                <a:blip r:embed="rId7"/>
                <a:stretch>
                  <a:fillRect l="-16667" r="-16667"/>
                </a:stretch>
              </a:blipFill>
            </p:spPr>
            <p:txBody>
              <a:bodyPr/>
              <a:lstStyle/>
              <a:p>
                <a:r>
                  <a:rPr lang="en-US">
                    <a:noFill/>
                  </a:rPr>
                  <a:t> </a:t>
                </a:r>
              </a:p>
            </p:txBody>
          </p:sp>
        </mc:Fallback>
      </mc:AlternateContent>
      <p:grpSp>
        <p:nvGrpSpPr>
          <p:cNvPr id="59" name="Group 58">
            <a:extLst>
              <a:ext uri="{FF2B5EF4-FFF2-40B4-BE49-F238E27FC236}">
                <a16:creationId xmlns:a16="http://schemas.microsoft.com/office/drawing/2014/main" id="{CD2EC980-7820-4D9F-8B97-5BCE01F796FB}"/>
              </a:ext>
            </a:extLst>
          </p:cNvPr>
          <p:cNvGrpSpPr/>
          <p:nvPr/>
        </p:nvGrpSpPr>
        <p:grpSpPr>
          <a:xfrm>
            <a:off x="4909640" y="1048915"/>
            <a:ext cx="2650325" cy="124885"/>
            <a:chOff x="4770836" y="1658541"/>
            <a:chExt cx="2650325" cy="124885"/>
          </a:xfrm>
        </p:grpSpPr>
        <p:sp>
          <p:nvSpPr>
            <p:cNvPr id="60" name="Rectangle 59">
              <a:extLst>
                <a:ext uri="{FF2B5EF4-FFF2-40B4-BE49-F238E27FC236}">
                  <a16:creationId xmlns:a16="http://schemas.microsoft.com/office/drawing/2014/main" id="{28940159-7E87-4AF6-82CB-136CB9A3546A}"/>
                </a:ext>
              </a:extLst>
            </p:cNvPr>
            <p:cNvSpPr/>
            <p:nvPr/>
          </p:nvSpPr>
          <p:spPr>
            <a:xfrm rot="5400000">
              <a:off x="6063852" y="365525"/>
              <a:ext cx="64293" cy="2650325"/>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75D30FC1-CAD8-4361-A976-6F8BE4E5ADF7}"/>
                </a:ext>
              </a:extLst>
            </p:cNvPr>
            <p:cNvSpPr/>
            <p:nvPr/>
          </p:nvSpPr>
          <p:spPr>
            <a:xfrm rot="5400000">
              <a:off x="6063852" y="426117"/>
              <a:ext cx="64293" cy="2650325"/>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4" name="Google Shape;878;p48">
            <a:extLst>
              <a:ext uri="{FF2B5EF4-FFF2-40B4-BE49-F238E27FC236}">
                <a16:creationId xmlns:a16="http://schemas.microsoft.com/office/drawing/2014/main" id="{3A40E921-5594-4C4F-8469-A7945B0910E1}"/>
              </a:ext>
            </a:extLst>
          </p:cNvPr>
          <p:cNvCxnSpPr>
            <a:cxnSpLocks/>
          </p:cNvCxnSpPr>
          <p:nvPr/>
        </p:nvCxnSpPr>
        <p:spPr>
          <a:xfrm>
            <a:off x="6701693" y="1176700"/>
            <a:ext cx="6284" cy="1611200"/>
          </a:xfrm>
          <a:prstGeom prst="straightConnector1">
            <a:avLst/>
          </a:prstGeom>
          <a:noFill/>
          <a:ln w="38100" cap="flat" cmpd="sng">
            <a:solidFill>
              <a:srgbClr val="03AD50"/>
            </a:solidFill>
            <a:prstDash val="solid"/>
            <a:miter lim="800000"/>
            <a:headEnd type="none" w="med" len="med"/>
            <a:tailEnd type="arrow" w="med" len="med"/>
          </a:ln>
        </p:spPr>
      </p:cxnSp>
      <p:cxnSp>
        <p:nvCxnSpPr>
          <p:cNvPr id="65" name="Google Shape;878;p48">
            <a:extLst>
              <a:ext uri="{FF2B5EF4-FFF2-40B4-BE49-F238E27FC236}">
                <a16:creationId xmlns:a16="http://schemas.microsoft.com/office/drawing/2014/main" id="{C156181C-55EE-41D1-BA9C-5FB12B660DF5}"/>
              </a:ext>
            </a:extLst>
          </p:cNvPr>
          <p:cNvCxnSpPr>
            <a:cxnSpLocks/>
          </p:cNvCxnSpPr>
          <p:nvPr/>
        </p:nvCxnSpPr>
        <p:spPr>
          <a:xfrm flipV="1">
            <a:off x="6572691" y="1173800"/>
            <a:ext cx="0" cy="1614100"/>
          </a:xfrm>
          <a:prstGeom prst="straightConnector1">
            <a:avLst/>
          </a:prstGeom>
          <a:noFill/>
          <a:ln w="38100" cap="flat" cmpd="sng">
            <a:solidFill>
              <a:srgbClr val="03AD50"/>
            </a:solidFill>
            <a:prstDash val="solid"/>
            <a:miter lim="800000"/>
            <a:headEnd type="none" w="med" len="med"/>
            <a:tailEnd type="arrow" w="med" len="med"/>
          </a:ln>
        </p:spPr>
      </p:cxnSp>
      <p:cxnSp>
        <p:nvCxnSpPr>
          <p:cNvPr id="66" name="Google Shape;878;p48">
            <a:extLst>
              <a:ext uri="{FF2B5EF4-FFF2-40B4-BE49-F238E27FC236}">
                <a16:creationId xmlns:a16="http://schemas.microsoft.com/office/drawing/2014/main" id="{F54D9719-F29C-461A-AF11-5896CF10C3A2}"/>
              </a:ext>
            </a:extLst>
          </p:cNvPr>
          <p:cNvCxnSpPr>
            <a:cxnSpLocks/>
          </p:cNvCxnSpPr>
          <p:nvPr/>
        </p:nvCxnSpPr>
        <p:spPr>
          <a:xfrm>
            <a:off x="6647398" y="2898827"/>
            <a:ext cx="0" cy="2497517"/>
          </a:xfrm>
          <a:prstGeom prst="straightConnector1">
            <a:avLst/>
          </a:prstGeom>
          <a:noFill/>
          <a:ln w="38100" cap="flat" cmpd="sng">
            <a:solidFill>
              <a:srgbClr val="FF0000"/>
            </a:solidFill>
            <a:prstDash val="solid"/>
            <a:miter lim="800000"/>
            <a:headEnd type="none" w="med" len="med"/>
            <a:tailEnd type="arrow" w="med" len="med"/>
          </a:ln>
        </p:spPr>
      </p:cxnSp>
      <p:cxnSp>
        <p:nvCxnSpPr>
          <p:cNvPr id="81" name="Straight Arrow Connector 80">
            <a:extLst>
              <a:ext uri="{FF2B5EF4-FFF2-40B4-BE49-F238E27FC236}">
                <a16:creationId xmlns:a16="http://schemas.microsoft.com/office/drawing/2014/main" id="{C6DC7131-1AC2-4F7C-8B44-7E577F00EE47}"/>
              </a:ext>
            </a:extLst>
          </p:cNvPr>
          <p:cNvCxnSpPr>
            <a:cxnSpLocks/>
          </p:cNvCxnSpPr>
          <p:nvPr/>
        </p:nvCxnSpPr>
        <p:spPr>
          <a:xfrm>
            <a:off x="5514108" y="4031672"/>
            <a:ext cx="5204692" cy="0"/>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6" name="Google Shape;878;p48">
            <a:extLst>
              <a:ext uri="{FF2B5EF4-FFF2-40B4-BE49-F238E27FC236}">
                <a16:creationId xmlns:a16="http://schemas.microsoft.com/office/drawing/2014/main" id="{6F32F952-D99B-4642-83F6-0F50AA304A02}"/>
              </a:ext>
            </a:extLst>
          </p:cNvPr>
          <p:cNvCxnSpPr>
            <a:cxnSpLocks/>
          </p:cNvCxnSpPr>
          <p:nvPr/>
        </p:nvCxnSpPr>
        <p:spPr>
          <a:xfrm>
            <a:off x="6766976" y="2898827"/>
            <a:ext cx="0" cy="2497517"/>
          </a:xfrm>
          <a:prstGeom prst="straightConnector1">
            <a:avLst/>
          </a:prstGeom>
          <a:noFill/>
          <a:ln w="38100" cap="flat" cmpd="sng">
            <a:solidFill>
              <a:srgbClr val="03AD50"/>
            </a:solidFill>
            <a:prstDash val="solid"/>
            <a:miter lim="800000"/>
            <a:headEnd type="none" w="med" len="med"/>
            <a:tailEnd type="arrow" w="med" len="med"/>
          </a:ln>
        </p:spPr>
      </p:cxnSp>
      <p:cxnSp>
        <p:nvCxnSpPr>
          <p:cNvPr id="94" name="Straight Arrow Connector 93">
            <a:extLst>
              <a:ext uri="{FF2B5EF4-FFF2-40B4-BE49-F238E27FC236}">
                <a16:creationId xmlns:a16="http://schemas.microsoft.com/office/drawing/2014/main" id="{11EE498E-4DCA-40E8-BC13-AE1883444BE2}"/>
              </a:ext>
            </a:extLst>
          </p:cNvPr>
          <p:cNvCxnSpPr>
            <a:cxnSpLocks/>
          </p:cNvCxnSpPr>
          <p:nvPr/>
        </p:nvCxnSpPr>
        <p:spPr>
          <a:xfrm flipV="1">
            <a:off x="10718800" y="3398623"/>
            <a:ext cx="555626" cy="631626"/>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38546666-4EAE-47AC-9F5E-35B7F53AD771}"/>
              </a:ext>
            </a:extLst>
          </p:cNvPr>
          <p:cNvCxnSpPr>
            <a:cxnSpLocks/>
          </p:cNvCxnSpPr>
          <p:nvPr/>
        </p:nvCxnSpPr>
        <p:spPr>
          <a:xfrm flipH="1" flipV="1">
            <a:off x="10746421" y="2858593"/>
            <a:ext cx="528005" cy="538607"/>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2AB1CA48-E19C-400B-B705-DCF7A0CAB0EC}"/>
              </a:ext>
            </a:extLst>
          </p:cNvPr>
          <p:cNvSpPr txBox="1"/>
          <p:nvPr/>
        </p:nvSpPr>
        <p:spPr>
          <a:xfrm>
            <a:off x="7098558" y="2124469"/>
            <a:ext cx="182024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beam splitter</a:t>
            </a:r>
            <a:endPar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sp>
        <p:nvSpPr>
          <p:cNvPr id="97" name="TextBox 96">
            <a:extLst>
              <a:ext uri="{FF2B5EF4-FFF2-40B4-BE49-F238E27FC236}">
                <a16:creationId xmlns:a16="http://schemas.microsoft.com/office/drawing/2014/main" id="{B9BEE4D4-C41F-449D-9602-2A64D0171CB0}"/>
              </a:ext>
            </a:extLst>
          </p:cNvPr>
          <p:cNvSpPr txBox="1"/>
          <p:nvPr/>
        </p:nvSpPr>
        <p:spPr>
          <a:xfrm>
            <a:off x="11206387" y="4462814"/>
            <a:ext cx="89960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scene</a:t>
            </a:r>
            <a:endPar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cxnSp>
        <p:nvCxnSpPr>
          <p:cNvPr id="67" name="Google Shape;878;p48">
            <a:extLst>
              <a:ext uri="{FF2B5EF4-FFF2-40B4-BE49-F238E27FC236}">
                <a16:creationId xmlns:a16="http://schemas.microsoft.com/office/drawing/2014/main" id="{655AB9B9-3841-485B-B63A-32069B84744A}"/>
              </a:ext>
            </a:extLst>
          </p:cNvPr>
          <p:cNvCxnSpPr>
            <a:cxnSpLocks/>
          </p:cNvCxnSpPr>
          <p:nvPr/>
        </p:nvCxnSpPr>
        <p:spPr>
          <a:xfrm flipH="1">
            <a:off x="6712041" y="2880453"/>
            <a:ext cx="4006759" cy="0"/>
          </a:xfrm>
          <a:prstGeom prst="straightConnector1">
            <a:avLst/>
          </a:prstGeom>
          <a:noFill/>
          <a:ln w="38100" cap="flat" cmpd="sng">
            <a:solidFill>
              <a:srgbClr val="FF0000"/>
            </a:solidFill>
            <a:prstDash val="solid"/>
            <a:miter lim="800000"/>
            <a:headEnd type="none" w="med" len="med"/>
            <a:tailEnd type="arrow" w="med" len="med"/>
          </a:ln>
        </p:spPr>
      </p:cxn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6031CF67-3989-4C2D-A10A-ACC6B16AD428}"/>
                  </a:ext>
                </a:extLst>
              </p:cNvPr>
              <p:cNvSpPr txBox="1"/>
              <p:nvPr/>
            </p:nvSpPr>
            <p:spPr>
              <a:xfrm>
                <a:off x="6886554" y="4864952"/>
                <a:ext cx="21974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smtClean="0">
                          <a:solidFill>
                            <a:schemeClr val="tx1"/>
                          </a:solidFill>
                          <a:latin typeface="Cambria Math" panose="02040503050406030204" pitchFamily="18" charset="0"/>
                        </a:rPr>
                        <m:t>𝑐</m:t>
                      </m:r>
                    </m:oMath>
                  </m:oMathPara>
                </a14:m>
                <a:endParaRPr lang="en-US" dirty="0">
                  <a:solidFill>
                    <a:schemeClr val="tx1"/>
                  </a:solidFill>
                </a:endParaRPr>
              </a:p>
            </p:txBody>
          </p:sp>
        </mc:Choice>
        <mc:Fallback xmlns="">
          <p:sp>
            <p:nvSpPr>
              <p:cNvPr id="51" name="TextBox 50">
                <a:extLst>
                  <a:ext uri="{FF2B5EF4-FFF2-40B4-BE49-F238E27FC236}">
                    <a16:creationId xmlns:a16="http://schemas.microsoft.com/office/drawing/2014/main" id="{6031CF67-3989-4C2D-A10A-ACC6B16AD428}"/>
                  </a:ext>
                </a:extLst>
              </p:cNvPr>
              <p:cNvSpPr txBox="1">
                <a:spLocks noRot="1" noChangeAspect="1" noMove="1" noResize="1" noEditPoints="1" noAdjustHandles="1" noChangeArrowheads="1" noChangeShapeType="1" noTextEdit="1"/>
              </p:cNvSpPr>
              <p:nvPr/>
            </p:nvSpPr>
            <p:spPr>
              <a:xfrm>
                <a:off x="6886554" y="4864952"/>
                <a:ext cx="219740" cy="369332"/>
              </a:xfrm>
              <a:prstGeom prst="rect">
                <a:avLst/>
              </a:prstGeom>
              <a:blipFill>
                <a:blip r:embed="rId8"/>
                <a:stretch>
                  <a:fillRect l="-19444" r="-13889"/>
                </a:stretch>
              </a:blipFill>
            </p:spPr>
            <p:txBody>
              <a:bodyPr/>
              <a:lstStyle/>
              <a:p>
                <a:r>
                  <a:rPr lang="en-US">
                    <a:noFill/>
                  </a:rPr>
                  <a:t> </a:t>
                </a:r>
              </a:p>
            </p:txBody>
          </p:sp>
        </mc:Fallback>
      </mc:AlternateContent>
      <p:sp>
        <p:nvSpPr>
          <p:cNvPr id="84" name="Rectangle 83">
            <a:extLst>
              <a:ext uri="{FF2B5EF4-FFF2-40B4-BE49-F238E27FC236}">
                <a16:creationId xmlns:a16="http://schemas.microsoft.com/office/drawing/2014/main" id="{10BEBE9E-D119-4022-873E-EA455D8060A1}"/>
              </a:ext>
            </a:extLst>
          </p:cNvPr>
          <p:cNvSpPr/>
          <p:nvPr/>
        </p:nvSpPr>
        <p:spPr>
          <a:xfrm rot="2700000">
            <a:off x="6161139" y="1989738"/>
            <a:ext cx="64293" cy="2650325"/>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0" name="Group 149">
            <a:extLst>
              <a:ext uri="{FF2B5EF4-FFF2-40B4-BE49-F238E27FC236}">
                <a16:creationId xmlns:a16="http://schemas.microsoft.com/office/drawing/2014/main" id="{B95FD871-ABC4-7B49-A946-14387F93E8EA}"/>
              </a:ext>
            </a:extLst>
          </p:cNvPr>
          <p:cNvGrpSpPr/>
          <p:nvPr/>
        </p:nvGrpSpPr>
        <p:grpSpPr>
          <a:xfrm>
            <a:off x="5288017" y="5418283"/>
            <a:ext cx="1810546" cy="1377608"/>
            <a:chOff x="5288017" y="5418283"/>
            <a:chExt cx="1810546" cy="1377608"/>
          </a:xfrm>
        </p:grpSpPr>
        <p:grpSp>
          <p:nvGrpSpPr>
            <p:cNvPr id="151" name="Group 150">
              <a:extLst>
                <a:ext uri="{FF2B5EF4-FFF2-40B4-BE49-F238E27FC236}">
                  <a16:creationId xmlns:a16="http://schemas.microsoft.com/office/drawing/2014/main" id="{A30EC542-24E6-044C-B496-B42DC74DD500}"/>
                </a:ext>
              </a:extLst>
            </p:cNvPr>
            <p:cNvGrpSpPr/>
            <p:nvPr/>
          </p:nvGrpSpPr>
          <p:grpSpPr>
            <a:xfrm rot="16200000">
              <a:off x="5640751" y="5338079"/>
              <a:ext cx="1105078" cy="1810546"/>
              <a:chOff x="500910" y="2184396"/>
              <a:chExt cx="3356023" cy="1911350"/>
            </a:xfrm>
          </p:grpSpPr>
          <p:sp>
            <p:nvSpPr>
              <p:cNvPr id="161" name="Isosceles Triangle 120">
                <a:extLst>
                  <a:ext uri="{FF2B5EF4-FFF2-40B4-BE49-F238E27FC236}">
                    <a16:creationId xmlns:a16="http://schemas.microsoft.com/office/drawing/2014/main" id="{8C425BFF-3006-DF47-8B05-5C6B64B28C98}"/>
                  </a:ext>
                </a:extLst>
              </p:cNvPr>
              <p:cNvSpPr/>
              <p:nvPr/>
            </p:nvSpPr>
            <p:spPr>
              <a:xfrm rot="16200000">
                <a:off x="2529027" y="2621146"/>
                <a:ext cx="1612682" cy="1043130"/>
              </a:xfrm>
              <a:prstGeom prst="triangle">
                <a:avLst/>
              </a:prstGeom>
              <a:solidFill>
                <a:schemeClr val="bg1"/>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62" name="Rectangle 161">
                <a:extLst>
                  <a:ext uri="{FF2B5EF4-FFF2-40B4-BE49-F238E27FC236}">
                    <a16:creationId xmlns:a16="http://schemas.microsoft.com/office/drawing/2014/main" id="{48A0AC31-D52B-4545-AE07-56A99BFCE630}"/>
                  </a:ext>
                </a:extLst>
              </p:cNvPr>
              <p:cNvSpPr/>
              <p:nvPr/>
            </p:nvSpPr>
            <p:spPr>
              <a:xfrm>
                <a:off x="500910" y="2184396"/>
                <a:ext cx="2537925" cy="1911350"/>
              </a:xfrm>
              <a:prstGeom prst="rect">
                <a:avLst/>
              </a:prstGeom>
              <a:solidFill>
                <a:schemeClr val="bg1"/>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r>
                  <a:rPr lang="en-US" sz="2200" dirty="0">
                    <a:solidFill>
                      <a:schemeClr val="tx1"/>
                    </a:solidFill>
                    <a:latin typeface="+mj-lt"/>
                  </a:rPr>
                  <a:t>camera</a:t>
                </a:r>
              </a:p>
            </p:txBody>
          </p:sp>
        </p:grpSp>
        <p:grpSp>
          <p:nvGrpSpPr>
            <p:cNvPr id="152" name="Group 151">
              <a:extLst>
                <a:ext uri="{FF2B5EF4-FFF2-40B4-BE49-F238E27FC236}">
                  <a16:creationId xmlns:a16="http://schemas.microsoft.com/office/drawing/2014/main" id="{209FCDD1-031F-9A4E-BF91-D1E8A16D84E1}"/>
                </a:ext>
              </a:extLst>
            </p:cNvPr>
            <p:cNvGrpSpPr/>
            <p:nvPr/>
          </p:nvGrpSpPr>
          <p:grpSpPr>
            <a:xfrm rot="5400000">
              <a:off x="6058536" y="4725055"/>
              <a:ext cx="269502" cy="1655958"/>
              <a:chOff x="261257" y="261257"/>
              <a:chExt cx="478973" cy="3847469"/>
            </a:xfrm>
            <a:noFill/>
          </p:grpSpPr>
          <p:sp>
            <p:nvSpPr>
              <p:cNvPr id="153" name="Rectangle 152">
                <a:extLst>
                  <a:ext uri="{FF2B5EF4-FFF2-40B4-BE49-F238E27FC236}">
                    <a16:creationId xmlns:a16="http://schemas.microsoft.com/office/drawing/2014/main" id="{9FCC039E-DEDB-A749-A7E1-0A5333831658}"/>
                  </a:ext>
                </a:extLst>
              </p:cNvPr>
              <p:cNvSpPr/>
              <p:nvPr/>
            </p:nvSpPr>
            <p:spPr>
              <a:xfrm>
                <a:off x="261257" y="261257"/>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6137D384-6C16-C248-881E-D1D95990911B}"/>
                  </a:ext>
                </a:extLst>
              </p:cNvPr>
              <p:cNvSpPr/>
              <p:nvPr/>
            </p:nvSpPr>
            <p:spPr>
              <a:xfrm>
                <a:off x="261257" y="740229"/>
                <a:ext cx="478972" cy="478972"/>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Rectangle 154">
                <a:extLst>
                  <a:ext uri="{FF2B5EF4-FFF2-40B4-BE49-F238E27FC236}">
                    <a16:creationId xmlns:a16="http://schemas.microsoft.com/office/drawing/2014/main" id="{575E93F5-8263-A54E-902A-53A35486A810}"/>
                  </a:ext>
                </a:extLst>
              </p:cNvPr>
              <p:cNvSpPr/>
              <p:nvPr/>
            </p:nvSpPr>
            <p:spPr>
              <a:xfrm>
                <a:off x="261257" y="1223123"/>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Rectangle 155">
                <a:extLst>
                  <a:ext uri="{FF2B5EF4-FFF2-40B4-BE49-F238E27FC236}">
                    <a16:creationId xmlns:a16="http://schemas.microsoft.com/office/drawing/2014/main" id="{CCB77FAF-22CF-C94D-BDE8-C98FBA779267}"/>
                  </a:ext>
                </a:extLst>
              </p:cNvPr>
              <p:cNvSpPr/>
              <p:nvPr/>
            </p:nvSpPr>
            <p:spPr>
              <a:xfrm>
                <a:off x="261257" y="170602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1A5506A5-194C-1E47-8CB2-1BC9484963E1}"/>
                  </a:ext>
                </a:extLst>
              </p:cNvPr>
              <p:cNvSpPr/>
              <p:nvPr/>
            </p:nvSpPr>
            <p:spPr>
              <a:xfrm>
                <a:off x="261257" y="218499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D09EA97C-59BE-AC48-A96A-919C6CA15709}"/>
                  </a:ext>
                </a:extLst>
              </p:cNvPr>
              <p:cNvSpPr/>
              <p:nvPr/>
            </p:nvSpPr>
            <p:spPr>
              <a:xfrm>
                <a:off x="261257" y="2667888"/>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00307DA1-7004-3E48-8681-CC6059B43678}"/>
                  </a:ext>
                </a:extLst>
              </p:cNvPr>
              <p:cNvSpPr/>
              <p:nvPr/>
            </p:nvSpPr>
            <p:spPr>
              <a:xfrm>
                <a:off x="261258" y="315078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F1216801-50F0-B645-A564-B2418239D3DA}"/>
                  </a:ext>
                </a:extLst>
              </p:cNvPr>
              <p:cNvSpPr/>
              <p:nvPr/>
            </p:nvSpPr>
            <p:spPr>
              <a:xfrm>
                <a:off x="261258" y="362975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 name="Group 1">
            <a:extLst>
              <a:ext uri="{FF2B5EF4-FFF2-40B4-BE49-F238E27FC236}">
                <a16:creationId xmlns:a16="http://schemas.microsoft.com/office/drawing/2014/main" id="{DADACEC5-A1C0-46FD-8514-0F5758ACA1D5}"/>
              </a:ext>
            </a:extLst>
          </p:cNvPr>
          <p:cNvGrpSpPr/>
          <p:nvPr/>
        </p:nvGrpSpPr>
        <p:grpSpPr>
          <a:xfrm>
            <a:off x="147400" y="2486921"/>
            <a:ext cx="1458722" cy="1655958"/>
            <a:chOff x="147400" y="2486921"/>
            <a:chExt cx="1458722" cy="1655958"/>
          </a:xfrm>
        </p:grpSpPr>
        <p:sp>
          <p:nvSpPr>
            <p:cNvPr id="52" name="Rectangle 51">
              <a:extLst>
                <a:ext uri="{FF2B5EF4-FFF2-40B4-BE49-F238E27FC236}">
                  <a16:creationId xmlns:a16="http://schemas.microsoft.com/office/drawing/2014/main" id="{468EF05F-0A8E-4BD8-A06C-349F841FFD59}"/>
                </a:ext>
              </a:extLst>
            </p:cNvPr>
            <p:cNvSpPr/>
            <p:nvPr/>
          </p:nvSpPr>
          <p:spPr>
            <a:xfrm>
              <a:off x="147400" y="2997564"/>
              <a:ext cx="951297" cy="6579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mj-lt"/>
                </a:rPr>
                <a:t>light</a:t>
              </a:r>
            </a:p>
          </p:txBody>
        </p:sp>
        <p:grpSp>
          <p:nvGrpSpPr>
            <p:cNvPr id="164" name="Group 163">
              <a:extLst>
                <a:ext uri="{FF2B5EF4-FFF2-40B4-BE49-F238E27FC236}">
                  <a16:creationId xmlns:a16="http://schemas.microsoft.com/office/drawing/2014/main" id="{A1ED2E47-93E3-2244-979B-A9C64D862173}"/>
                </a:ext>
              </a:extLst>
            </p:cNvPr>
            <p:cNvGrpSpPr/>
            <p:nvPr/>
          </p:nvGrpSpPr>
          <p:grpSpPr>
            <a:xfrm>
              <a:off x="1336620" y="2486921"/>
              <a:ext cx="269502" cy="1655958"/>
              <a:chOff x="261257" y="261257"/>
              <a:chExt cx="478973" cy="3847469"/>
            </a:xfrm>
            <a:solidFill>
              <a:schemeClr val="bg1"/>
            </a:solidFill>
          </p:grpSpPr>
          <p:sp>
            <p:nvSpPr>
              <p:cNvPr id="167" name="Rectangle 166">
                <a:extLst>
                  <a:ext uri="{FF2B5EF4-FFF2-40B4-BE49-F238E27FC236}">
                    <a16:creationId xmlns:a16="http://schemas.microsoft.com/office/drawing/2014/main" id="{5010DBE9-2A7B-9246-89BA-82205B2C1843}"/>
                  </a:ext>
                </a:extLst>
              </p:cNvPr>
              <p:cNvSpPr/>
              <p:nvPr/>
            </p:nvSpPr>
            <p:spPr>
              <a:xfrm>
                <a:off x="261257" y="261257"/>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EA711C29-1ADE-9D4C-A902-2C335D864443}"/>
                  </a:ext>
                </a:extLst>
              </p:cNvPr>
              <p:cNvSpPr/>
              <p:nvPr/>
            </p:nvSpPr>
            <p:spPr>
              <a:xfrm>
                <a:off x="261257" y="740229"/>
                <a:ext cx="478972" cy="478972"/>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6749DD73-B181-524C-A327-CEB06E495D57}"/>
                  </a:ext>
                </a:extLst>
              </p:cNvPr>
              <p:cNvSpPr/>
              <p:nvPr/>
            </p:nvSpPr>
            <p:spPr>
              <a:xfrm>
                <a:off x="261257" y="1223123"/>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 name="Rectangle 169">
                <a:extLst>
                  <a:ext uri="{FF2B5EF4-FFF2-40B4-BE49-F238E27FC236}">
                    <a16:creationId xmlns:a16="http://schemas.microsoft.com/office/drawing/2014/main" id="{7F221FA2-68ED-5B4F-B806-F3BD1A3D8E0B}"/>
                  </a:ext>
                </a:extLst>
              </p:cNvPr>
              <p:cNvSpPr/>
              <p:nvPr/>
            </p:nvSpPr>
            <p:spPr>
              <a:xfrm>
                <a:off x="261257" y="170602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E8D9D131-11E8-3F4E-9545-A97B83BC7270}"/>
                  </a:ext>
                </a:extLst>
              </p:cNvPr>
              <p:cNvSpPr/>
              <p:nvPr/>
            </p:nvSpPr>
            <p:spPr>
              <a:xfrm>
                <a:off x="261257" y="218499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BF96E265-CE08-2240-96D0-ED8215816D0C}"/>
                  </a:ext>
                </a:extLst>
              </p:cNvPr>
              <p:cNvSpPr/>
              <p:nvPr/>
            </p:nvSpPr>
            <p:spPr>
              <a:xfrm>
                <a:off x="261257" y="2667888"/>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B36609E8-75CC-AE4B-B891-9C422C375508}"/>
                  </a:ext>
                </a:extLst>
              </p:cNvPr>
              <p:cNvSpPr/>
              <p:nvPr/>
            </p:nvSpPr>
            <p:spPr>
              <a:xfrm>
                <a:off x="261258" y="315078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2A5F1D05-EC1C-D643-AE1A-3536D0814D0A}"/>
                  </a:ext>
                </a:extLst>
              </p:cNvPr>
              <p:cNvSpPr/>
              <p:nvPr/>
            </p:nvSpPr>
            <p:spPr>
              <a:xfrm>
                <a:off x="261258" y="3629754"/>
                <a:ext cx="478972" cy="478972"/>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6" name="Flowchart: Delay 61">
              <a:extLst>
                <a:ext uri="{FF2B5EF4-FFF2-40B4-BE49-F238E27FC236}">
                  <a16:creationId xmlns:a16="http://schemas.microsoft.com/office/drawing/2014/main" id="{0FC9D40C-DC97-3B43-B8B6-6DD307A5C2CD}"/>
                </a:ext>
              </a:extLst>
            </p:cNvPr>
            <p:cNvSpPr/>
            <p:nvPr/>
          </p:nvSpPr>
          <p:spPr>
            <a:xfrm rot="10800000">
              <a:off x="832138" y="2486921"/>
              <a:ext cx="515910" cy="1655958"/>
            </a:xfrm>
            <a:prstGeom prst="flowChartDelay">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4" name="Title 1">
            <a:extLst>
              <a:ext uri="{FF2B5EF4-FFF2-40B4-BE49-F238E27FC236}">
                <a16:creationId xmlns:a16="http://schemas.microsoft.com/office/drawing/2014/main" id="{88BDA841-F153-48EF-A286-14D19B0D8B37}"/>
              </a:ext>
            </a:extLst>
          </p:cNvPr>
          <p:cNvSpPr txBox="1">
            <a:spLocks/>
          </p:cNvSpPr>
          <p:nvPr/>
        </p:nvSpPr>
        <p:spPr>
          <a:xfrm>
            <a:off x="513350" y="-110122"/>
            <a:ext cx="88873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Interference image formation</a:t>
            </a:r>
          </a:p>
        </p:txBody>
      </p:sp>
      <p:sp>
        <p:nvSpPr>
          <p:cNvPr id="55" name="TextBox 54">
            <a:extLst>
              <a:ext uri="{FF2B5EF4-FFF2-40B4-BE49-F238E27FC236}">
                <a16:creationId xmlns:a16="http://schemas.microsoft.com/office/drawing/2014/main" id="{779EBA8A-C6F4-49C8-B6B8-2C643BC55371}"/>
              </a:ext>
            </a:extLst>
          </p:cNvPr>
          <p:cNvSpPr txBox="1"/>
          <p:nvPr/>
        </p:nvSpPr>
        <p:spPr>
          <a:xfrm>
            <a:off x="6899144" y="1237704"/>
            <a:ext cx="221906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reference mirror</a:t>
            </a:r>
            <a:endPar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E0178600-DEF4-4981-A0E8-EDA8B34859B9}"/>
                  </a:ext>
                </a:extLst>
              </p:cNvPr>
              <p:cNvSpPr txBox="1"/>
              <p:nvPr/>
            </p:nvSpPr>
            <p:spPr>
              <a:xfrm>
                <a:off x="7604096" y="5119012"/>
                <a:ext cx="1875578" cy="385555"/>
              </a:xfrm>
              <a:prstGeom prst="rect">
                <a:avLst/>
              </a:prstGeom>
              <a:noFill/>
            </p:spPr>
            <p:txBody>
              <a:bodyPr wrap="square" lIns="0" tIns="0" rIns="0" bIns="0" rtlCol="0">
                <a:spAutoFit/>
              </a:bodyPr>
              <a:lstStyle/>
              <a:p>
                <a:r>
                  <a:rPr lang="en-US" sz="2400" dirty="0">
                    <a:solidFill>
                      <a:schemeClr val="tx1"/>
                    </a:solidFill>
                    <a:latin typeface="+mj-lt"/>
                  </a:rPr>
                  <a:t>scene-only: </a:t>
                </a:r>
                <a14:m>
                  <m:oMath xmlns:m="http://schemas.openxmlformats.org/officeDocument/2006/math">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𝐼</m:t>
                        </m:r>
                      </m:e>
                      <m:sub>
                        <m:r>
                          <a:rPr lang="en-US" sz="2400" b="0" i="1" smtClean="0">
                            <a:solidFill>
                              <a:schemeClr val="tx1"/>
                            </a:solidFill>
                            <a:latin typeface="Cambria Math" panose="02040503050406030204" pitchFamily="18" charset="0"/>
                          </a:rPr>
                          <m:t>𝑐</m:t>
                        </m:r>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𝑠</m:t>
                        </m:r>
                      </m:sub>
                    </m:sSub>
                  </m:oMath>
                </a14:m>
                <a:endParaRPr lang="en-US" sz="2400" dirty="0">
                  <a:solidFill>
                    <a:schemeClr val="tx1"/>
                  </a:solidFill>
                </a:endParaRPr>
              </a:p>
            </p:txBody>
          </p:sp>
        </mc:Choice>
        <mc:Fallback xmlns="">
          <p:sp>
            <p:nvSpPr>
              <p:cNvPr id="57" name="TextBox 56">
                <a:extLst>
                  <a:ext uri="{FF2B5EF4-FFF2-40B4-BE49-F238E27FC236}">
                    <a16:creationId xmlns:a16="http://schemas.microsoft.com/office/drawing/2014/main" id="{E0178600-DEF4-4981-A0E8-EDA8B34859B9}"/>
                  </a:ext>
                </a:extLst>
              </p:cNvPr>
              <p:cNvSpPr txBox="1">
                <a:spLocks noRot="1" noChangeAspect="1" noMove="1" noResize="1" noEditPoints="1" noAdjustHandles="1" noChangeArrowheads="1" noChangeShapeType="1" noTextEdit="1"/>
              </p:cNvSpPr>
              <p:nvPr/>
            </p:nvSpPr>
            <p:spPr>
              <a:xfrm>
                <a:off x="7604096" y="5119012"/>
                <a:ext cx="1875578" cy="385555"/>
              </a:xfrm>
              <a:prstGeom prst="rect">
                <a:avLst/>
              </a:prstGeom>
              <a:blipFill>
                <a:blip r:embed="rId10"/>
                <a:stretch>
                  <a:fillRect l="-9740" t="-23810" r="-1623" b="-4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8D46D129-74C3-4F35-BC7D-FBCFC7AC2E39}"/>
                  </a:ext>
                </a:extLst>
              </p:cNvPr>
              <p:cNvSpPr txBox="1"/>
              <p:nvPr/>
            </p:nvSpPr>
            <p:spPr>
              <a:xfrm>
                <a:off x="7429497" y="5555378"/>
                <a:ext cx="2532937" cy="385555"/>
              </a:xfrm>
              <a:prstGeom prst="rect">
                <a:avLst/>
              </a:prstGeom>
              <a:noFill/>
            </p:spPr>
            <p:txBody>
              <a:bodyPr wrap="none" lIns="0" tIns="0" rIns="0" bIns="0" rtlCol="0">
                <a:spAutoFit/>
              </a:bodyPr>
              <a:lstStyle/>
              <a:p>
                <a:r>
                  <a:rPr lang="en-US" sz="2400" dirty="0">
                    <a:solidFill>
                      <a:schemeClr val="tx1"/>
                    </a:solidFill>
                    <a:latin typeface="+mj-lt"/>
                  </a:rPr>
                  <a:t>interference: </a:t>
                </a:r>
                <a14:m>
                  <m:oMath xmlns:m="http://schemas.openxmlformats.org/officeDocument/2006/math">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𝛼</m:t>
                        </m:r>
                      </m:e>
                      <m:sub>
                        <m:r>
                          <a:rPr lang="en-US" sz="2400" b="0" i="1" smtClean="0">
                            <a:solidFill>
                              <a:schemeClr val="tx1"/>
                            </a:solidFill>
                            <a:latin typeface="Cambria Math" panose="02040503050406030204" pitchFamily="18" charset="0"/>
                          </a:rPr>
                          <m:t>𝑐</m:t>
                        </m:r>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𝑠</m:t>
                        </m:r>
                      </m:sub>
                    </m:sSub>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𝐼</m:t>
                        </m:r>
                      </m:e>
                      <m:sub>
                        <m:r>
                          <a:rPr lang="en-US" sz="2400" b="0" i="1" smtClean="0">
                            <a:solidFill>
                              <a:schemeClr val="tx1"/>
                            </a:solidFill>
                            <a:latin typeface="Cambria Math" panose="02040503050406030204" pitchFamily="18" charset="0"/>
                          </a:rPr>
                          <m:t>𝑐</m:t>
                        </m:r>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𝑠</m:t>
                        </m:r>
                      </m:sub>
                    </m:sSub>
                  </m:oMath>
                </a14:m>
                <a:endParaRPr lang="en-US" sz="2400" dirty="0">
                  <a:solidFill>
                    <a:schemeClr val="tx1"/>
                  </a:solidFill>
                </a:endParaRPr>
              </a:p>
            </p:txBody>
          </p:sp>
        </mc:Choice>
        <mc:Fallback xmlns="">
          <p:sp>
            <p:nvSpPr>
              <p:cNvPr id="58" name="TextBox 57">
                <a:extLst>
                  <a:ext uri="{FF2B5EF4-FFF2-40B4-BE49-F238E27FC236}">
                    <a16:creationId xmlns:a16="http://schemas.microsoft.com/office/drawing/2014/main" id="{8D46D129-74C3-4F35-BC7D-FBCFC7AC2E39}"/>
                  </a:ext>
                </a:extLst>
              </p:cNvPr>
              <p:cNvSpPr txBox="1">
                <a:spLocks noRot="1" noChangeAspect="1" noMove="1" noResize="1" noEditPoints="1" noAdjustHandles="1" noChangeArrowheads="1" noChangeShapeType="1" noTextEdit="1"/>
              </p:cNvSpPr>
              <p:nvPr/>
            </p:nvSpPr>
            <p:spPr>
              <a:xfrm>
                <a:off x="7429497" y="5555378"/>
                <a:ext cx="2532937" cy="385555"/>
              </a:xfrm>
              <a:prstGeom prst="rect">
                <a:avLst/>
              </a:prstGeom>
              <a:blipFill>
                <a:blip r:embed="rId11"/>
                <a:stretch>
                  <a:fillRect l="-7470" t="-21875" r="-723" b="-437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EE15C133-B01C-4AA1-B927-793907AC5D11}"/>
                  </a:ext>
                </a:extLst>
              </p:cNvPr>
              <p:cNvSpPr txBox="1"/>
              <p:nvPr/>
            </p:nvSpPr>
            <p:spPr>
              <a:xfrm>
                <a:off x="1735500" y="2359579"/>
                <a:ext cx="87004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400" b="0" i="1" smtClean="0">
                              <a:solidFill>
                                <a:schemeClr val="tx1"/>
                              </a:solidFill>
                              <a:latin typeface="Cambria Math" panose="02040503050406030204" pitchFamily="18" charset="0"/>
                            </a:rPr>
                          </m:ctrlPr>
                        </m:sSupPr>
                        <m:e>
                          <m:r>
                            <a:rPr lang="en-US" sz="2400" b="0" i="1" smtClean="0">
                              <a:solidFill>
                                <a:schemeClr val="tx1"/>
                              </a:solidFill>
                              <a:latin typeface="Cambria Math" panose="02040503050406030204" pitchFamily="18" charset="0"/>
                            </a:rPr>
                            <m:t>𝑠</m:t>
                          </m:r>
                        </m:e>
                        <m:sup>
                          <m:r>
                            <a:rPr lang="en-US" sz="2400" b="0" i="1" smtClean="0">
                              <a:solidFill>
                                <a:schemeClr val="tx1"/>
                              </a:solidFill>
                              <a:latin typeface="Cambria Math" panose="02040503050406030204" pitchFamily="18" charset="0"/>
                            </a:rPr>
                            <m:t>′</m:t>
                          </m:r>
                        </m:sup>
                      </m:sSup>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𝑐</m:t>
                      </m:r>
                    </m:oMath>
                  </m:oMathPara>
                </a14:m>
                <a:endParaRPr lang="en-US" dirty="0">
                  <a:solidFill>
                    <a:schemeClr val="tx1"/>
                  </a:solidFill>
                </a:endParaRPr>
              </a:p>
            </p:txBody>
          </p:sp>
        </mc:Choice>
        <mc:Fallback xmlns="">
          <p:sp>
            <p:nvSpPr>
              <p:cNvPr id="62" name="TextBox 61">
                <a:extLst>
                  <a:ext uri="{FF2B5EF4-FFF2-40B4-BE49-F238E27FC236}">
                    <a16:creationId xmlns:a16="http://schemas.microsoft.com/office/drawing/2014/main" id="{EE15C133-B01C-4AA1-B927-793907AC5D11}"/>
                  </a:ext>
                </a:extLst>
              </p:cNvPr>
              <p:cNvSpPr txBox="1">
                <a:spLocks noRot="1" noChangeAspect="1" noMove="1" noResize="1" noEditPoints="1" noAdjustHandles="1" noChangeArrowheads="1" noChangeShapeType="1" noTextEdit="1"/>
              </p:cNvSpPr>
              <p:nvPr/>
            </p:nvSpPr>
            <p:spPr>
              <a:xfrm>
                <a:off x="1735500" y="2359579"/>
                <a:ext cx="870046" cy="369332"/>
              </a:xfrm>
              <a:prstGeom prst="rect">
                <a:avLst/>
              </a:prstGeom>
              <a:blipFill>
                <a:blip r:embed="rId12"/>
                <a:stretch>
                  <a:fillRect l="-4930" r="-3521"/>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9234003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par>
                                <p:cTn id="11" presetID="10" presetClass="entr" presetSubtype="0" fill="hold" nodeType="with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fade">
                                      <p:cBhvr>
                                        <p:cTn id="13" dur="500"/>
                                        <p:tgtEl>
                                          <p:spTgt spid="65"/>
                                        </p:tgtEl>
                                      </p:cBhvr>
                                    </p:animEffect>
                                  </p:childTnLst>
                                </p:cTn>
                              </p:par>
                              <p:par>
                                <p:cTn id="14" presetID="10" presetClass="entr" presetSubtype="0" fill="hold" nodeType="with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fade">
                                      <p:cBhvr>
                                        <p:cTn id="16" dur="500"/>
                                        <p:tgtEl>
                                          <p:spTgt spid="64"/>
                                        </p:tgtEl>
                                      </p:cBhvr>
                                    </p:animEffect>
                                  </p:childTnLst>
                                </p:cTn>
                              </p:par>
                              <p:par>
                                <p:cTn id="17" presetID="10" presetClass="entr" presetSubtype="0" fill="hold" nodeType="withEffect">
                                  <p:stCondLst>
                                    <p:cond delay="0"/>
                                  </p:stCondLst>
                                  <p:childTnLst>
                                    <p:set>
                                      <p:cBhvr>
                                        <p:cTn id="18" dur="1" fill="hold">
                                          <p:stCondLst>
                                            <p:cond delay="0"/>
                                          </p:stCondLst>
                                        </p:cTn>
                                        <p:tgtEl>
                                          <p:spTgt spid="86"/>
                                        </p:tgtEl>
                                        <p:attrNameLst>
                                          <p:attrName>style.visibility</p:attrName>
                                        </p:attrNameLst>
                                      </p:cBhvr>
                                      <p:to>
                                        <p:strVal val="visible"/>
                                      </p:to>
                                    </p:set>
                                    <p:animEffect transition="in" filter="fade">
                                      <p:cBhvr>
                                        <p:cTn id="19" dur="500"/>
                                        <p:tgtEl>
                                          <p:spTgt spid="8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fade">
                                      <p:cBhvr>
                                        <p:cTn id="2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75" name="Table 6">
                <a:extLst>
                  <a:ext uri="{FF2B5EF4-FFF2-40B4-BE49-F238E27FC236}">
                    <a16:creationId xmlns:a16="http://schemas.microsoft.com/office/drawing/2014/main" id="{6EEFE1F9-E23A-4F07-AD81-D9C80025EFCC}"/>
                  </a:ext>
                </a:extLst>
              </p:cNvPr>
              <p:cNvGraphicFramePr>
                <a:graphicFrameLocks noGrp="1"/>
              </p:cNvGraphicFramePr>
              <p:nvPr>
                <p:extLst>
                  <p:ext uri="{D42A27DB-BD31-4B8C-83A1-F6EECF244321}">
                    <p14:modId xmlns:p14="http://schemas.microsoft.com/office/powerpoint/2010/main" val="1411954986"/>
                  </p:ext>
                </p:extLst>
              </p:nvPr>
            </p:nvGraphicFramePr>
            <p:xfrm>
              <a:off x="1689971" y="1870479"/>
              <a:ext cx="4191280" cy="3751458"/>
            </p:xfrm>
            <a:graphic>
              <a:graphicData uri="http://schemas.openxmlformats.org/drawingml/2006/table">
                <a:tbl>
                  <a:tblPr firstRow="1" bandRow="1">
                    <a:tableStyleId>{2D5ABB26-0587-4C30-8999-92F81FD0307C}</a:tableStyleId>
                  </a:tblPr>
                  <a:tblGrid>
                    <a:gridCol w="523910">
                      <a:extLst>
                        <a:ext uri="{9D8B030D-6E8A-4147-A177-3AD203B41FA5}">
                          <a16:colId xmlns:a16="http://schemas.microsoft.com/office/drawing/2014/main" val="2676065889"/>
                        </a:ext>
                      </a:extLst>
                    </a:gridCol>
                    <a:gridCol w="523910">
                      <a:extLst>
                        <a:ext uri="{9D8B030D-6E8A-4147-A177-3AD203B41FA5}">
                          <a16:colId xmlns:a16="http://schemas.microsoft.com/office/drawing/2014/main" val="381502282"/>
                        </a:ext>
                      </a:extLst>
                    </a:gridCol>
                    <a:gridCol w="523910">
                      <a:extLst>
                        <a:ext uri="{9D8B030D-6E8A-4147-A177-3AD203B41FA5}">
                          <a16:colId xmlns:a16="http://schemas.microsoft.com/office/drawing/2014/main" val="3173418228"/>
                        </a:ext>
                      </a:extLst>
                    </a:gridCol>
                    <a:gridCol w="523910">
                      <a:extLst>
                        <a:ext uri="{9D8B030D-6E8A-4147-A177-3AD203B41FA5}">
                          <a16:colId xmlns:a16="http://schemas.microsoft.com/office/drawing/2014/main" val="3128068390"/>
                        </a:ext>
                      </a:extLst>
                    </a:gridCol>
                    <a:gridCol w="523910">
                      <a:extLst>
                        <a:ext uri="{9D8B030D-6E8A-4147-A177-3AD203B41FA5}">
                          <a16:colId xmlns:a16="http://schemas.microsoft.com/office/drawing/2014/main" val="2579066336"/>
                        </a:ext>
                      </a:extLst>
                    </a:gridCol>
                    <a:gridCol w="523910">
                      <a:extLst>
                        <a:ext uri="{9D8B030D-6E8A-4147-A177-3AD203B41FA5}">
                          <a16:colId xmlns:a16="http://schemas.microsoft.com/office/drawing/2014/main" val="2420691809"/>
                        </a:ext>
                      </a:extLst>
                    </a:gridCol>
                    <a:gridCol w="523910">
                      <a:extLst>
                        <a:ext uri="{9D8B030D-6E8A-4147-A177-3AD203B41FA5}">
                          <a16:colId xmlns:a16="http://schemas.microsoft.com/office/drawing/2014/main" val="1693597956"/>
                        </a:ext>
                      </a:extLst>
                    </a:gridCol>
                    <a:gridCol w="523910">
                      <a:extLst>
                        <a:ext uri="{9D8B030D-6E8A-4147-A177-3AD203B41FA5}">
                          <a16:colId xmlns:a16="http://schemas.microsoft.com/office/drawing/2014/main" val="571531645"/>
                        </a:ext>
                      </a:extLst>
                    </a:gridCol>
                  </a:tblGrid>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4537278"/>
                      </a:ext>
                    </a:extLst>
                  </a:tr>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1129361"/>
                      </a:ext>
                    </a:extLst>
                  </a:tr>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2114688"/>
                      </a:ext>
                    </a:extLst>
                  </a:tr>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14:m>
                            <m:oMathPara xmlns:m="http://schemas.openxmlformats.org/officeDocument/2006/math">
                              <m:oMathParaPr>
                                <m:jc m:val="centerGroup"/>
                              </m:oMathParaPr>
                              <m:oMath xmlns:m="http://schemas.openxmlformats.org/officeDocument/2006/math">
                                <m:sSub>
                                  <m:sSubPr>
                                    <m:ctrlPr>
                                      <a:rPr lang="en-US" sz="240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𝐼</m:t>
                                    </m:r>
                                  </m:e>
                                  <m:sub>
                                    <m:r>
                                      <a:rPr lang="en-US" sz="2400" b="0" i="1" smtClean="0">
                                        <a:solidFill>
                                          <a:schemeClr val="tx1"/>
                                        </a:solidFill>
                                        <a:latin typeface="Cambria Math" panose="02040503050406030204" pitchFamily="18" charset="0"/>
                                      </a:rPr>
                                      <m:t>𝑐</m:t>
                                    </m:r>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𝑠</m:t>
                                    </m:r>
                                  </m:sub>
                                </m:sSub>
                              </m:oMath>
                            </m:oMathPara>
                          </a14:m>
                          <a:endParaRPr lang="en-US" sz="2400" dirty="0"/>
                        </a:p>
                      </a:txBody>
                      <a:tcPr marL="73152"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1805439"/>
                      </a:ext>
                    </a:extLst>
                  </a:tr>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3229158"/>
                      </a:ext>
                    </a:extLst>
                  </a:tr>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0116861"/>
                      </a:ext>
                    </a:extLst>
                  </a:tr>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5844753"/>
                      </a:ext>
                    </a:extLst>
                  </a:tr>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8213581"/>
                      </a:ext>
                    </a:extLst>
                  </a:tr>
                </a:tbl>
              </a:graphicData>
            </a:graphic>
          </p:graphicFrame>
        </mc:Choice>
        <mc:Fallback xmlns="">
          <p:graphicFrame>
            <p:nvGraphicFramePr>
              <p:cNvPr id="75" name="Table 6">
                <a:extLst>
                  <a:ext uri="{FF2B5EF4-FFF2-40B4-BE49-F238E27FC236}">
                    <a16:creationId xmlns:a16="http://schemas.microsoft.com/office/drawing/2014/main" id="{6EEFE1F9-E23A-4F07-AD81-D9C80025EFCC}"/>
                  </a:ext>
                </a:extLst>
              </p:cNvPr>
              <p:cNvGraphicFramePr>
                <a:graphicFrameLocks noGrp="1"/>
              </p:cNvGraphicFramePr>
              <p:nvPr>
                <p:extLst>
                  <p:ext uri="{D42A27DB-BD31-4B8C-83A1-F6EECF244321}">
                    <p14:modId xmlns:p14="http://schemas.microsoft.com/office/powerpoint/2010/main" val="1411954986"/>
                  </p:ext>
                </p:extLst>
              </p:nvPr>
            </p:nvGraphicFramePr>
            <p:xfrm>
              <a:off x="1689971" y="1870479"/>
              <a:ext cx="4191280" cy="3751458"/>
            </p:xfrm>
            <a:graphic>
              <a:graphicData uri="http://schemas.openxmlformats.org/drawingml/2006/table">
                <a:tbl>
                  <a:tblPr firstRow="1" bandRow="1">
                    <a:tableStyleId>{2D5ABB26-0587-4C30-8999-92F81FD0307C}</a:tableStyleId>
                  </a:tblPr>
                  <a:tblGrid>
                    <a:gridCol w="523910">
                      <a:extLst>
                        <a:ext uri="{9D8B030D-6E8A-4147-A177-3AD203B41FA5}">
                          <a16:colId xmlns:a16="http://schemas.microsoft.com/office/drawing/2014/main" val="2676065889"/>
                        </a:ext>
                      </a:extLst>
                    </a:gridCol>
                    <a:gridCol w="523910">
                      <a:extLst>
                        <a:ext uri="{9D8B030D-6E8A-4147-A177-3AD203B41FA5}">
                          <a16:colId xmlns:a16="http://schemas.microsoft.com/office/drawing/2014/main" val="381502282"/>
                        </a:ext>
                      </a:extLst>
                    </a:gridCol>
                    <a:gridCol w="523910">
                      <a:extLst>
                        <a:ext uri="{9D8B030D-6E8A-4147-A177-3AD203B41FA5}">
                          <a16:colId xmlns:a16="http://schemas.microsoft.com/office/drawing/2014/main" val="3173418228"/>
                        </a:ext>
                      </a:extLst>
                    </a:gridCol>
                    <a:gridCol w="523910">
                      <a:extLst>
                        <a:ext uri="{9D8B030D-6E8A-4147-A177-3AD203B41FA5}">
                          <a16:colId xmlns:a16="http://schemas.microsoft.com/office/drawing/2014/main" val="3128068390"/>
                        </a:ext>
                      </a:extLst>
                    </a:gridCol>
                    <a:gridCol w="523910">
                      <a:extLst>
                        <a:ext uri="{9D8B030D-6E8A-4147-A177-3AD203B41FA5}">
                          <a16:colId xmlns:a16="http://schemas.microsoft.com/office/drawing/2014/main" val="2579066336"/>
                        </a:ext>
                      </a:extLst>
                    </a:gridCol>
                    <a:gridCol w="523910">
                      <a:extLst>
                        <a:ext uri="{9D8B030D-6E8A-4147-A177-3AD203B41FA5}">
                          <a16:colId xmlns:a16="http://schemas.microsoft.com/office/drawing/2014/main" val="2420691809"/>
                        </a:ext>
                      </a:extLst>
                    </a:gridCol>
                    <a:gridCol w="523910">
                      <a:extLst>
                        <a:ext uri="{9D8B030D-6E8A-4147-A177-3AD203B41FA5}">
                          <a16:colId xmlns:a16="http://schemas.microsoft.com/office/drawing/2014/main" val="1693597956"/>
                        </a:ext>
                      </a:extLst>
                    </a:gridCol>
                    <a:gridCol w="523910">
                      <a:extLst>
                        <a:ext uri="{9D8B030D-6E8A-4147-A177-3AD203B41FA5}">
                          <a16:colId xmlns:a16="http://schemas.microsoft.com/office/drawing/2014/main" val="571531645"/>
                        </a:ext>
                      </a:extLst>
                    </a:gridCol>
                  </a:tblGrid>
                  <a:tr h="466924">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4537278"/>
                      </a:ext>
                    </a:extLst>
                  </a:tr>
                  <a:tr h="466924">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1129361"/>
                      </a:ext>
                    </a:extLst>
                  </a:tr>
                  <a:tr h="466924">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2114688"/>
                      </a:ext>
                    </a:extLst>
                  </a:tr>
                  <a:tr h="482990">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73152"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6"/>
                          <a:stretch>
                            <a:fillRect l="-303488" t="-290000" r="-405814" b="-388750"/>
                          </a:stretch>
                        </a:blipFill>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1805439"/>
                      </a:ext>
                    </a:extLst>
                  </a:tr>
                  <a:tr h="466924">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3229158"/>
                      </a:ext>
                    </a:extLst>
                  </a:tr>
                  <a:tr h="466924">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0116861"/>
                      </a:ext>
                    </a:extLst>
                  </a:tr>
                  <a:tr h="466924">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5844753"/>
                      </a:ext>
                    </a:extLst>
                  </a:tr>
                  <a:tr h="466924">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8213581"/>
                      </a:ext>
                    </a:extLst>
                  </a:tr>
                </a:tbl>
              </a:graphicData>
            </a:graphic>
          </p:graphicFrame>
        </mc:Fallback>
      </mc:AlternateContent>
      <mc:AlternateContent xmlns:mc="http://schemas.openxmlformats.org/markup-compatibility/2006" xmlns:a14="http://schemas.microsoft.com/office/drawing/2010/main">
        <mc:Choice Requires="a14">
          <p:sp>
            <p:nvSpPr>
              <p:cNvPr id="76" name="Rectangle 75">
                <a:extLst>
                  <a:ext uri="{FF2B5EF4-FFF2-40B4-BE49-F238E27FC236}">
                    <a16:creationId xmlns:a16="http://schemas.microsoft.com/office/drawing/2014/main" id="{27B5AB9C-112B-423F-B7E6-E89616EB94C4}"/>
                  </a:ext>
                </a:extLst>
              </p:cNvPr>
              <p:cNvSpPr/>
              <p:nvPr/>
            </p:nvSpPr>
            <p:spPr>
              <a:xfrm>
                <a:off x="982730" y="3507342"/>
                <a:ext cx="48282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oMath>
                  </m:oMathPara>
                </a14:m>
                <a:endParaRPr lang="en-US" sz="2400" dirty="0"/>
              </a:p>
            </p:txBody>
          </p:sp>
        </mc:Choice>
        <mc:Fallback xmlns="">
          <p:sp>
            <p:nvSpPr>
              <p:cNvPr id="76" name="Rectangle 75">
                <a:extLst>
                  <a:ext uri="{FF2B5EF4-FFF2-40B4-BE49-F238E27FC236}">
                    <a16:creationId xmlns:a16="http://schemas.microsoft.com/office/drawing/2014/main" id="{27B5AB9C-112B-423F-B7E6-E89616EB94C4}"/>
                  </a:ext>
                </a:extLst>
              </p:cNvPr>
              <p:cNvSpPr>
                <a:spLocks noRot="1" noChangeAspect="1" noMove="1" noResize="1" noEditPoints="1" noAdjustHandles="1" noChangeArrowheads="1" noChangeShapeType="1" noTextEdit="1"/>
              </p:cNvSpPr>
              <p:nvPr/>
            </p:nvSpPr>
            <p:spPr>
              <a:xfrm>
                <a:off x="982730" y="3507342"/>
                <a:ext cx="482824" cy="461665"/>
              </a:xfrm>
              <a:prstGeom prst="rect">
                <a:avLst/>
              </a:prstGeom>
              <a:blipFill>
                <a:blip r:embed="rId7"/>
                <a:stretch>
                  <a:fillRect/>
                </a:stretch>
              </a:blipFill>
            </p:spPr>
            <p:txBody>
              <a:bodyPr/>
              <a:lstStyle/>
              <a:p>
                <a:r>
                  <a:rPr lang="en-US">
                    <a:noFill/>
                  </a:rPr>
                  <a:t> </a:t>
                </a:r>
              </a:p>
            </p:txBody>
          </p:sp>
        </mc:Fallback>
      </mc:AlternateContent>
      <p:graphicFrame>
        <p:nvGraphicFramePr>
          <p:cNvPr id="79" name="Table 6">
            <a:extLst>
              <a:ext uri="{FF2B5EF4-FFF2-40B4-BE49-F238E27FC236}">
                <a16:creationId xmlns:a16="http://schemas.microsoft.com/office/drawing/2014/main" id="{80EC20F1-FD1E-41E1-AC96-CB5C298CF585}"/>
              </a:ext>
            </a:extLst>
          </p:cNvPr>
          <p:cNvGraphicFramePr>
            <a:graphicFrameLocks noGrp="1"/>
          </p:cNvGraphicFramePr>
          <p:nvPr>
            <p:extLst>
              <p:ext uri="{D42A27DB-BD31-4B8C-83A1-F6EECF244321}">
                <p14:modId xmlns:p14="http://schemas.microsoft.com/office/powerpoint/2010/main" val="560282811"/>
              </p:ext>
            </p:extLst>
          </p:nvPr>
        </p:nvGraphicFramePr>
        <p:xfrm>
          <a:off x="312924" y="1870479"/>
          <a:ext cx="528513" cy="3742480"/>
        </p:xfrm>
        <a:graphic>
          <a:graphicData uri="http://schemas.openxmlformats.org/drawingml/2006/table">
            <a:tbl>
              <a:tblPr firstRow="1" bandRow="1">
                <a:tableStyleId>{2D5ABB26-0587-4C30-8999-92F81FD0307C}</a:tableStyleId>
              </a:tblPr>
              <a:tblGrid>
                <a:gridCol w="528513">
                  <a:extLst>
                    <a:ext uri="{9D8B030D-6E8A-4147-A177-3AD203B41FA5}">
                      <a16:colId xmlns:a16="http://schemas.microsoft.com/office/drawing/2014/main" val="2676065889"/>
                    </a:ext>
                  </a:extLst>
                </a:gridCol>
              </a:tblGrid>
              <a:tr h="466924">
                <a:tc>
                  <a:txBody>
                    <a:bodyPr/>
                    <a:lstStyle/>
                    <a:p>
                      <a:pPr algn="r"/>
                      <a:endParaRPr lang="en-US" sz="2400" dirty="0"/>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4537278"/>
                  </a:ext>
                </a:extLst>
              </a:tr>
              <a:tr h="46692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2400" dirty="0"/>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1129361"/>
                  </a:ext>
                </a:extLst>
              </a:tr>
              <a:tr h="466924">
                <a:tc>
                  <a:txBody>
                    <a:bodyPr/>
                    <a:lstStyle/>
                    <a:p>
                      <a:pPr algn="r"/>
                      <a:endParaRPr lang="en-US" sz="2400" dirty="0"/>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2114688"/>
                  </a:ext>
                </a:extLst>
              </a:tr>
              <a:tr h="466924">
                <a:tc>
                  <a:txBody>
                    <a:bodyPr/>
                    <a:lstStyle/>
                    <a:p>
                      <a:pPr algn="r"/>
                      <a:endParaRPr lang="en-US" sz="2400" dirty="0"/>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1805439"/>
                  </a:ext>
                </a:extLst>
              </a:tr>
              <a:tr h="466924">
                <a:tc>
                  <a:txBody>
                    <a:bodyPr/>
                    <a:lstStyle/>
                    <a:p>
                      <a:pPr algn="r"/>
                      <a:endParaRPr lang="en-US" sz="2400" dirty="0"/>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3229158"/>
                  </a:ext>
                </a:extLst>
              </a:tr>
              <a:tr h="46692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2400" dirty="0"/>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0116861"/>
                  </a:ext>
                </a:extLst>
              </a:tr>
              <a:tr h="46692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2400" dirty="0"/>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5844753"/>
                  </a:ext>
                </a:extLst>
              </a:tr>
              <a:tr h="466924">
                <a:tc>
                  <a:txBody>
                    <a:bodyPr/>
                    <a:lstStyle/>
                    <a:p>
                      <a:pPr algn="r"/>
                      <a:endParaRPr lang="en-US" sz="2400" dirty="0"/>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8213581"/>
                  </a:ext>
                </a:extLst>
              </a:tr>
            </a:tbl>
          </a:graphicData>
        </a:graphic>
      </p:graphicFrame>
      <p:graphicFrame>
        <p:nvGraphicFramePr>
          <p:cNvPr id="84" name="Table 6">
            <a:extLst>
              <a:ext uri="{FF2B5EF4-FFF2-40B4-BE49-F238E27FC236}">
                <a16:creationId xmlns:a16="http://schemas.microsoft.com/office/drawing/2014/main" id="{0E108E48-09F1-480A-BD81-F3462A9BEA36}"/>
              </a:ext>
            </a:extLst>
          </p:cNvPr>
          <p:cNvGraphicFramePr>
            <a:graphicFrameLocks noGrp="1"/>
          </p:cNvGraphicFramePr>
          <p:nvPr>
            <p:extLst>
              <p:ext uri="{D42A27DB-BD31-4B8C-83A1-F6EECF244321}">
                <p14:modId xmlns:p14="http://schemas.microsoft.com/office/powerpoint/2010/main" val="4240429670"/>
              </p:ext>
            </p:extLst>
          </p:nvPr>
        </p:nvGraphicFramePr>
        <p:xfrm>
          <a:off x="11320369" y="1879810"/>
          <a:ext cx="528513" cy="3764856"/>
        </p:xfrm>
        <a:graphic>
          <a:graphicData uri="http://schemas.openxmlformats.org/drawingml/2006/table">
            <a:tbl>
              <a:tblPr firstRow="1" bandRow="1">
                <a:tableStyleId>{2D5ABB26-0587-4C30-8999-92F81FD0307C}</a:tableStyleId>
              </a:tblPr>
              <a:tblGrid>
                <a:gridCol w="528513">
                  <a:extLst>
                    <a:ext uri="{9D8B030D-6E8A-4147-A177-3AD203B41FA5}">
                      <a16:colId xmlns:a16="http://schemas.microsoft.com/office/drawing/2014/main" val="2676065889"/>
                    </a:ext>
                  </a:extLst>
                </a:gridCol>
              </a:tblGrid>
              <a:tr h="470607">
                <a:tc>
                  <a:txBody>
                    <a:bodyPr/>
                    <a:lstStyle/>
                    <a:p>
                      <a:pPr algn="ctr"/>
                      <a:r>
                        <a:rPr lang="en-US" sz="2400" dirty="0"/>
                        <a:t>1</a:t>
                      </a:r>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4537278"/>
                  </a:ext>
                </a:extLst>
              </a:tr>
              <a:tr h="4706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1</a:t>
                      </a:r>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1129361"/>
                  </a:ext>
                </a:extLst>
              </a:tr>
              <a:tr h="470607">
                <a:tc>
                  <a:txBody>
                    <a:bodyPr/>
                    <a:lstStyle/>
                    <a:p>
                      <a:pPr algn="ctr"/>
                      <a:r>
                        <a:rPr lang="en-US" sz="2400" dirty="0"/>
                        <a:t>1</a:t>
                      </a:r>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2114688"/>
                  </a:ext>
                </a:extLst>
              </a:tr>
              <a:tr h="470607">
                <a:tc>
                  <a:txBody>
                    <a:bodyPr/>
                    <a:lstStyle/>
                    <a:p>
                      <a:pPr algn="ctr"/>
                      <a:r>
                        <a:rPr lang="en-US" sz="2400" dirty="0"/>
                        <a:t>1</a:t>
                      </a:r>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1805439"/>
                  </a:ext>
                </a:extLst>
              </a:tr>
              <a:tr h="470607">
                <a:tc>
                  <a:txBody>
                    <a:bodyPr/>
                    <a:lstStyle/>
                    <a:p>
                      <a:pPr algn="ctr"/>
                      <a:r>
                        <a:rPr lang="en-US" sz="2400" dirty="0"/>
                        <a:t>1</a:t>
                      </a:r>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3229158"/>
                  </a:ext>
                </a:extLst>
              </a:tr>
              <a:tr h="4706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1</a:t>
                      </a:r>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0116861"/>
                  </a:ext>
                </a:extLst>
              </a:tr>
              <a:tr h="4706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1</a:t>
                      </a:r>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5844753"/>
                  </a:ext>
                </a:extLst>
              </a:tr>
              <a:tr h="470607">
                <a:tc>
                  <a:txBody>
                    <a:bodyPr/>
                    <a:lstStyle/>
                    <a:p>
                      <a:pPr algn="ctr"/>
                      <a:r>
                        <a:rPr lang="en-US" sz="2400" dirty="0"/>
                        <a:t>1</a:t>
                      </a:r>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8213581"/>
                  </a:ext>
                </a:extLst>
              </a:tr>
            </a:tbl>
          </a:graphicData>
        </a:graphic>
      </p:graphicFrame>
      <mc:AlternateContent xmlns:mc="http://schemas.openxmlformats.org/markup-compatibility/2006" xmlns:a14="http://schemas.microsoft.com/office/drawing/2010/main">
        <mc:Choice Requires="a14">
          <p:graphicFrame>
            <p:nvGraphicFramePr>
              <p:cNvPr id="85" name="Table 6">
                <a:extLst>
                  <a:ext uri="{FF2B5EF4-FFF2-40B4-BE49-F238E27FC236}">
                    <a16:creationId xmlns:a16="http://schemas.microsoft.com/office/drawing/2014/main" id="{BF55EEEC-E06D-4474-A05E-C429E14B7AAD}"/>
                  </a:ext>
                </a:extLst>
              </p:cNvPr>
              <p:cNvGraphicFramePr>
                <a:graphicFrameLocks noGrp="1"/>
              </p:cNvGraphicFramePr>
              <p:nvPr>
                <p:extLst>
                  <p:ext uri="{D42A27DB-BD31-4B8C-83A1-F6EECF244321}">
                    <p14:modId xmlns:p14="http://schemas.microsoft.com/office/powerpoint/2010/main" val="468898208"/>
                  </p:ext>
                </p:extLst>
              </p:nvPr>
            </p:nvGraphicFramePr>
            <p:xfrm>
              <a:off x="6558306" y="1870478"/>
              <a:ext cx="4191280" cy="3751458"/>
            </p:xfrm>
            <a:graphic>
              <a:graphicData uri="http://schemas.openxmlformats.org/drawingml/2006/table">
                <a:tbl>
                  <a:tblPr firstRow="1" bandRow="1">
                    <a:tableStyleId>{2D5ABB26-0587-4C30-8999-92F81FD0307C}</a:tableStyleId>
                  </a:tblPr>
                  <a:tblGrid>
                    <a:gridCol w="523910">
                      <a:extLst>
                        <a:ext uri="{9D8B030D-6E8A-4147-A177-3AD203B41FA5}">
                          <a16:colId xmlns:a16="http://schemas.microsoft.com/office/drawing/2014/main" val="2676065889"/>
                        </a:ext>
                      </a:extLst>
                    </a:gridCol>
                    <a:gridCol w="523910">
                      <a:extLst>
                        <a:ext uri="{9D8B030D-6E8A-4147-A177-3AD203B41FA5}">
                          <a16:colId xmlns:a16="http://schemas.microsoft.com/office/drawing/2014/main" val="381502282"/>
                        </a:ext>
                      </a:extLst>
                    </a:gridCol>
                    <a:gridCol w="523910">
                      <a:extLst>
                        <a:ext uri="{9D8B030D-6E8A-4147-A177-3AD203B41FA5}">
                          <a16:colId xmlns:a16="http://schemas.microsoft.com/office/drawing/2014/main" val="3173418228"/>
                        </a:ext>
                      </a:extLst>
                    </a:gridCol>
                    <a:gridCol w="549507">
                      <a:extLst>
                        <a:ext uri="{9D8B030D-6E8A-4147-A177-3AD203B41FA5}">
                          <a16:colId xmlns:a16="http://schemas.microsoft.com/office/drawing/2014/main" val="3128068390"/>
                        </a:ext>
                      </a:extLst>
                    </a:gridCol>
                    <a:gridCol w="498313">
                      <a:extLst>
                        <a:ext uri="{9D8B030D-6E8A-4147-A177-3AD203B41FA5}">
                          <a16:colId xmlns:a16="http://schemas.microsoft.com/office/drawing/2014/main" val="2579066336"/>
                        </a:ext>
                      </a:extLst>
                    </a:gridCol>
                    <a:gridCol w="523910">
                      <a:extLst>
                        <a:ext uri="{9D8B030D-6E8A-4147-A177-3AD203B41FA5}">
                          <a16:colId xmlns:a16="http://schemas.microsoft.com/office/drawing/2014/main" val="2420691809"/>
                        </a:ext>
                      </a:extLst>
                    </a:gridCol>
                    <a:gridCol w="523910">
                      <a:extLst>
                        <a:ext uri="{9D8B030D-6E8A-4147-A177-3AD203B41FA5}">
                          <a16:colId xmlns:a16="http://schemas.microsoft.com/office/drawing/2014/main" val="1693597956"/>
                        </a:ext>
                      </a:extLst>
                    </a:gridCol>
                    <a:gridCol w="523910">
                      <a:extLst>
                        <a:ext uri="{9D8B030D-6E8A-4147-A177-3AD203B41FA5}">
                          <a16:colId xmlns:a16="http://schemas.microsoft.com/office/drawing/2014/main" val="571531645"/>
                        </a:ext>
                      </a:extLst>
                    </a:gridCol>
                  </a:tblGrid>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4537278"/>
                      </a:ext>
                    </a:extLst>
                  </a:tr>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1129361"/>
                      </a:ext>
                    </a:extLst>
                  </a:tr>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2114688"/>
                      </a:ext>
                    </a:extLst>
                  </a:tr>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40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𝛼</m:t>
                                    </m:r>
                                  </m:e>
                                  <m:sub>
                                    <m:r>
                                      <a:rPr lang="en-US" sz="2400" b="0" i="1" smtClean="0">
                                        <a:solidFill>
                                          <a:schemeClr val="tx1"/>
                                        </a:solidFill>
                                        <a:latin typeface="Cambria Math" panose="02040503050406030204" pitchFamily="18" charset="0"/>
                                      </a:rPr>
                                      <m:t>𝑐</m:t>
                                    </m:r>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𝑠</m:t>
                                    </m:r>
                                  </m:sub>
                                </m:sSub>
                              </m:oMath>
                            </m:oMathPara>
                          </a14:m>
                          <a:endParaRPr lang="en-US" sz="2400" dirty="0"/>
                        </a:p>
                      </a:txBody>
                      <a:tcPr marL="45720"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1805439"/>
                      </a:ext>
                    </a:extLst>
                  </a:tr>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3229158"/>
                      </a:ext>
                    </a:extLst>
                  </a:tr>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0116861"/>
                      </a:ext>
                    </a:extLst>
                  </a:tr>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5844753"/>
                      </a:ext>
                    </a:extLst>
                  </a:tr>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8213581"/>
                      </a:ext>
                    </a:extLst>
                  </a:tr>
                </a:tbl>
              </a:graphicData>
            </a:graphic>
          </p:graphicFrame>
        </mc:Choice>
        <mc:Fallback xmlns="">
          <p:graphicFrame>
            <p:nvGraphicFramePr>
              <p:cNvPr id="85" name="Table 6">
                <a:extLst>
                  <a:ext uri="{FF2B5EF4-FFF2-40B4-BE49-F238E27FC236}">
                    <a16:creationId xmlns:a16="http://schemas.microsoft.com/office/drawing/2014/main" id="{BF55EEEC-E06D-4474-A05E-C429E14B7AAD}"/>
                  </a:ext>
                </a:extLst>
              </p:cNvPr>
              <p:cNvGraphicFramePr>
                <a:graphicFrameLocks noGrp="1"/>
              </p:cNvGraphicFramePr>
              <p:nvPr>
                <p:extLst>
                  <p:ext uri="{D42A27DB-BD31-4B8C-83A1-F6EECF244321}">
                    <p14:modId xmlns:p14="http://schemas.microsoft.com/office/powerpoint/2010/main" val="468898208"/>
                  </p:ext>
                </p:extLst>
              </p:nvPr>
            </p:nvGraphicFramePr>
            <p:xfrm>
              <a:off x="6558306" y="1870478"/>
              <a:ext cx="4191280" cy="3751458"/>
            </p:xfrm>
            <a:graphic>
              <a:graphicData uri="http://schemas.openxmlformats.org/drawingml/2006/table">
                <a:tbl>
                  <a:tblPr firstRow="1" bandRow="1">
                    <a:tableStyleId>{2D5ABB26-0587-4C30-8999-92F81FD0307C}</a:tableStyleId>
                  </a:tblPr>
                  <a:tblGrid>
                    <a:gridCol w="523910">
                      <a:extLst>
                        <a:ext uri="{9D8B030D-6E8A-4147-A177-3AD203B41FA5}">
                          <a16:colId xmlns:a16="http://schemas.microsoft.com/office/drawing/2014/main" val="2676065889"/>
                        </a:ext>
                      </a:extLst>
                    </a:gridCol>
                    <a:gridCol w="523910">
                      <a:extLst>
                        <a:ext uri="{9D8B030D-6E8A-4147-A177-3AD203B41FA5}">
                          <a16:colId xmlns:a16="http://schemas.microsoft.com/office/drawing/2014/main" val="381502282"/>
                        </a:ext>
                      </a:extLst>
                    </a:gridCol>
                    <a:gridCol w="523910">
                      <a:extLst>
                        <a:ext uri="{9D8B030D-6E8A-4147-A177-3AD203B41FA5}">
                          <a16:colId xmlns:a16="http://schemas.microsoft.com/office/drawing/2014/main" val="3173418228"/>
                        </a:ext>
                      </a:extLst>
                    </a:gridCol>
                    <a:gridCol w="549507">
                      <a:extLst>
                        <a:ext uri="{9D8B030D-6E8A-4147-A177-3AD203B41FA5}">
                          <a16:colId xmlns:a16="http://schemas.microsoft.com/office/drawing/2014/main" val="3128068390"/>
                        </a:ext>
                      </a:extLst>
                    </a:gridCol>
                    <a:gridCol w="498313">
                      <a:extLst>
                        <a:ext uri="{9D8B030D-6E8A-4147-A177-3AD203B41FA5}">
                          <a16:colId xmlns:a16="http://schemas.microsoft.com/office/drawing/2014/main" val="2579066336"/>
                        </a:ext>
                      </a:extLst>
                    </a:gridCol>
                    <a:gridCol w="523910">
                      <a:extLst>
                        <a:ext uri="{9D8B030D-6E8A-4147-A177-3AD203B41FA5}">
                          <a16:colId xmlns:a16="http://schemas.microsoft.com/office/drawing/2014/main" val="2420691809"/>
                        </a:ext>
                      </a:extLst>
                    </a:gridCol>
                    <a:gridCol w="523910">
                      <a:extLst>
                        <a:ext uri="{9D8B030D-6E8A-4147-A177-3AD203B41FA5}">
                          <a16:colId xmlns:a16="http://schemas.microsoft.com/office/drawing/2014/main" val="1693597956"/>
                        </a:ext>
                      </a:extLst>
                    </a:gridCol>
                    <a:gridCol w="523910">
                      <a:extLst>
                        <a:ext uri="{9D8B030D-6E8A-4147-A177-3AD203B41FA5}">
                          <a16:colId xmlns:a16="http://schemas.microsoft.com/office/drawing/2014/main" val="571531645"/>
                        </a:ext>
                      </a:extLst>
                    </a:gridCol>
                  </a:tblGrid>
                  <a:tr h="466924">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4537278"/>
                      </a:ext>
                    </a:extLst>
                  </a:tr>
                  <a:tr h="466924">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1129361"/>
                      </a:ext>
                    </a:extLst>
                  </a:tr>
                  <a:tr h="466924">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2114688"/>
                      </a:ext>
                    </a:extLst>
                  </a:tr>
                  <a:tr h="482990">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45720"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8"/>
                          <a:stretch>
                            <a:fillRect l="-285714" t="-290000" r="-379121" b="-388750"/>
                          </a:stretch>
                        </a:blipFill>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1805439"/>
                      </a:ext>
                    </a:extLst>
                  </a:tr>
                  <a:tr h="466924">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3229158"/>
                      </a:ext>
                    </a:extLst>
                  </a:tr>
                  <a:tr h="466924">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0116861"/>
                      </a:ext>
                    </a:extLst>
                  </a:tr>
                  <a:tr h="466924">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5844753"/>
                      </a:ext>
                    </a:extLst>
                  </a:tr>
                  <a:tr h="466924">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8213581"/>
                      </a:ext>
                    </a:extLst>
                  </a:tr>
                </a:tbl>
              </a:graphicData>
            </a:graphic>
          </p:graphicFrame>
        </mc:Fallback>
      </mc:AlternateContent>
      <p:sp>
        <p:nvSpPr>
          <p:cNvPr id="87" name="Rectangle 86">
            <a:extLst>
              <a:ext uri="{FF2B5EF4-FFF2-40B4-BE49-F238E27FC236}">
                <a16:creationId xmlns:a16="http://schemas.microsoft.com/office/drawing/2014/main" id="{069E42FE-D9BC-4B6F-ABCA-D1E66D0F767B}"/>
              </a:ext>
            </a:extLst>
          </p:cNvPr>
          <p:cNvSpPr/>
          <p:nvPr/>
        </p:nvSpPr>
        <p:spPr>
          <a:xfrm>
            <a:off x="6021777" y="3445786"/>
            <a:ext cx="410690" cy="584775"/>
          </a:xfrm>
          <a:prstGeom prst="rect">
            <a:avLst/>
          </a:prstGeom>
        </p:spPr>
        <p:txBody>
          <a:bodyPr wrap="none">
            <a:spAutoFit/>
          </a:bodyPr>
          <a:lstStyle/>
          <a:p>
            <a:r>
              <a:rPr lang="en-US" sz="3200" dirty="0"/>
              <a:t>○</a:t>
            </a:r>
          </a:p>
        </p:txBody>
      </p:sp>
      <p:sp>
        <p:nvSpPr>
          <p:cNvPr id="88" name="TextBox 87">
            <a:extLst>
              <a:ext uri="{FF2B5EF4-FFF2-40B4-BE49-F238E27FC236}">
                <a16:creationId xmlns:a16="http://schemas.microsoft.com/office/drawing/2014/main" id="{321A36C8-F726-46E7-8EED-2AAF1BAADCD7}"/>
              </a:ext>
            </a:extLst>
          </p:cNvPr>
          <p:cNvSpPr txBox="1"/>
          <p:nvPr/>
        </p:nvSpPr>
        <p:spPr>
          <a:xfrm>
            <a:off x="2386449" y="5855030"/>
            <a:ext cx="279833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light transport matrix</a:t>
            </a:r>
            <a:endPar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sp>
        <p:nvSpPr>
          <p:cNvPr id="90" name="TextBox 89">
            <a:extLst>
              <a:ext uri="{FF2B5EF4-FFF2-40B4-BE49-F238E27FC236}">
                <a16:creationId xmlns:a16="http://schemas.microsoft.com/office/drawing/2014/main" id="{89EB86CC-39DE-4463-8B47-CE3DDF9F24E5}"/>
              </a:ext>
            </a:extLst>
          </p:cNvPr>
          <p:cNvSpPr txBox="1"/>
          <p:nvPr/>
        </p:nvSpPr>
        <p:spPr>
          <a:xfrm>
            <a:off x="7622771" y="5855030"/>
            <a:ext cx="206235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probing matrix</a:t>
            </a:r>
          </a:p>
        </p:txBody>
      </p:sp>
      <p:sp>
        <p:nvSpPr>
          <p:cNvPr id="91" name="TextBox 90">
            <a:extLst>
              <a:ext uri="{FF2B5EF4-FFF2-40B4-BE49-F238E27FC236}">
                <a16:creationId xmlns:a16="http://schemas.microsoft.com/office/drawing/2014/main" id="{B441D195-5E00-4206-9557-2036E57F3F9A}"/>
              </a:ext>
            </a:extLst>
          </p:cNvPr>
          <p:cNvSpPr txBox="1"/>
          <p:nvPr/>
        </p:nvSpPr>
        <p:spPr>
          <a:xfrm>
            <a:off x="7449" y="5855030"/>
            <a:ext cx="176650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interference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image</a:t>
            </a:r>
            <a:endPar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sp>
        <p:nvSpPr>
          <p:cNvPr id="92" name="TextBox 91">
            <a:extLst>
              <a:ext uri="{FF2B5EF4-FFF2-40B4-BE49-F238E27FC236}">
                <a16:creationId xmlns:a16="http://schemas.microsoft.com/office/drawing/2014/main" id="{459A9C4A-920C-4E7F-8239-7E486A2D1D36}"/>
              </a:ext>
            </a:extLst>
          </p:cNvPr>
          <p:cNvSpPr txBox="1"/>
          <p:nvPr/>
        </p:nvSpPr>
        <p:spPr>
          <a:xfrm>
            <a:off x="11073910" y="5855030"/>
            <a:ext cx="1021433"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adding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up</a:t>
            </a:r>
            <a:endPar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sp>
        <p:nvSpPr>
          <p:cNvPr id="2" name="Left Bracket 1">
            <a:extLst>
              <a:ext uri="{FF2B5EF4-FFF2-40B4-BE49-F238E27FC236}">
                <a16:creationId xmlns:a16="http://schemas.microsoft.com/office/drawing/2014/main" id="{E7F15AAD-4CCA-40EF-9A31-3E73246FDF13}"/>
              </a:ext>
            </a:extLst>
          </p:cNvPr>
          <p:cNvSpPr/>
          <p:nvPr/>
        </p:nvSpPr>
        <p:spPr>
          <a:xfrm>
            <a:off x="1500189" y="1711007"/>
            <a:ext cx="180259" cy="4102462"/>
          </a:xfrm>
          <a:prstGeom prst="leftBracket">
            <a:avLst>
              <a:gd name="adj" fmla="val 27548"/>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Left Bracket 13">
            <a:extLst>
              <a:ext uri="{FF2B5EF4-FFF2-40B4-BE49-F238E27FC236}">
                <a16:creationId xmlns:a16="http://schemas.microsoft.com/office/drawing/2014/main" id="{B8D6CEB0-E863-4F77-B0D8-B8845548BC39}"/>
              </a:ext>
            </a:extLst>
          </p:cNvPr>
          <p:cNvSpPr/>
          <p:nvPr/>
        </p:nvSpPr>
        <p:spPr>
          <a:xfrm flipH="1">
            <a:off x="10757471" y="1711007"/>
            <a:ext cx="180259" cy="4102462"/>
          </a:xfrm>
          <a:prstGeom prst="leftBracket">
            <a:avLst>
              <a:gd name="adj" fmla="val 27548"/>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itle 1">
            <a:extLst>
              <a:ext uri="{FF2B5EF4-FFF2-40B4-BE49-F238E27FC236}">
                <a16:creationId xmlns:a16="http://schemas.microsoft.com/office/drawing/2014/main" id="{392814AC-E53E-4E4A-A1EB-BD62CD564E2C}"/>
              </a:ext>
            </a:extLst>
          </p:cNvPr>
          <p:cNvSpPr txBox="1">
            <a:spLocks/>
          </p:cNvSpPr>
          <p:nvPr/>
        </p:nvSpPr>
        <p:spPr>
          <a:xfrm>
            <a:off x="513350" y="-110122"/>
            <a:ext cx="88873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Light transport probing</a:t>
            </a:r>
          </a:p>
        </p:txBody>
      </p:sp>
      <p:sp>
        <p:nvSpPr>
          <p:cNvPr id="18" name="Rectangle 17">
            <a:extLst>
              <a:ext uri="{FF2B5EF4-FFF2-40B4-BE49-F238E27FC236}">
                <a16:creationId xmlns:a16="http://schemas.microsoft.com/office/drawing/2014/main" id="{EA99AB87-BD30-4C90-B88D-EC691994F740}"/>
              </a:ext>
            </a:extLst>
          </p:cNvPr>
          <p:cNvSpPr/>
          <p:nvPr/>
        </p:nvSpPr>
        <p:spPr>
          <a:xfrm>
            <a:off x="6558210" y="1862458"/>
            <a:ext cx="4191280" cy="3750501"/>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334962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fade">
                                      <p:cBhvr>
                                        <p:cTn id="10" dur="500"/>
                                        <p:tgtEl>
                                          <p:spTgt spid="76"/>
                                        </p:tgtEl>
                                      </p:cBhvr>
                                    </p:animEffect>
                                  </p:childTnLst>
                                </p:cTn>
                              </p:par>
                              <p:par>
                                <p:cTn id="11" presetID="10" presetClass="entr" presetSubtype="0" fill="hold" nodeType="withEffect">
                                  <p:stCondLst>
                                    <p:cond delay="0"/>
                                  </p:stCondLst>
                                  <p:childTnLst>
                                    <p:set>
                                      <p:cBhvr>
                                        <p:cTn id="12" dur="1" fill="hold">
                                          <p:stCondLst>
                                            <p:cond delay="0"/>
                                          </p:stCondLst>
                                        </p:cTn>
                                        <p:tgtEl>
                                          <p:spTgt spid="84"/>
                                        </p:tgtEl>
                                        <p:attrNameLst>
                                          <p:attrName>style.visibility</p:attrName>
                                        </p:attrNameLst>
                                      </p:cBhvr>
                                      <p:to>
                                        <p:strVal val="visible"/>
                                      </p:to>
                                    </p:set>
                                    <p:animEffect transition="in" filter="fade">
                                      <p:cBhvr>
                                        <p:cTn id="13" dur="500"/>
                                        <p:tgtEl>
                                          <p:spTgt spid="8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2"/>
                                        </p:tgtEl>
                                        <p:attrNameLst>
                                          <p:attrName>style.visibility</p:attrName>
                                        </p:attrNameLst>
                                      </p:cBhvr>
                                      <p:to>
                                        <p:strVal val="visible"/>
                                      </p:to>
                                    </p:set>
                                    <p:animEffect transition="in" filter="fade">
                                      <p:cBhvr>
                                        <p:cTn id="16" dur="500"/>
                                        <p:tgtEl>
                                          <p:spTgt spid="9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1"/>
                                        </p:tgtEl>
                                        <p:attrNameLst>
                                          <p:attrName>style.visibility</p:attrName>
                                        </p:attrNameLst>
                                      </p:cBhvr>
                                      <p:to>
                                        <p:strVal val="visible"/>
                                      </p:to>
                                    </p:set>
                                    <p:animEffect transition="in" filter="fade">
                                      <p:cBhvr>
                                        <p:cTn id="19" dur="500"/>
                                        <p:tgtEl>
                                          <p:spTgt spid="9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fade">
                                      <p:cBhvr>
                                        <p:cTn id="24" dur="500"/>
                                        <p:tgtEl>
                                          <p:spTgt spid="9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90" grpId="0"/>
      <p:bldP spid="91" grpId="0"/>
      <p:bldP spid="92" grpId="0"/>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A picture containing person, person, window, indoor&#10;&#10;Description automatically generated">
            <a:extLst>
              <a:ext uri="{FF2B5EF4-FFF2-40B4-BE49-F238E27FC236}">
                <a16:creationId xmlns:a16="http://schemas.microsoft.com/office/drawing/2014/main" id="{85ADEA94-40A1-4397-A161-C83592F1C42B}"/>
              </a:ext>
            </a:extLst>
          </p:cNvPr>
          <p:cNvPicPr>
            <a:picLocks noChangeAspect="1"/>
          </p:cNvPicPr>
          <p:nvPr/>
        </p:nvPicPr>
        <p:blipFill rotWithShape="1">
          <a:blip r:embed="rId3">
            <a:extLst>
              <a:ext uri="{28A0092B-C50C-407E-A947-70E740481C1C}">
                <a14:useLocalDpi xmlns:a14="http://schemas.microsoft.com/office/drawing/2010/main" val="0"/>
              </a:ext>
            </a:extLst>
          </a:blip>
          <a:srcRect l="-109" t="18156" r="109" b="4071"/>
          <a:stretch/>
        </p:blipFill>
        <p:spPr>
          <a:xfrm>
            <a:off x="9909860" y="48126"/>
            <a:ext cx="2234013" cy="1499937"/>
          </a:xfrm>
          <a:prstGeom prst="rect">
            <a:avLst/>
          </a:prstGeom>
          <a:ln w="28575">
            <a:solidFill>
              <a:schemeClr val="tx1"/>
            </a:solidFill>
          </a:ln>
        </p:spPr>
      </p:pic>
      <p:sp>
        <p:nvSpPr>
          <p:cNvPr id="2" name="Title 1">
            <a:extLst>
              <a:ext uri="{FF2B5EF4-FFF2-40B4-BE49-F238E27FC236}">
                <a16:creationId xmlns:a16="http://schemas.microsoft.com/office/drawing/2014/main" id="{9ABFE273-41EC-467A-ADC2-5CF64F54BC8C}"/>
              </a:ext>
            </a:extLst>
          </p:cNvPr>
          <p:cNvSpPr>
            <a:spLocks noGrp="1"/>
          </p:cNvSpPr>
          <p:nvPr>
            <p:ph type="ctrTitle"/>
          </p:nvPr>
        </p:nvSpPr>
        <p:spPr>
          <a:xfrm>
            <a:off x="737938" y="726197"/>
            <a:ext cx="9144000" cy="1380374"/>
          </a:xfrm>
        </p:spPr>
        <p:txBody>
          <a:bodyPr>
            <a:normAutofit/>
          </a:bodyPr>
          <a:lstStyle/>
          <a:p>
            <a:r>
              <a:rPr lang="en-US" sz="4400" dirty="0">
                <a:latin typeface="+mn-lt"/>
              </a:rPr>
              <a:t>Interferometric transmission probing with coded mutual intensity</a:t>
            </a:r>
          </a:p>
        </p:txBody>
      </p:sp>
      <p:grpSp>
        <p:nvGrpSpPr>
          <p:cNvPr id="12" name="Group 11">
            <a:extLst>
              <a:ext uri="{FF2B5EF4-FFF2-40B4-BE49-F238E27FC236}">
                <a16:creationId xmlns:a16="http://schemas.microsoft.com/office/drawing/2014/main" id="{ADCB9EE7-1F1D-42CC-BF4C-EF2BE51A7856}"/>
              </a:ext>
            </a:extLst>
          </p:cNvPr>
          <p:cNvGrpSpPr/>
          <p:nvPr/>
        </p:nvGrpSpPr>
        <p:grpSpPr>
          <a:xfrm>
            <a:off x="1156520" y="2846138"/>
            <a:ext cx="9926472" cy="584777"/>
            <a:chOff x="1132764" y="2504949"/>
            <a:chExt cx="9926472" cy="584777"/>
          </a:xfrm>
        </p:grpSpPr>
        <p:sp>
          <p:nvSpPr>
            <p:cNvPr id="9" name="TextBox 8">
              <a:extLst>
                <a:ext uri="{FF2B5EF4-FFF2-40B4-BE49-F238E27FC236}">
                  <a16:creationId xmlns:a16="http://schemas.microsoft.com/office/drawing/2014/main" id="{0BA13114-4CC4-47B3-96F2-F645BFD62863}"/>
                </a:ext>
              </a:extLst>
            </p:cNvPr>
            <p:cNvSpPr txBox="1"/>
            <p:nvPr/>
          </p:nvSpPr>
          <p:spPr>
            <a:xfrm>
              <a:off x="1132764" y="2504950"/>
              <a:ext cx="2914772" cy="584775"/>
            </a:xfrm>
            <a:prstGeom prst="rect">
              <a:avLst/>
            </a:prstGeom>
            <a:noFill/>
          </p:spPr>
          <p:txBody>
            <a:bodyPr wrap="none" rtlCol="0">
              <a:spAutoFit/>
            </a:bodyPr>
            <a:lstStyle/>
            <a:p>
              <a:r>
                <a:rPr lang="en-US" sz="3200" dirty="0"/>
                <a:t>Alankar Kotwal </a:t>
              </a:r>
              <a:r>
                <a:rPr lang="en-US" sz="3200" baseline="30000" dirty="0"/>
                <a:t>1</a:t>
              </a:r>
            </a:p>
          </p:txBody>
        </p:sp>
        <p:sp>
          <p:nvSpPr>
            <p:cNvPr id="10" name="TextBox 9">
              <a:extLst>
                <a:ext uri="{FF2B5EF4-FFF2-40B4-BE49-F238E27FC236}">
                  <a16:creationId xmlns:a16="http://schemas.microsoft.com/office/drawing/2014/main" id="{BB2832A6-7818-4107-9E3C-3EC6A528BC9A}"/>
                </a:ext>
              </a:extLst>
            </p:cNvPr>
            <p:cNvSpPr txBox="1"/>
            <p:nvPr/>
          </p:nvSpPr>
          <p:spPr>
            <a:xfrm>
              <a:off x="4697219" y="2504949"/>
              <a:ext cx="2166619" cy="584775"/>
            </a:xfrm>
            <a:prstGeom prst="rect">
              <a:avLst/>
            </a:prstGeom>
            <a:noFill/>
          </p:spPr>
          <p:txBody>
            <a:bodyPr wrap="none" rtlCol="0">
              <a:spAutoFit/>
            </a:bodyPr>
            <a:lstStyle/>
            <a:p>
              <a:r>
                <a:rPr lang="en-US" sz="3200" dirty="0"/>
                <a:t>Anat Levin </a:t>
              </a:r>
              <a:r>
                <a:rPr lang="en-US" sz="3200" baseline="30000" dirty="0"/>
                <a:t>2</a:t>
              </a:r>
            </a:p>
          </p:txBody>
        </p:sp>
        <p:sp>
          <p:nvSpPr>
            <p:cNvPr id="11" name="TextBox 10">
              <a:extLst>
                <a:ext uri="{FF2B5EF4-FFF2-40B4-BE49-F238E27FC236}">
                  <a16:creationId xmlns:a16="http://schemas.microsoft.com/office/drawing/2014/main" id="{0DD74D96-5A0F-4ABA-A56F-BF1B60BCA654}"/>
                </a:ext>
              </a:extLst>
            </p:cNvPr>
            <p:cNvSpPr txBox="1"/>
            <p:nvPr/>
          </p:nvSpPr>
          <p:spPr>
            <a:xfrm>
              <a:off x="7536092" y="2504951"/>
              <a:ext cx="3523144" cy="584775"/>
            </a:xfrm>
            <a:prstGeom prst="rect">
              <a:avLst/>
            </a:prstGeom>
            <a:noFill/>
          </p:spPr>
          <p:txBody>
            <a:bodyPr wrap="none" rtlCol="0">
              <a:spAutoFit/>
            </a:bodyPr>
            <a:lstStyle/>
            <a:p>
              <a:r>
                <a:rPr lang="en-US" sz="3200" dirty="0"/>
                <a:t>Ioannis Gkioulekas </a:t>
              </a:r>
              <a:r>
                <a:rPr lang="en-US" sz="3200" baseline="30000" dirty="0"/>
                <a:t>1</a:t>
              </a:r>
            </a:p>
          </p:txBody>
        </p:sp>
      </p:grpSp>
      <p:grpSp>
        <p:nvGrpSpPr>
          <p:cNvPr id="20" name="Group 19">
            <a:extLst>
              <a:ext uri="{FF2B5EF4-FFF2-40B4-BE49-F238E27FC236}">
                <a16:creationId xmlns:a16="http://schemas.microsoft.com/office/drawing/2014/main" id="{2FE07D33-106C-4EFD-8F28-F88F718FAE07}"/>
              </a:ext>
            </a:extLst>
          </p:cNvPr>
          <p:cNvGrpSpPr/>
          <p:nvPr/>
        </p:nvGrpSpPr>
        <p:grpSpPr>
          <a:xfrm>
            <a:off x="1878388" y="4231672"/>
            <a:ext cx="7553562" cy="1839939"/>
            <a:chOff x="1503075" y="4579691"/>
            <a:chExt cx="7553562" cy="1839939"/>
          </a:xfrm>
        </p:grpSpPr>
        <p:grpSp>
          <p:nvGrpSpPr>
            <p:cNvPr id="18" name="Group 17">
              <a:extLst>
                <a:ext uri="{FF2B5EF4-FFF2-40B4-BE49-F238E27FC236}">
                  <a16:creationId xmlns:a16="http://schemas.microsoft.com/office/drawing/2014/main" id="{CC3CC831-D0D3-4CA8-8465-13AF22BB2036}"/>
                </a:ext>
              </a:extLst>
            </p:cNvPr>
            <p:cNvGrpSpPr/>
            <p:nvPr/>
          </p:nvGrpSpPr>
          <p:grpSpPr>
            <a:xfrm>
              <a:off x="7319045" y="4579691"/>
              <a:ext cx="1737592" cy="1835596"/>
              <a:chOff x="7313520" y="4579691"/>
              <a:chExt cx="1737592" cy="1835596"/>
            </a:xfrm>
          </p:grpSpPr>
          <p:sp>
            <p:nvSpPr>
              <p:cNvPr id="14" name="TextBox 13">
                <a:extLst>
                  <a:ext uri="{FF2B5EF4-FFF2-40B4-BE49-F238E27FC236}">
                    <a16:creationId xmlns:a16="http://schemas.microsoft.com/office/drawing/2014/main" id="{F9B3A9AE-9F15-4983-B95B-047CEA9B1FC4}"/>
                  </a:ext>
                </a:extLst>
              </p:cNvPr>
              <p:cNvSpPr txBox="1"/>
              <p:nvPr/>
            </p:nvSpPr>
            <p:spPr>
              <a:xfrm>
                <a:off x="7313520" y="4579691"/>
                <a:ext cx="1737592" cy="523220"/>
              </a:xfrm>
              <a:prstGeom prst="rect">
                <a:avLst/>
              </a:prstGeom>
              <a:noFill/>
            </p:spPr>
            <p:txBody>
              <a:bodyPr wrap="none" rtlCol="0">
                <a:spAutoFit/>
              </a:bodyPr>
              <a:lstStyle/>
              <a:p>
                <a:pPr algn="ctr"/>
                <a:r>
                  <a:rPr lang="en-US" sz="2800" baseline="30000" dirty="0">
                    <a:latin typeface="+mj-lt"/>
                  </a:rPr>
                  <a:t>2</a:t>
                </a:r>
                <a:r>
                  <a:rPr lang="en-US" sz="2800" dirty="0">
                    <a:latin typeface="+mj-lt"/>
                  </a:rPr>
                  <a:t> Technion</a:t>
                </a:r>
              </a:p>
            </p:txBody>
          </p:sp>
          <p:pic>
            <p:nvPicPr>
              <p:cNvPr id="16" name="Picture 15">
                <a:extLst>
                  <a:ext uri="{FF2B5EF4-FFF2-40B4-BE49-F238E27FC236}">
                    <a16:creationId xmlns:a16="http://schemas.microsoft.com/office/drawing/2014/main" id="{B3CE9BFA-8B31-4B14-B8F5-EDC9CE867732}"/>
                  </a:ext>
                </a:extLst>
              </p:cNvPr>
              <p:cNvPicPr>
                <a:picLocks noChangeAspect="1"/>
              </p:cNvPicPr>
              <p:nvPr/>
            </p:nvPicPr>
            <p:blipFill>
              <a:blip r:embed="rId4">
                <a:duotone>
                  <a:schemeClr val="accent1">
                    <a:shade val="45000"/>
                    <a:satMod val="135000"/>
                  </a:schemeClr>
                  <a:prstClr val="white"/>
                </a:duotone>
              </a:blip>
              <a:stretch>
                <a:fillRect/>
              </a:stretch>
            </p:blipFill>
            <p:spPr>
              <a:xfrm>
                <a:off x="7653121" y="5249267"/>
                <a:ext cx="1058388" cy="1166020"/>
              </a:xfrm>
              <a:prstGeom prst="rect">
                <a:avLst/>
              </a:prstGeom>
            </p:spPr>
          </p:pic>
        </p:grpSp>
        <p:grpSp>
          <p:nvGrpSpPr>
            <p:cNvPr id="19" name="Group 18">
              <a:extLst>
                <a:ext uri="{FF2B5EF4-FFF2-40B4-BE49-F238E27FC236}">
                  <a16:creationId xmlns:a16="http://schemas.microsoft.com/office/drawing/2014/main" id="{7EA73883-55AD-4FB7-AAE5-8EF039EBCDB6}"/>
                </a:ext>
              </a:extLst>
            </p:cNvPr>
            <p:cNvGrpSpPr/>
            <p:nvPr/>
          </p:nvGrpSpPr>
          <p:grpSpPr>
            <a:xfrm>
              <a:off x="1503075" y="4579691"/>
              <a:ext cx="4327531" cy="1839939"/>
              <a:chOff x="1503075" y="4579691"/>
              <a:chExt cx="4327531" cy="1839939"/>
            </a:xfrm>
          </p:grpSpPr>
          <p:sp>
            <p:nvSpPr>
              <p:cNvPr id="13" name="TextBox 12">
                <a:extLst>
                  <a:ext uri="{FF2B5EF4-FFF2-40B4-BE49-F238E27FC236}">
                    <a16:creationId xmlns:a16="http://schemas.microsoft.com/office/drawing/2014/main" id="{3CDF25A7-DFE5-4183-9821-67F7690C2812}"/>
                  </a:ext>
                </a:extLst>
              </p:cNvPr>
              <p:cNvSpPr txBox="1"/>
              <p:nvPr/>
            </p:nvSpPr>
            <p:spPr>
              <a:xfrm>
                <a:off x="1503075" y="4579691"/>
                <a:ext cx="4327531" cy="523220"/>
              </a:xfrm>
              <a:prstGeom prst="rect">
                <a:avLst/>
              </a:prstGeom>
              <a:noFill/>
            </p:spPr>
            <p:txBody>
              <a:bodyPr wrap="none" rtlCol="0">
                <a:spAutoFit/>
              </a:bodyPr>
              <a:lstStyle/>
              <a:p>
                <a:pPr algn="ctr"/>
                <a:r>
                  <a:rPr lang="en-US" sz="2800" baseline="30000" dirty="0">
                    <a:latin typeface="+mj-lt"/>
                  </a:rPr>
                  <a:t>1</a:t>
                </a:r>
                <a:r>
                  <a:rPr lang="en-US" sz="2800" dirty="0">
                    <a:latin typeface="+mj-lt"/>
                  </a:rPr>
                  <a:t> Carnegie Mellon University</a:t>
                </a:r>
              </a:p>
            </p:txBody>
          </p:sp>
          <p:grpSp>
            <p:nvGrpSpPr>
              <p:cNvPr id="17" name="Group 16">
                <a:extLst>
                  <a:ext uri="{FF2B5EF4-FFF2-40B4-BE49-F238E27FC236}">
                    <a16:creationId xmlns:a16="http://schemas.microsoft.com/office/drawing/2014/main" id="{56E55D22-00FE-4C02-9583-46BF330D36F5}"/>
                  </a:ext>
                </a:extLst>
              </p:cNvPr>
              <p:cNvGrpSpPr/>
              <p:nvPr/>
            </p:nvGrpSpPr>
            <p:grpSpPr>
              <a:xfrm>
                <a:off x="2501599" y="5249267"/>
                <a:ext cx="2330482" cy="1170363"/>
                <a:chOff x="1156520" y="5378921"/>
                <a:chExt cx="2330482" cy="1170363"/>
              </a:xfrm>
            </p:grpSpPr>
            <p:pic>
              <p:nvPicPr>
                <p:cNvPr id="15" name="Picture 14">
                  <a:extLst>
                    <a:ext uri="{FF2B5EF4-FFF2-40B4-BE49-F238E27FC236}">
                      <a16:creationId xmlns:a16="http://schemas.microsoft.com/office/drawing/2014/main" id="{C9B6BB06-ADC1-4694-B8F5-0645418AA26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56520" y="5378921"/>
                  <a:ext cx="1170363" cy="1170363"/>
                </a:xfrm>
                <a:prstGeom prst="rect">
                  <a:avLst/>
                </a:prstGeom>
              </p:spPr>
            </p:pic>
            <p:pic>
              <p:nvPicPr>
                <p:cNvPr id="1026" name="Picture 2">
                  <a:extLst>
                    <a:ext uri="{FF2B5EF4-FFF2-40B4-BE49-F238E27FC236}">
                      <a16:creationId xmlns:a16="http://schemas.microsoft.com/office/drawing/2014/main" id="{C578AAB3-FD2B-430F-908F-5622AFC5CA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2947" y="5378921"/>
                  <a:ext cx="814055" cy="1166020"/>
                </a:xfrm>
                <a:prstGeom prst="rect">
                  <a:avLst/>
                </a:prstGeom>
                <a:noFill/>
                <a:extLst>
                  <a:ext uri="{909E8E84-426E-40DD-AFC4-6F175D3DCCD1}">
                    <a14:hiddenFill xmlns:a14="http://schemas.microsoft.com/office/drawing/2010/main">
                      <a:solidFill>
                        <a:srgbClr val="FFFFFF"/>
                      </a:solidFill>
                    </a14:hiddenFill>
                  </a:ext>
                </a:extLst>
              </p:spPr>
            </p:pic>
          </p:grpSp>
        </p:grpSp>
      </p:grpSp>
    </p:spTree>
    <p:extLst>
      <p:ext uri="{BB962C8B-B14F-4D97-AF65-F5344CB8AC3E}">
        <p14:creationId xmlns:p14="http://schemas.microsoft.com/office/powerpoint/2010/main" val="137359855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7" name="Straight Arrow Connector 166">
            <a:extLst>
              <a:ext uri="{FF2B5EF4-FFF2-40B4-BE49-F238E27FC236}">
                <a16:creationId xmlns:a16="http://schemas.microsoft.com/office/drawing/2014/main" id="{5FC23912-541E-4469-AC60-EA9E734B8FC1}"/>
              </a:ext>
            </a:extLst>
          </p:cNvPr>
          <p:cNvCxnSpPr>
            <a:cxnSpLocks/>
          </p:cNvCxnSpPr>
          <p:nvPr/>
        </p:nvCxnSpPr>
        <p:spPr>
          <a:xfrm>
            <a:off x="8290581" y="4031672"/>
            <a:ext cx="2945261" cy="0"/>
          </a:xfrm>
          <a:prstGeom prst="straightConnector1">
            <a:avLst/>
          </a:prstGeom>
          <a:ln w="38100">
            <a:solidFill>
              <a:srgbClr val="0BE208"/>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id="{FA9AAAE3-48BD-4526-8341-15928C10C78A}"/>
              </a:ext>
            </a:extLst>
          </p:cNvPr>
          <p:cNvCxnSpPr>
            <a:cxnSpLocks/>
          </p:cNvCxnSpPr>
          <p:nvPr/>
        </p:nvCxnSpPr>
        <p:spPr>
          <a:xfrm>
            <a:off x="8290581" y="2796146"/>
            <a:ext cx="2945261" cy="0"/>
          </a:xfrm>
          <a:prstGeom prst="straightConnector1">
            <a:avLst/>
          </a:prstGeom>
          <a:ln w="38100">
            <a:solidFill>
              <a:srgbClr val="0BE208"/>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a16="http://schemas.microsoft.com/office/drawing/2014/main" id="{3A4A4DA3-7FF8-4CA5-8D96-389297429C4F}"/>
              </a:ext>
            </a:extLst>
          </p:cNvPr>
          <p:cNvCxnSpPr>
            <a:cxnSpLocks/>
          </p:cNvCxnSpPr>
          <p:nvPr/>
        </p:nvCxnSpPr>
        <p:spPr>
          <a:xfrm>
            <a:off x="8290581" y="3429000"/>
            <a:ext cx="2945261" cy="0"/>
          </a:xfrm>
          <a:prstGeom prst="straightConnector1">
            <a:avLst/>
          </a:prstGeom>
          <a:ln w="38100">
            <a:solidFill>
              <a:srgbClr val="0BE208"/>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57" name="Picture 156">
            <a:extLst>
              <a:ext uri="{FF2B5EF4-FFF2-40B4-BE49-F238E27FC236}">
                <a16:creationId xmlns:a16="http://schemas.microsoft.com/office/drawing/2014/main" id="{BC69F818-1D4B-4C30-B9BF-DB197A8485E9}"/>
              </a:ext>
            </a:extLst>
          </p:cNvPr>
          <p:cNvPicPr>
            <a:picLocks noChangeAspect="1"/>
          </p:cNvPicPr>
          <p:nvPr/>
        </p:nvPicPr>
        <p:blipFill rotWithShape="1">
          <a:blip r:embed="rId4"/>
          <a:srcRect l="17448"/>
          <a:stretch/>
        </p:blipFill>
        <p:spPr>
          <a:xfrm>
            <a:off x="853440" y="2416215"/>
            <a:ext cx="2229542" cy="2025569"/>
          </a:xfrm>
          <a:prstGeom prst="rect">
            <a:avLst/>
          </a:prstGeom>
        </p:spPr>
      </p:pic>
      <p:cxnSp>
        <p:nvCxnSpPr>
          <p:cNvPr id="38" name="Straight Arrow Connector 37">
            <a:extLst>
              <a:ext uri="{FF2B5EF4-FFF2-40B4-BE49-F238E27FC236}">
                <a16:creationId xmlns:a16="http://schemas.microsoft.com/office/drawing/2014/main" id="{B4DCD7E1-E263-4463-A247-B63BCAB6108F}"/>
              </a:ext>
            </a:extLst>
          </p:cNvPr>
          <p:cNvCxnSpPr>
            <a:cxnSpLocks/>
          </p:cNvCxnSpPr>
          <p:nvPr/>
        </p:nvCxnSpPr>
        <p:spPr>
          <a:xfrm>
            <a:off x="2495419" y="4031672"/>
            <a:ext cx="2945261" cy="0"/>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ABF3A45B-21E7-48D4-96C2-932672695E09}"/>
              </a:ext>
            </a:extLst>
          </p:cNvPr>
          <p:cNvCxnSpPr>
            <a:cxnSpLocks/>
          </p:cNvCxnSpPr>
          <p:nvPr/>
        </p:nvCxnSpPr>
        <p:spPr>
          <a:xfrm>
            <a:off x="2495419" y="2796146"/>
            <a:ext cx="2945261" cy="0"/>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437BB9DB-0014-43E8-B9AF-C0D37CD5EBF3}"/>
              </a:ext>
            </a:extLst>
          </p:cNvPr>
          <p:cNvCxnSpPr>
            <a:cxnSpLocks/>
          </p:cNvCxnSpPr>
          <p:nvPr/>
        </p:nvCxnSpPr>
        <p:spPr>
          <a:xfrm>
            <a:off x="2495419" y="3429000"/>
            <a:ext cx="2945261" cy="0"/>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08" name="Group 107">
            <a:extLst>
              <a:ext uri="{FF2B5EF4-FFF2-40B4-BE49-F238E27FC236}">
                <a16:creationId xmlns:a16="http://schemas.microsoft.com/office/drawing/2014/main" id="{AB8ED2D1-76B0-4DA2-B2FD-459D0A823F94}"/>
              </a:ext>
            </a:extLst>
          </p:cNvPr>
          <p:cNvGrpSpPr/>
          <p:nvPr/>
        </p:nvGrpSpPr>
        <p:grpSpPr>
          <a:xfrm>
            <a:off x="2225918" y="2486921"/>
            <a:ext cx="269502" cy="1655958"/>
            <a:chOff x="261257" y="261257"/>
            <a:chExt cx="478973" cy="3847469"/>
          </a:xfrm>
          <a:solidFill>
            <a:srgbClr val="FF0000"/>
          </a:solidFill>
        </p:grpSpPr>
        <p:sp>
          <p:nvSpPr>
            <p:cNvPr id="132" name="Rectangle 131">
              <a:extLst>
                <a:ext uri="{FF2B5EF4-FFF2-40B4-BE49-F238E27FC236}">
                  <a16:creationId xmlns:a16="http://schemas.microsoft.com/office/drawing/2014/main" id="{5EA8A0CB-3EC8-4E30-AD47-13290415D204}"/>
                </a:ext>
              </a:extLst>
            </p:cNvPr>
            <p:cNvSpPr/>
            <p:nvPr/>
          </p:nvSpPr>
          <p:spPr>
            <a:xfrm>
              <a:off x="261257" y="261257"/>
              <a:ext cx="478972" cy="478972"/>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AFEC74A5-2FC8-4E03-A236-97AB083E1184}"/>
                </a:ext>
              </a:extLst>
            </p:cNvPr>
            <p:cNvSpPr/>
            <p:nvPr/>
          </p:nvSpPr>
          <p:spPr>
            <a:xfrm>
              <a:off x="261257" y="740229"/>
              <a:ext cx="478972" cy="478972"/>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Rectangle 133">
              <a:extLst>
                <a:ext uri="{FF2B5EF4-FFF2-40B4-BE49-F238E27FC236}">
                  <a16:creationId xmlns:a16="http://schemas.microsoft.com/office/drawing/2014/main" id="{6EE1BD87-5AD3-4820-A025-0FAB7FFD09D5}"/>
                </a:ext>
              </a:extLst>
            </p:cNvPr>
            <p:cNvSpPr/>
            <p:nvPr/>
          </p:nvSpPr>
          <p:spPr>
            <a:xfrm>
              <a:off x="261257" y="1223123"/>
              <a:ext cx="478972" cy="478972"/>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3B922F37-9A01-4034-B663-75EE4D353405}"/>
                </a:ext>
              </a:extLst>
            </p:cNvPr>
            <p:cNvSpPr/>
            <p:nvPr/>
          </p:nvSpPr>
          <p:spPr>
            <a:xfrm>
              <a:off x="261257" y="1706022"/>
              <a:ext cx="478972" cy="478972"/>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D0594811-F068-4047-9F4A-4A8D10A31607}"/>
                </a:ext>
              </a:extLst>
            </p:cNvPr>
            <p:cNvSpPr/>
            <p:nvPr/>
          </p:nvSpPr>
          <p:spPr>
            <a:xfrm>
              <a:off x="261257" y="2184994"/>
              <a:ext cx="478972" cy="478972"/>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Rectangle 136">
              <a:extLst>
                <a:ext uri="{FF2B5EF4-FFF2-40B4-BE49-F238E27FC236}">
                  <a16:creationId xmlns:a16="http://schemas.microsoft.com/office/drawing/2014/main" id="{BC0E0BD2-F615-4E18-9DC0-49218FC2B604}"/>
                </a:ext>
              </a:extLst>
            </p:cNvPr>
            <p:cNvSpPr/>
            <p:nvPr/>
          </p:nvSpPr>
          <p:spPr>
            <a:xfrm>
              <a:off x="261257" y="2667888"/>
              <a:ext cx="478972" cy="478972"/>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A7542922-AA65-43D8-85A8-587202F326F4}"/>
                </a:ext>
              </a:extLst>
            </p:cNvPr>
            <p:cNvSpPr/>
            <p:nvPr/>
          </p:nvSpPr>
          <p:spPr>
            <a:xfrm>
              <a:off x="261258" y="3150782"/>
              <a:ext cx="478972" cy="478972"/>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76A781C0-8FC5-48FE-85C8-3BF6DA82121D}"/>
                </a:ext>
              </a:extLst>
            </p:cNvPr>
            <p:cNvSpPr/>
            <p:nvPr/>
          </p:nvSpPr>
          <p:spPr>
            <a:xfrm>
              <a:off x="261258" y="3629754"/>
              <a:ext cx="478972" cy="478972"/>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40" name="TextBox 139">
                <a:extLst>
                  <a:ext uri="{FF2B5EF4-FFF2-40B4-BE49-F238E27FC236}">
                    <a16:creationId xmlns:a16="http://schemas.microsoft.com/office/drawing/2014/main" id="{E3E694BE-C09E-4E2E-8635-A13E35DB37C3}"/>
                  </a:ext>
                </a:extLst>
              </p:cNvPr>
              <p:cNvSpPr txBox="1"/>
              <p:nvPr/>
            </p:nvSpPr>
            <p:spPr>
              <a:xfrm>
                <a:off x="2597737" y="3598250"/>
                <a:ext cx="40709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solidFill>
                                <a:schemeClr val="tx1"/>
                              </a:solidFill>
                              <a:latin typeface="Cambria Math" panose="02040503050406030204" pitchFamily="18" charset="0"/>
                            </a:rPr>
                          </m:ctrlPr>
                        </m:sSubPr>
                        <m:e>
                          <m:r>
                            <a:rPr lang="en-US" sz="2400" b="1" i="1" smtClean="0">
                              <a:solidFill>
                                <a:schemeClr val="tx1"/>
                              </a:solidFill>
                              <a:latin typeface="Cambria Math" panose="02040503050406030204" pitchFamily="18" charset="0"/>
                            </a:rPr>
                            <m:t>𝒑</m:t>
                          </m:r>
                        </m:e>
                        <m:sub>
                          <m:r>
                            <a:rPr lang="en-US" sz="2400" b="1" i="1" smtClean="0">
                              <a:solidFill>
                                <a:schemeClr val="tx1"/>
                              </a:solidFill>
                              <a:latin typeface="Cambria Math" panose="02040503050406030204" pitchFamily="18" charset="0"/>
                            </a:rPr>
                            <m:t>𝟖</m:t>
                          </m:r>
                        </m:sub>
                      </m:sSub>
                    </m:oMath>
                  </m:oMathPara>
                </a14:m>
                <a:endParaRPr lang="en-US" b="1" dirty="0">
                  <a:solidFill>
                    <a:schemeClr val="tx1"/>
                  </a:solidFill>
                </a:endParaRPr>
              </a:p>
            </p:txBody>
          </p:sp>
        </mc:Choice>
        <mc:Fallback xmlns="">
          <p:sp>
            <p:nvSpPr>
              <p:cNvPr id="140" name="TextBox 139">
                <a:extLst>
                  <a:ext uri="{FF2B5EF4-FFF2-40B4-BE49-F238E27FC236}">
                    <a16:creationId xmlns:a16="http://schemas.microsoft.com/office/drawing/2014/main" id="{E3E694BE-C09E-4E2E-8635-A13E35DB37C3}"/>
                  </a:ext>
                </a:extLst>
              </p:cNvPr>
              <p:cNvSpPr txBox="1">
                <a:spLocks noRot="1" noChangeAspect="1" noMove="1" noResize="1" noEditPoints="1" noAdjustHandles="1" noChangeArrowheads="1" noChangeShapeType="1" noTextEdit="1"/>
              </p:cNvSpPr>
              <p:nvPr/>
            </p:nvSpPr>
            <p:spPr>
              <a:xfrm>
                <a:off x="2597737" y="3598250"/>
                <a:ext cx="407098" cy="369332"/>
              </a:xfrm>
              <a:prstGeom prst="rect">
                <a:avLst/>
              </a:prstGeom>
              <a:blipFill>
                <a:blip r:embed="rId7"/>
                <a:stretch>
                  <a:fillRect l="-17910" r="-7463" b="-262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1" name="TextBox 140">
                <a:extLst>
                  <a:ext uri="{FF2B5EF4-FFF2-40B4-BE49-F238E27FC236}">
                    <a16:creationId xmlns:a16="http://schemas.microsoft.com/office/drawing/2014/main" id="{F79688B5-E6BF-4DBB-BE43-2416CB409FAC}"/>
                  </a:ext>
                </a:extLst>
              </p:cNvPr>
              <p:cNvSpPr txBox="1"/>
              <p:nvPr/>
            </p:nvSpPr>
            <p:spPr>
              <a:xfrm>
                <a:off x="2597737" y="2969600"/>
                <a:ext cx="40709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solidFill>
                                <a:schemeClr val="tx1"/>
                              </a:solidFill>
                              <a:latin typeface="Cambria Math" panose="02040503050406030204" pitchFamily="18" charset="0"/>
                            </a:rPr>
                          </m:ctrlPr>
                        </m:sSubPr>
                        <m:e>
                          <m:r>
                            <a:rPr lang="en-US" sz="2400" b="1" i="1" smtClean="0">
                              <a:solidFill>
                                <a:schemeClr val="tx1"/>
                              </a:solidFill>
                              <a:latin typeface="Cambria Math" panose="02040503050406030204" pitchFamily="18" charset="0"/>
                            </a:rPr>
                            <m:t>𝒑</m:t>
                          </m:r>
                        </m:e>
                        <m:sub>
                          <m:r>
                            <a:rPr lang="en-US" sz="2400" b="1" i="1" smtClean="0">
                              <a:solidFill>
                                <a:schemeClr val="tx1"/>
                              </a:solidFill>
                              <a:latin typeface="Cambria Math" panose="02040503050406030204" pitchFamily="18" charset="0"/>
                            </a:rPr>
                            <m:t>𝟓</m:t>
                          </m:r>
                        </m:sub>
                      </m:sSub>
                    </m:oMath>
                  </m:oMathPara>
                </a14:m>
                <a:endParaRPr lang="en-US" b="1" dirty="0">
                  <a:solidFill>
                    <a:schemeClr val="tx1"/>
                  </a:solidFill>
                </a:endParaRPr>
              </a:p>
            </p:txBody>
          </p:sp>
        </mc:Choice>
        <mc:Fallback xmlns="">
          <p:sp>
            <p:nvSpPr>
              <p:cNvPr id="141" name="TextBox 140">
                <a:extLst>
                  <a:ext uri="{FF2B5EF4-FFF2-40B4-BE49-F238E27FC236}">
                    <a16:creationId xmlns:a16="http://schemas.microsoft.com/office/drawing/2014/main" id="{F79688B5-E6BF-4DBB-BE43-2416CB409FAC}"/>
                  </a:ext>
                </a:extLst>
              </p:cNvPr>
              <p:cNvSpPr txBox="1">
                <a:spLocks noRot="1" noChangeAspect="1" noMove="1" noResize="1" noEditPoints="1" noAdjustHandles="1" noChangeArrowheads="1" noChangeShapeType="1" noTextEdit="1"/>
              </p:cNvSpPr>
              <p:nvPr/>
            </p:nvSpPr>
            <p:spPr>
              <a:xfrm>
                <a:off x="2597737" y="2969600"/>
                <a:ext cx="407098" cy="369332"/>
              </a:xfrm>
              <a:prstGeom prst="rect">
                <a:avLst/>
              </a:prstGeom>
              <a:blipFill>
                <a:blip r:embed="rId8"/>
                <a:stretch>
                  <a:fillRect l="-17910" r="-8955" b="-262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2" name="TextBox 141">
                <a:extLst>
                  <a:ext uri="{FF2B5EF4-FFF2-40B4-BE49-F238E27FC236}">
                    <a16:creationId xmlns:a16="http://schemas.microsoft.com/office/drawing/2014/main" id="{60411587-0ED8-43FB-BA8C-04673408C5B4}"/>
                  </a:ext>
                </a:extLst>
              </p:cNvPr>
              <p:cNvSpPr txBox="1"/>
              <p:nvPr/>
            </p:nvSpPr>
            <p:spPr>
              <a:xfrm>
                <a:off x="2597737" y="2293325"/>
                <a:ext cx="40709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solidFill>
                                <a:schemeClr val="tx1"/>
                              </a:solidFill>
                              <a:latin typeface="Cambria Math" panose="02040503050406030204" pitchFamily="18" charset="0"/>
                            </a:rPr>
                          </m:ctrlPr>
                        </m:sSubPr>
                        <m:e>
                          <m:r>
                            <a:rPr lang="en-US" sz="2400" b="1" i="1" smtClean="0">
                              <a:solidFill>
                                <a:schemeClr val="tx1"/>
                              </a:solidFill>
                              <a:latin typeface="Cambria Math" panose="02040503050406030204" pitchFamily="18" charset="0"/>
                            </a:rPr>
                            <m:t>𝒑</m:t>
                          </m:r>
                        </m:e>
                        <m:sub>
                          <m:r>
                            <a:rPr lang="en-US" sz="2400" b="1" i="1" smtClean="0">
                              <a:solidFill>
                                <a:schemeClr val="tx1"/>
                              </a:solidFill>
                              <a:latin typeface="Cambria Math" panose="02040503050406030204" pitchFamily="18" charset="0"/>
                            </a:rPr>
                            <m:t>𝟐</m:t>
                          </m:r>
                        </m:sub>
                      </m:sSub>
                    </m:oMath>
                  </m:oMathPara>
                </a14:m>
                <a:endParaRPr lang="en-US" b="1" dirty="0">
                  <a:solidFill>
                    <a:schemeClr val="tx1"/>
                  </a:solidFill>
                </a:endParaRPr>
              </a:p>
            </p:txBody>
          </p:sp>
        </mc:Choice>
        <mc:Fallback xmlns="">
          <p:sp>
            <p:nvSpPr>
              <p:cNvPr id="142" name="TextBox 141">
                <a:extLst>
                  <a:ext uri="{FF2B5EF4-FFF2-40B4-BE49-F238E27FC236}">
                    <a16:creationId xmlns:a16="http://schemas.microsoft.com/office/drawing/2014/main" id="{60411587-0ED8-43FB-BA8C-04673408C5B4}"/>
                  </a:ext>
                </a:extLst>
              </p:cNvPr>
              <p:cNvSpPr txBox="1">
                <a:spLocks noRot="1" noChangeAspect="1" noMove="1" noResize="1" noEditPoints="1" noAdjustHandles="1" noChangeArrowheads="1" noChangeShapeType="1" noTextEdit="1"/>
              </p:cNvSpPr>
              <p:nvPr/>
            </p:nvSpPr>
            <p:spPr>
              <a:xfrm>
                <a:off x="2597737" y="2293325"/>
                <a:ext cx="407099" cy="369332"/>
              </a:xfrm>
              <a:prstGeom prst="rect">
                <a:avLst/>
              </a:prstGeom>
              <a:blipFill>
                <a:blip r:embed="rId9"/>
                <a:stretch>
                  <a:fillRect l="-17910" r="-7463" b="-26230"/>
                </a:stretch>
              </a:blipFill>
            </p:spPr>
            <p:txBody>
              <a:bodyPr/>
              <a:lstStyle/>
              <a:p>
                <a:r>
                  <a:rPr lang="en-US">
                    <a:noFill/>
                  </a:rPr>
                  <a:t> </a:t>
                </a:r>
              </a:p>
            </p:txBody>
          </p:sp>
        </mc:Fallback>
      </mc:AlternateContent>
      <p:pic>
        <p:nvPicPr>
          <p:cNvPr id="143" name="Picture 142">
            <a:extLst>
              <a:ext uri="{FF2B5EF4-FFF2-40B4-BE49-F238E27FC236}">
                <a16:creationId xmlns:a16="http://schemas.microsoft.com/office/drawing/2014/main" id="{10DBA602-6091-4331-B0B6-48DA000B34E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rot="8153895">
            <a:off x="6100497" y="2239085"/>
            <a:ext cx="2253022" cy="1830362"/>
          </a:xfrm>
          <a:prstGeom prst="rect">
            <a:avLst/>
          </a:prstGeom>
        </p:spPr>
      </p:pic>
      <p:grpSp>
        <p:nvGrpSpPr>
          <p:cNvPr id="158" name="Group 157">
            <a:extLst>
              <a:ext uri="{FF2B5EF4-FFF2-40B4-BE49-F238E27FC236}">
                <a16:creationId xmlns:a16="http://schemas.microsoft.com/office/drawing/2014/main" id="{2DDA1CA2-091F-4DC5-B787-3F4619545A90}"/>
              </a:ext>
            </a:extLst>
          </p:cNvPr>
          <p:cNvGrpSpPr/>
          <p:nvPr/>
        </p:nvGrpSpPr>
        <p:grpSpPr>
          <a:xfrm>
            <a:off x="8021080" y="2486922"/>
            <a:ext cx="269502" cy="1655958"/>
            <a:chOff x="261257" y="261257"/>
            <a:chExt cx="478973" cy="3847469"/>
          </a:xfrm>
          <a:solidFill>
            <a:srgbClr val="0BE208"/>
          </a:solidFill>
        </p:grpSpPr>
        <p:sp>
          <p:nvSpPr>
            <p:cNvPr id="159" name="Rectangle 158">
              <a:extLst>
                <a:ext uri="{FF2B5EF4-FFF2-40B4-BE49-F238E27FC236}">
                  <a16:creationId xmlns:a16="http://schemas.microsoft.com/office/drawing/2014/main" id="{03AB9543-13EA-41F4-8002-619054B5553D}"/>
                </a:ext>
              </a:extLst>
            </p:cNvPr>
            <p:cNvSpPr/>
            <p:nvPr/>
          </p:nvSpPr>
          <p:spPr>
            <a:xfrm>
              <a:off x="261257" y="261257"/>
              <a:ext cx="478972" cy="478972"/>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EB5FCE0B-D65D-4DFA-9693-93FE7D524115}"/>
                </a:ext>
              </a:extLst>
            </p:cNvPr>
            <p:cNvSpPr/>
            <p:nvPr/>
          </p:nvSpPr>
          <p:spPr>
            <a:xfrm>
              <a:off x="261257" y="740229"/>
              <a:ext cx="478972" cy="478972"/>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Rectangle 160">
              <a:extLst>
                <a:ext uri="{FF2B5EF4-FFF2-40B4-BE49-F238E27FC236}">
                  <a16:creationId xmlns:a16="http://schemas.microsoft.com/office/drawing/2014/main" id="{5B43717A-6E3F-4497-8DC1-77C6E66CA71D}"/>
                </a:ext>
              </a:extLst>
            </p:cNvPr>
            <p:cNvSpPr/>
            <p:nvPr/>
          </p:nvSpPr>
          <p:spPr>
            <a:xfrm>
              <a:off x="261257" y="1223123"/>
              <a:ext cx="478972" cy="478972"/>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78C47AAB-57B6-404A-9C5E-1A57AFB0798E}"/>
                </a:ext>
              </a:extLst>
            </p:cNvPr>
            <p:cNvSpPr/>
            <p:nvPr/>
          </p:nvSpPr>
          <p:spPr>
            <a:xfrm>
              <a:off x="261257" y="1706022"/>
              <a:ext cx="478972" cy="478972"/>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A4D0155A-1FA7-4F45-94C3-C87518D699BB}"/>
                </a:ext>
              </a:extLst>
            </p:cNvPr>
            <p:cNvSpPr/>
            <p:nvPr/>
          </p:nvSpPr>
          <p:spPr>
            <a:xfrm>
              <a:off x="261257" y="2184994"/>
              <a:ext cx="478972" cy="478972"/>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Rectangle 163">
              <a:extLst>
                <a:ext uri="{FF2B5EF4-FFF2-40B4-BE49-F238E27FC236}">
                  <a16:creationId xmlns:a16="http://schemas.microsoft.com/office/drawing/2014/main" id="{20F6031A-3958-4364-8F9B-97DD11A2B1F5}"/>
                </a:ext>
              </a:extLst>
            </p:cNvPr>
            <p:cNvSpPr/>
            <p:nvPr/>
          </p:nvSpPr>
          <p:spPr>
            <a:xfrm>
              <a:off x="261257" y="2667888"/>
              <a:ext cx="478972" cy="478972"/>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6E64203A-6B0C-4CC4-861B-3D29A111A4F7}"/>
                </a:ext>
              </a:extLst>
            </p:cNvPr>
            <p:cNvSpPr/>
            <p:nvPr/>
          </p:nvSpPr>
          <p:spPr>
            <a:xfrm>
              <a:off x="261258" y="3150782"/>
              <a:ext cx="478972" cy="478972"/>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3AFAA114-825F-4D7A-B06E-63A0A164E124}"/>
                </a:ext>
              </a:extLst>
            </p:cNvPr>
            <p:cNvSpPr/>
            <p:nvPr/>
          </p:nvSpPr>
          <p:spPr>
            <a:xfrm>
              <a:off x="261258" y="3629754"/>
              <a:ext cx="478972" cy="478972"/>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70" name="TextBox 169">
                <a:extLst>
                  <a:ext uri="{FF2B5EF4-FFF2-40B4-BE49-F238E27FC236}">
                    <a16:creationId xmlns:a16="http://schemas.microsoft.com/office/drawing/2014/main" id="{7F9DD467-3F00-4B45-99FD-569C1F79846B}"/>
                  </a:ext>
                </a:extLst>
              </p:cNvPr>
              <p:cNvSpPr txBox="1"/>
              <p:nvPr/>
            </p:nvSpPr>
            <p:spPr>
              <a:xfrm>
                <a:off x="8356533" y="3602056"/>
                <a:ext cx="40709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solidFill>
                                <a:schemeClr val="tx1"/>
                              </a:solidFill>
                              <a:latin typeface="Cambria Math" panose="02040503050406030204" pitchFamily="18" charset="0"/>
                            </a:rPr>
                          </m:ctrlPr>
                        </m:sSubPr>
                        <m:e>
                          <m:r>
                            <a:rPr lang="en-US" sz="2400" b="1" i="1" smtClean="0">
                              <a:solidFill>
                                <a:schemeClr val="tx1"/>
                              </a:solidFill>
                              <a:latin typeface="Cambria Math" panose="02040503050406030204" pitchFamily="18" charset="0"/>
                            </a:rPr>
                            <m:t>𝒑</m:t>
                          </m:r>
                        </m:e>
                        <m:sub>
                          <m:r>
                            <a:rPr lang="en-US" sz="2400" b="1" i="1" smtClean="0">
                              <a:solidFill>
                                <a:schemeClr val="tx1"/>
                              </a:solidFill>
                              <a:latin typeface="Cambria Math" panose="02040503050406030204" pitchFamily="18" charset="0"/>
                            </a:rPr>
                            <m:t>𝟖</m:t>
                          </m:r>
                        </m:sub>
                      </m:sSub>
                    </m:oMath>
                  </m:oMathPara>
                </a14:m>
                <a:endParaRPr lang="en-US" b="1" dirty="0">
                  <a:solidFill>
                    <a:schemeClr val="tx1"/>
                  </a:solidFill>
                </a:endParaRPr>
              </a:p>
            </p:txBody>
          </p:sp>
        </mc:Choice>
        <mc:Fallback xmlns="">
          <p:sp>
            <p:nvSpPr>
              <p:cNvPr id="170" name="TextBox 169">
                <a:extLst>
                  <a:ext uri="{FF2B5EF4-FFF2-40B4-BE49-F238E27FC236}">
                    <a16:creationId xmlns:a16="http://schemas.microsoft.com/office/drawing/2014/main" id="{7F9DD467-3F00-4B45-99FD-569C1F79846B}"/>
                  </a:ext>
                </a:extLst>
              </p:cNvPr>
              <p:cNvSpPr txBox="1">
                <a:spLocks noRot="1" noChangeAspect="1" noMove="1" noResize="1" noEditPoints="1" noAdjustHandles="1" noChangeArrowheads="1" noChangeShapeType="1" noTextEdit="1"/>
              </p:cNvSpPr>
              <p:nvPr/>
            </p:nvSpPr>
            <p:spPr>
              <a:xfrm>
                <a:off x="8356533" y="3602056"/>
                <a:ext cx="407098" cy="369332"/>
              </a:xfrm>
              <a:prstGeom prst="rect">
                <a:avLst/>
              </a:prstGeom>
              <a:blipFill>
                <a:blip r:embed="rId12"/>
                <a:stretch>
                  <a:fillRect l="-19403" r="-7463"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1" name="TextBox 170">
                <a:extLst>
                  <a:ext uri="{FF2B5EF4-FFF2-40B4-BE49-F238E27FC236}">
                    <a16:creationId xmlns:a16="http://schemas.microsoft.com/office/drawing/2014/main" id="{DB6BC659-C504-4828-9E72-440F97E8D716}"/>
                  </a:ext>
                </a:extLst>
              </p:cNvPr>
              <p:cNvSpPr txBox="1"/>
              <p:nvPr/>
            </p:nvSpPr>
            <p:spPr>
              <a:xfrm>
                <a:off x="8356533" y="2973406"/>
                <a:ext cx="40709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solidFill>
                                <a:schemeClr val="tx1"/>
                              </a:solidFill>
                              <a:latin typeface="Cambria Math" panose="02040503050406030204" pitchFamily="18" charset="0"/>
                            </a:rPr>
                          </m:ctrlPr>
                        </m:sSubPr>
                        <m:e>
                          <m:r>
                            <a:rPr lang="en-US" sz="2400" b="1" i="1" smtClean="0">
                              <a:solidFill>
                                <a:schemeClr val="tx1"/>
                              </a:solidFill>
                              <a:latin typeface="Cambria Math" panose="02040503050406030204" pitchFamily="18" charset="0"/>
                            </a:rPr>
                            <m:t>𝒑</m:t>
                          </m:r>
                        </m:e>
                        <m:sub>
                          <m:r>
                            <a:rPr lang="en-US" sz="2400" b="1" i="1" smtClean="0">
                              <a:solidFill>
                                <a:schemeClr val="tx1"/>
                              </a:solidFill>
                              <a:latin typeface="Cambria Math" panose="02040503050406030204" pitchFamily="18" charset="0"/>
                            </a:rPr>
                            <m:t>𝟓</m:t>
                          </m:r>
                        </m:sub>
                      </m:sSub>
                    </m:oMath>
                  </m:oMathPara>
                </a14:m>
                <a:endParaRPr lang="en-US" b="1" dirty="0">
                  <a:solidFill>
                    <a:schemeClr val="tx1"/>
                  </a:solidFill>
                </a:endParaRPr>
              </a:p>
            </p:txBody>
          </p:sp>
        </mc:Choice>
        <mc:Fallback xmlns="">
          <p:sp>
            <p:nvSpPr>
              <p:cNvPr id="171" name="TextBox 170">
                <a:extLst>
                  <a:ext uri="{FF2B5EF4-FFF2-40B4-BE49-F238E27FC236}">
                    <a16:creationId xmlns:a16="http://schemas.microsoft.com/office/drawing/2014/main" id="{DB6BC659-C504-4828-9E72-440F97E8D716}"/>
                  </a:ext>
                </a:extLst>
              </p:cNvPr>
              <p:cNvSpPr txBox="1">
                <a:spLocks noRot="1" noChangeAspect="1" noMove="1" noResize="1" noEditPoints="1" noAdjustHandles="1" noChangeArrowheads="1" noChangeShapeType="1" noTextEdit="1"/>
              </p:cNvSpPr>
              <p:nvPr/>
            </p:nvSpPr>
            <p:spPr>
              <a:xfrm>
                <a:off x="8356533" y="2973406"/>
                <a:ext cx="407098" cy="369332"/>
              </a:xfrm>
              <a:prstGeom prst="rect">
                <a:avLst/>
              </a:prstGeom>
              <a:blipFill>
                <a:blip r:embed="rId13"/>
                <a:stretch>
                  <a:fillRect l="-19403" r="-7463"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2" name="TextBox 171">
                <a:extLst>
                  <a:ext uri="{FF2B5EF4-FFF2-40B4-BE49-F238E27FC236}">
                    <a16:creationId xmlns:a16="http://schemas.microsoft.com/office/drawing/2014/main" id="{35F2756F-C0FF-4078-8E54-3AFEC5F76AD3}"/>
                  </a:ext>
                </a:extLst>
              </p:cNvPr>
              <p:cNvSpPr txBox="1"/>
              <p:nvPr/>
            </p:nvSpPr>
            <p:spPr>
              <a:xfrm>
                <a:off x="8356533" y="2297131"/>
                <a:ext cx="40709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solidFill>
                                <a:schemeClr val="tx1"/>
                              </a:solidFill>
                              <a:latin typeface="Cambria Math" panose="02040503050406030204" pitchFamily="18" charset="0"/>
                            </a:rPr>
                          </m:ctrlPr>
                        </m:sSubPr>
                        <m:e>
                          <m:r>
                            <a:rPr lang="en-US" sz="2400" b="1" i="1" smtClean="0">
                              <a:solidFill>
                                <a:schemeClr val="tx1"/>
                              </a:solidFill>
                              <a:latin typeface="Cambria Math" panose="02040503050406030204" pitchFamily="18" charset="0"/>
                            </a:rPr>
                            <m:t>𝒑</m:t>
                          </m:r>
                        </m:e>
                        <m:sub>
                          <m:r>
                            <a:rPr lang="en-US" sz="2400" b="1" i="1" smtClean="0">
                              <a:solidFill>
                                <a:schemeClr val="tx1"/>
                              </a:solidFill>
                              <a:latin typeface="Cambria Math" panose="02040503050406030204" pitchFamily="18" charset="0"/>
                            </a:rPr>
                            <m:t>𝟐</m:t>
                          </m:r>
                        </m:sub>
                      </m:sSub>
                    </m:oMath>
                  </m:oMathPara>
                </a14:m>
                <a:endParaRPr lang="en-US" b="1" dirty="0">
                  <a:solidFill>
                    <a:schemeClr val="tx1"/>
                  </a:solidFill>
                </a:endParaRPr>
              </a:p>
            </p:txBody>
          </p:sp>
        </mc:Choice>
        <mc:Fallback xmlns="">
          <p:sp>
            <p:nvSpPr>
              <p:cNvPr id="172" name="TextBox 171">
                <a:extLst>
                  <a:ext uri="{FF2B5EF4-FFF2-40B4-BE49-F238E27FC236}">
                    <a16:creationId xmlns:a16="http://schemas.microsoft.com/office/drawing/2014/main" id="{35F2756F-C0FF-4078-8E54-3AFEC5F76AD3}"/>
                  </a:ext>
                </a:extLst>
              </p:cNvPr>
              <p:cNvSpPr txBox="1">
                <a:spLocks noRot="1" noChangeAspect="1" noMove="1" noResize="1" noEditPoints="1" noAdjustHandles="1" noChangeArrowheads="1" noChangeShapeType="1" noTextEdit="1"/>
              </p:cNvSpPr>
              <p:nvPr/>
            </p:nvSpPr>
            <p:spPr>
              <a:xfrm>
                <a:off x="8356533" y="2297131"/>
                <a:ext cx="407099" cy="369332"/>
              </a:xfrm>
              <a:prstGeom prst="rect">
                <a:avLst/>
              </a:prstGeom>
              <a:blipFill>
                <a:blip r:embed="rId14"/>
                <a:stretch>
                  <a:fillRect l="-19403" r="-7463" b="-26667"/>
                </a:stretch>
              </a:blipFill>
            </p:spPr>
            <p:txBody>
              <a:bodyPr/>
              <a:lstStyle/>
              <a:p>
                <a:r>
                  <a:rPr lang="en-US">
                    <a:noFill/>
                  </a:rPr>
                  <a:t> </a:t>
                </a:r>
              </a:p>
            </p:txBody>
          </p:sp>
        </mc:Fallback>
      </mc:AlternateContent>
      <p:sp>
        <p:nvSpPr>
          <p:cNvPr id="173" name="TextBox 172">
            <a:extLst>
              <a:ext uri="{FF2B5EF4-FFF2-40B4-BE49-F238E27FC236}">
                <a16:creationId xmlns:a16="http://schemas.microsoft.com/office/drawing/2014/main" id="{29C19B6E-56D4-44AF-9FFA-48E27456F7DE}"/>
              </a:ext>
            </a:extLst>
          </p:cNvPr>
          <p:cNvSpPr txBox="1"/>
          <p:nvPr/>
        </p:nvSpPr>
        <p:spPr>
          <a:xfrm>
            <a:off x="4094989" y="2896832"/>
            <a:ext cx="57900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Arial" panose="020B0604020202020204" pitchFamily="34" charset="0"/>
                <a:ea typeface="Linux Libertine" panose="02000503000000000000" pitchFamily="2" charset="0"/>
                <a:cs typeface="Arial" panose="020B0604020202020204" pitchFamily="34" charset="0"/>
              </a:rPr>
              <a:t>↕ </a:t>
            </a:r>
            <a:r>
              <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rPr>
              <a:t>0</a:t>
            </a:r>
          </a:p>
        </p:txBody>
      </p:sp>
      <p:sp>
        <p:nvSpPr>
          <p:cNvPr id="174" name="TextBox 173">
            <a:extLst>
              <a:ext uri="{FF2B5EF4-FFF2-40B4-BE49-F238E27FC236}">
                <a16:creationId xmlns:a16="http://schemas.microsoft.com/office/drawing/2014/main" id="{9323439F-2E7D-45EB-B438-415E95DC201B}"/>
              </a:ext>
            </a:extLst>
          </p:cNvPr>
          <p:cNvSpPr txBox="1"/>
          <p:nvPr/>
        </p:nvSpPr>
        <p:spPr>
          <a:xfrm>
            <a:off x="4094990" y="3499504"/>
            <a:ext cx="57900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Arial" panose="020B0604020202020204" pitchFamily="34" charset="0"/>
                <a:ea typeface="Linux Libertine" panose="02000503000000000000" pitchFamily="2" charset="0"/>
                <a:cs typeface="Arial" panose="020B0604020202020204" pitchFamily="34" charset="0"/>
              </a:rPr>
              <a:t>↕ </a:t>
            </a:r>
            <a:r>
              <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rPr>
              <a:t>0</a:t>
            </a:r>
          </a:p>
        </p:txBody>
      </p:sp>
      <p:sp>
        <p:nvSpPr>
          <p:cNvPr id="175" name="TextBox 174">
            <a:extLst>
              <a:ext uri="{FF2B5EF4-FFF2-40B4-BE49-F238E27FC236}">
                <a16:creationId xmlns:a16="http://schemas.microsoft.com/office/drawing/2014/main" id="{8817717A-4217-4EF0-91DF-58388BB9549D}"/>
              </a:ext>
            </a:extLst>
          </p:cNvPr>
          <p:cNvSpPr txBox="1"/>
          <p:nvPr/>
        </p:nvSpPr>
        <p:spPr>
          <a:xfrm>
            <a:off x="10042437" y="2896832"/>
            <a:ext cx="59503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Arial" panose="020B0604020202020204" pitchFamily="34" charset="0"/>
                <a:ea typeface="Linux Libertine" panose="02000503000000000000" pitchFamily="2" charset="0"/>
                <a:cs typeface="Arial" panose="020B0604020202020204" pitchFamily="34" charset="0"/>
              </a:rPr>
              <a:t>↕ </a:t>
            </a:r>
            <a:r>
              <a:rPr kumimoji="0" lang="en-US" sz="2400" b="0" i="0" u="none" strike="noStrike" kern="1200" cap="none" spc="0" normalizeH="0" baseline="0" noProof="0" dirty="0">
                <a:ln>
                  <a:noFill/>
                </a:ln>
                <a:effectLst/>
                <a:uLnTx/>
                <a:uFillTx/>
                <a:latin typeface="+mj-lt"/>
                <a:ea typeface="Linux Libertine" panose="02000503000000000000" pitchFamily="2" charset="0"/>
                <a:cs typeface="Arial" panose="020B0604020202020204" pitchFamily="34" charset="0"/>
              </a:rPr>
              <a:t>1</a:t>
            </a:r>
            <a:endPar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sp>
        <p:nvSpPr>
          <p:cNvPr id="176" name="TextBox 175">
            <a:extLst>
              <a:ext uri="{FF2B5EF4-FFF2-40B4-BE49-F238E27FC236}">
                <a16:creationId xmlns:a16="http://schemas.microsoft.com/office/drawing/2014/main" id="{C28C08F5-DDBF-4721-A22B-070C1784F5E9}"/>
              </a:ext>
            </a:extLst>
          </p:cNvPr>
          <p:cNvSpPr txBox="1"/>
          <p:nvPr/>
        </p:nvSpPr>
        <p:spPr>
          <a:xfrm>
            <a:off x="10050452" y="3499504"/>
            <a:ext cx="57900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Arial" panose="020B0604020202020204" pitchFamily="34" charset="0"/>
                <a:ea typeface="Linux Libertine" panose="02000503000000000000" pitchFamily="2" charset="0"/>
                <a:cs typeface="Arial" panose="020B0604020202020204" pitchFamily="34" charset="0"/>
              </a:rPr>
              <a:t>↕ </a:t>
            </a:r>
            <a:r>
              <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rPr>
              <a:t>1</a:t>
            </a:r>
          </a:p>
        </p:txBody>
      </p:sp>
      <p:sp>
        <p:nvSpPr>
          <p:cNvPr id="181" name="TextBox 180">
            <a:extLst>
              <a:ext uri="{FF2B5EF4-FFF2-40B4-BE49-F238E27FC236}">
                <a16:creationId xmlns:a16="http://schemas.microsoft.com/office/drawing/2014/main" id="{51DD93D7-BC52-4AB0-9DFA-C187AE06EBA4}"/>
              </a:ext>
            </a:extLst>
          </p:cNvPr>
          <p:cNvSpPr txBox="1"/>
          <p:nvPr/>
        </p:nvSpPr>
        <p:spPr>
          <a:xfrm>
            <a:off x="1369943" y="4462243"/>
            <a:ext cx="65114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mj-lt"/>
                <a:ea typeface="Linux Libertine" panose="02000503000000000000" pitchFamily="2" charset="0"/>
                <a:cs typeface="Arial" panose="020B0604020202020204" pitchFamily="34" charset="0"/>
              </a:rPr>
              <a:t>LED</a:t>
            </a:r>
            <a:endPar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sp>
        <p:nvSpPr>
          <p:cNvPr id="182" name="TextBox 181">
            <a:extLst>
              <a:ext uri="{FF2B5EF4-FFF2-40B4-BE49-F238E27FC236}">
                <a16:creationId xmlns:a16="http://schemas.microsoft.com/office/drawing/2014/main" id="{386F67B1-E6E9-4085-BC13-72817CA37483}"/>
              </a:ext>
            </a:extLst>
          </p:cNvPr>
          <p:cNvSpPr txBox="1"/>
          <p:nvPr/>
        </p:nvSpPr>
        <p:spPr>
          <a:xfrm>
            <a:off x="6109504" y="3465084"/>
            <a:ext cx="853118"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mj-lt"/>
                <a:ea typeface="Linux Libertine" panose="02000503000000000000" pitchFamily="2" charset="0"/>
                <a:cs typeface="Arial" panose="020B0604020202020204" pitchFamily="34" charset="0"/>
              </a:rPr>
              <a:t>point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mj-lt"/>
                <a:ea typeface="Linux Libertine" panose="02000503000000000000" pitchFamily="2" charset="0"/>
                <a:cs typeface="Arial" panose="020B0604020202020204" pitchFamily="34" charset="0"/>
              </a:rPr>
              <a:t>laser</a:t>
            </a:r>
            <a:endPar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sp>
        <p:nvSpPr>
          <p:cNvPr id="43" name="Title 1">
            <a:extLst>
              <a:ext uri="{FF2B5EF4-FFF2-40B4-BE49-F238E27FC236}">
                <a16:creationId xmlns:a16="http://schemas.microsoft.com/office/drawing/2014/main" id="{282A987C-7814-4999-A615-8AFFE2BF7693}"/>
              </a:ext>
            </a:extLst>
          </p:cNvPr>
          <p:cNvSpPr txBox="1">
            <a:spLocks/>
          </p:cNvSpPr>
          <p:nvPr/>
        </p:nvSpPr>
        <p:spPr>
          <a:xfrm>
            <a:off x="513350" y="-110122"/>
            <a:ext cx="88873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Mutual intensity</a:t>
            </a:r>
          </a:p>
        </p:txBody>
      </p:sp>
    </p:spTree>
    <p:custDataLst>
      <p:tags r:id="rId1"/>
    </p:custDataLst>
    <p:extLst>
      <p:ext uri="{BB962C8B-B14F-4D97-AF65-F5344CB8AC3E}">
        <p14:creationId xmlns:p14="http://schemas.microsoft.com/office/powerpoint/2010/main" val="13955424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fade">
                                      <p:cBhvr>
                                        <p:cTn id="7" dur="500"/>
                                        <p:tgtEl>
                                          <p:spTgt spid="17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4"/>
                                        </p:tgtEl>
                                        <p:attrNameLst>
                                          <p:attrName>style.visibility</p:attrName>
                                        </p:attrNameLst>
                                      </p:cBhvr>
                                      <p:to>
                                        <p:strVal val="visible"/>
                                      </p:to>
                                    </p:set>
                                    <p:animEffect transition="in" filter="fade">
                                      <p:cBhvr>
                                        <p:cTn id="10" dur="500"/>
                                        <p:tgtEl>
                                          <p:spTgt spid="17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7"/>
                                        </p:tgtEl>
                                        <p:attrNameLst>
                                          <p:attrName>style.visibility</p:attrName>
                                        </p:attrNameLst>
                                      </p:cBhvr>
                                      <p:to>
                                        <p:strVal val="visible"/>
                                      </p:to>
                                    </p:set>
                                    <p:animEffect transition="in" filter="fade">
                                      <p:cBhvr>
                                        <p:cTn id="15" dur="500"/>
                                        <p:tgtEl>
                                          <p:spTgt spid="167"/>
                                        </p:tgtEl>
                                      </p:cBhvr>
                                    </p:animEffect>
                                  </p:childTnLst>
                                </p:cTn>
                              </p:par>
                              <p:par>
                                <p:cTn id="16" presetID="10" presetClass="entr" presetSubtype="0" fill="hold" nodeType="withEffect">
                                  <p:stCondLst>
                                    <p:cond delay="0"/>
                                  </p:stCondLst>
                                  <p:childTnLst>
                                    <p:set>
                                      <p:cBhvr>
                                        <p:cTn id="17" dur="1" fill="hold">
                                          <p:stCondLst>
                                            <p:cond delay="0"/>
                                          </p:stCondLst>
                                        </p:cTn>
                                        <p:tgtEl>
                                          <p:spTgt spid="168"/>
                                        </p:tgtEl>
                                        <p:attrNameLst>
                                          <p:attrName>style.visibility</p:attrName>
                                        </p:attrNameLst>
                                      </p:cBhvr>
                                      <p:to>
                                        <p:strVal val="visible"/>
                                      </p:to>
                                    </p:set>
                                    <p:animEffect transition="in" filter="fade">
                                      <p:cBhvr>
                                        <p:cTn id="18" dur="500"/>
                                        <p:tgtEl>
                                          <p:spTgt spid="168"/>
                                        </p:tgtEl>
                                      </p:cBhvr>
                                    </p:animEffect>
                                  </p:childTnLst>
                                </p:cTn>
                              </p:par>
                              <p:par>
                                <p:cTn id="19" presetID="10" presetClass="entr" presetSubtype="0" fill="hold" nodeType="withEffect">
                                  <p:stCondLst>
                                    <p:cond delay="0"/>
                                  </p:stCondLst>
                                  <p:childTnLst>
                                    <p:set>
                                      <p:cBhvr>
                                        <p:cTn id="20" dur="1" fill="hold">
                                          <p:stCondLst>
                                            <p:cond delay="0"/>
                                          </p:stCondLst>
                                        </p:cTn>
                                        <p:tgtEl>
                                          <p:spTgt spid="169"/>
                                        </p:tgtEl>
                                        <p:attrNameLst>
                                          <p:attrName>style.visibility</p:attrName>
                                        </p:attrNameLst>
                                      </p:cBhvr>
                                      <p:to>
                                        <p:strVal val="visible"/>
                                      </p:to>
                                    </p:set>
                                    <p:animEffect transition="in" filter="fade">
                                      <p:cBhvr>
                                        <p:cTn id="21" dur="500"/>
                                        <p:tgtEl>
                                          <p:spTgt spid="169"/>
                                        </p:tgtEl>
                                      </p:cBhvr>
                                    </p:animEffect>
                                  </p:childTnLst>
                                </p:cTn>
                              </p:par>
                              <p:par>
                                <p:cTn id="22" presetID="10" presetClass="entr" presetSubtype="0" fill="hold" nodeType="withEffect">
                                  <p:stCondLst>
                                    <p:cond delay="0"/>
                                  </p:stCondLst>
                                  <p:childTnLst>
                                    <p:set>
                                      <p:cBhvr>
                                        <p:cTn id="23" dur="1" fill="hold">
                                          <p:stCondLst>
                                            <p:cond delay="0"/>
                                          </p:stCondLst>
                                        </p:cTn>
                                        <p:tgtEl>
                                          <p:spTgt spid="158"/>
                                        </p:tgtEl>
                                        <p:attrNameLst>
                                          <p:attrName>style.visibility</p:attrName>
                                        </p:attrNameLst>
                                      </p:cBhvr>
                                      <p:to>
                                        <p:strVal val="visible"/>
                                      </p:to>
                                    </p:set>
                                    <p:animEffect transition="in" filter="fade">
                                      <p:cBhvr>
                                        <p:cTn id="24" dur="500"/>
                                        <p:tgtEl>
                                          <p:spTgt spid="15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0"/>
                                        </p:tgtEl>
                                        <p:attrNameLst>
                                          <p:attrName>style.visibility</p:attrName>
                                        </p:attrNameLst>
                                      </p:cBhvr>
                                      <p:to>
                                        <p:strVal val="visible"/>
                                      </p:to>
                                    </p:set>
                                    <p:animEffect transition="in" filter="fade">
                                      <p:cBhvr>
                                        <p:cTn id="27" dur="500"/>
                                        <p:tgtEl>
                                          <p:spTgt spid="17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1"/>
                                        </p:tgtEl>
                                        <p:attrNameLst>
                                          <p:attrName>style.visibility</p:attrName>
                                        </p:attrNameLst>
                                      </p:cBhvr>
                                      <p:to>
                                        <p:strVal val="visible"/>
                                      </p:to>
                                    </p:set>
                                    <p:animEffect transition="in" filter="fade">
                                      <p:cBhvr>
                                        <p:cTn id="30" dur="500"/>
                                        <p:tgtEl>
                                          <p:spTgt spid="17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2"/>
                                        </p:tgtEl>
                                        <p:attrNameLst>
                                          <p:attrName>style.visibility</p:attrName>
                                        </p:attrNameLst>
                                      </p:cBhvr>
                                      <p:to>
                                        <p:strVal val="visible"/>
                                      </p:to>
                                    </p:set>
                                    <p:animEffect transition="in" filter="fade">
                                      <p:cBhvr>
                                        <p:cTn id="33" dur="500"/>
                                        <p:tgtEl>
                                          <p:spTgt spid="17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5"/>
                                        </p:tgtEl>
                                        <p:attrNameLst>
                                          <p:attrName>style.visibility</p:attrName>
                                        </p:attrNameLst>
                                      </p:cBhvr>
                                      <p:to>
                                        <p:strVal val="visible"/>
                                      </p:to>
                                    </p:set>
                                    <p:animEffect transition="in" filter="fade">
                                      <p:cBhvr>
                                        <p:cTn id="36" dur="500"/>
                                        <p:tgtEl>
                                          <p:spTgt spid="17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6"/>
                                        </p:tgtEl>
                                        <p:attrNameLst>
                                          <p:attrName>style.visibility</p:attrName>
                                        </p:attrNameLst>
                                      </p:cBhvr>
                                      <p:to>
                                        <p:strVal val="visible"/>
                                      </p:to>
                                    </p:set>
                                    <p:animEffect transition="in" filter="fade">
                                      <p:cBhvr>
                                        <p:cTn id="39" dur="500"/>
                                        <p:tgtEl>
                                          <p:spTgt spid="17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2"/>
                                        </p:tgtEl>
                                        <p:attrNameLst>
                                          <p:attrName>style.visibility</p:attrName>
                                        </p:attrNameLst>
                                      </p:cBhvr>
                                      <p:to>
                                        <p:strVal val="visible"/>
                                      </p:to>
                                    </p:set>
                                    <p:animEffect transition="in" filter="fade">
                                      <p:cBhvr>
                                        <p:cTn id="42" dur="500"/>
                                        <p:tgtEl>
                                          <p:spTgt spid="182"/>
                                        </p:tgtEl>
                                      </p:cBhvr>
                                    </p:animEffect>
                                  </p:childTnLst>
                                </p:cTn>
                              </p:par>
                              <p:par>
                                <p:cTn id="43" presetID="10" presetClass="entr" presetSubtype="0" fill="hold" nodeType="withEffect">
                                  <p:stCondLst>
                                    <p:cond delay="0"/>
                                  </p:stCondLst>
                                  <p:childTnLst>
                                    <p:set>
                                      <p:cBhvr>
                                        <p:cTn id="44" dur="1" fill="hold">
                                          <p:stCondLst>
                                            <p:cond delay="0"/>
                                          </p:stCondLst>
                                        </p:cTn>
                                        <p:tgtEl>
                                          <p:spTgt spid="143"/>
                                        </p:tgtEl>
                                        <p:attrNameLst>
                                          <p:attrName>style.visibility</p:attrName>
                                        </p:attrNameLst>
                                      </p:cBhvr>
                                      <p:to>
                                        <p:strVal val="visible"/>
                                      </p:to>
                                    </p:set>
                                    <p:animEffect transition="in" filter="fade">
                                      <p:cBhvr>
                                        <p:cTn id="45"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0"/>
      <p:bldP spid="171" grpId="0"/>
      <p:bldP spid="172" grpId="0"/>
      <p:bldP spid="173" grpId="0"/>
      <p:bldP spid="174" grpId="0"/>
      <p:bldP spid="175" grpId="0"/>
      <p:bldP spid="176" grpId="0"/>
      <p:bldP spid="18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Table 57">
            <a:extLst>
              <a:ext uri="{FF2B5EF4-FFF2-40B4-BE49-F238E27FC236}">
                <a16:creationId xmlns:a16="http://schemas.microsoft.com/office/drawing/2014/main" id="{C7E54AE1-70DF-488E-BEA4-82D649FFB364}"/>
              </a:ext>
            </a:extLst>
          </p:cNvPr>
          <p:cNvGraphicFramePr>
            <a:graphicFrameLocks noGrp="1"/>
          </p:cNvGraphicFramePr>
          <p:nvPr>
            <p:extLst>
              <p:ext uri="{D42A27DB-BD31-4B8C-83A1-F6EECF244321}">
                <p14:modId xmlns:p14="http://schemas.microsoft.com/office/powerpoint/2010/main" val="1254338812"/>
              </p:ext>
            </p:extLst>
          </p:nvPr>
        </p:nvGraphicFramePr>
        <p:xfrm>
          <a:off x="3773094" y="1852534"/>
          <a:ext cx="3511296" cy="4068944"/>
        </p:xfrm>
        <a:graphic>
          <a:graphicData uri="http://schemas.openxmlformats.org/drawingml/2006/table">
            <a:tbl>
              <a:tblPr>
                <a:tableStyleId>{2D5ABB26-0587-4C30-8999-92F81FD0307C}</a:tableStyleId>
              </a:tblPr>
              <a:tblGrid>
                <a:gridCol w="438912">
                  <a:extLst>
                    <a:ext uri="{9D8B030D-6E8A-4147-A177-3AD203B41FA5}">
                      <a16:colId xmlns:a16="http://schemas.microsoft.com/office/drawing/2014/main" val="3886583017"/>
                    </a:ext>
                  </a:extLst>
                </a:gridCol>
                <a:gridCol w="438912">
                  <a:extLst>
                    <a:ext uri="{9D8B030D-6E8A-4147-A177-3AD203B41FA5}">
                      <a16:colId xmlns:a16="http://schemas.microsoft.com/office/drawing/2014/main" val="1816695572"/>
                    </a:ext>
                  </a:extLst>
                </a:gridCol>
                <a:gridCol w="438912">
                  <a:extLst>
                    <a:ext uri="{9D8B030D-6E8A-4147-A177-3AD203B41FA5}">
                      <a16:colId xmlns:a16="http://schemas.microsoft.com/office/drawing/2014/main" val="2548623504"/>
                    </a:ext>
                  </a:extLst>
                </a:gridCol>
                <a:gridCol w="438912">
                  <a:extLst>
                    <a:ext uri="{9D8B030D-6E8A-4147-A177-3AD203B41FA5}">
                      <a16:colId xmlns:a16="http://schemas.microsoft.com/office/drawing/2014/main" val="3857027920"/>
                    </a:ext>
                  </a:extLst>
                </a:gridCol>
                <a:gridCol w="438912">
                  <a:extLst>
                    <a:ext uri="{9D8B030D-6E8A-4147-A177-3AD203B41FA5}">
                      <a16:colId xmlns:a16="http://schemas.microsoft.com/office/drawing/2014/main" val="1106616226"/>
                    </a:ext>
                  </a:extLst>
                </a:gridCol>
                <a:gridCol w="438912">
                  <a:extLst>
                    <a:ext uri="{9D8B030D-6E8A-4147-A177-3AD203B41FA5}">
                      <a16:colId xmlns:a16="http://schemas.microsoft.com/office/drawing/2014/main" val="22251990"/>
                    </a:ext>
                  </a:extLst>
                </a:gridCol>
                <a:gridCol w="438912">
                  <a:extLst>
                    <a:ext uri="{9D8B030D-6E8A-4147-A177-3AD203B41FA5}">
                      <a16:colId xmlns:a16="http://schemas.microsoft.com/office/drawing/2014/main" val="1639891843"/>
                    </a:ext>
                  </a:extLst>
                </a:gridCol>
                <a:gridCol w="438912">
                  <a:extLst>
                    <a:ext uri="{9D8B030D-6E8A-4147-A177-3AD203B41FA5}">
                      <a16:colId xmlns:a16="http://schemas.microsoft.com/office/drawing/2014/main" val="4062506687"/>
                    </a:ext>
                  </a:extLst>
                </a:gridCol>
              </a:tblGrid>
              <a:tr h="508618">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0244093"/>
                  </a:ext>
                </a:extLst>
              </a:tr>
              <a:tr h="508618">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500" dirty="0"/>
                        <a:t>0</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3536122"/>
                  </a:ext>
                </a:extLst>
              </a:tr>
              <a:tr h="508618">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8871039"/>
                  </a:ext>
                </a:extLst>
              </a:tr>
              <a:tr h="508618">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8330484"/>
                  </a:ext>
                </a:extLst>
              </a:tr>
              <a:tr h="508618">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500" dirty="0"/>
                        <a:t>0</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500" dirty="0"/>
                        <a:t>0</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43551"/>
                  </a:ext>
                </a:extLst>
              </a:tr>
              <a:tr h="508618">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95595209"/>
                  </a:ext>
                </a:extLst>
              </a:tr>
              <a:tr h="508618">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03927160"/>
                  </a:ext>
                </a:extLst>
              </a:tr>
              <a:tr h="508618">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500" dirty="0"/>
                        <a:t>0</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8539717"/>
                  </a:ext>
                </a:extLst>
              </a:tr>
            </a:tbl>
          </a:graphicData>
        </a:graphic>
      </p:graphicFrame>
      <p:sp>
        <p:nvSpPr>
          <p:cNvPr id="59" name="Google Shape;1017;p52">
            <a:extLst>
              <a:ext uri="{FF2B5EF4-FFF2-40B4-BE49-F238E27FC236}">
                <a16:creationId xmlns:a16="http://schemas.microsoft.com/office/drawing/2014/main" id="{B0823673-9339-42B3-98D3-AD3D27FDE161}"/>
              </a:ext>
            </a:extLst>
          </p:cNvPr>
          <p:cNvSpPr txBox="1"/>
          <p:nvPr/>
        </p:nvSpPr>
        <p:spPr>
          <a:xfrm>
            <a:off x="3663014" y="6015308"/>
            <a:ext cx="3731456"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2400"/>
              <a:buFont typeface="Arial"/>
              <a:buNone/>
            </a:pPr>
            <a:r>
              <a:rPr lang="en-US" sz="2400" b="0" i="0" u="none" strike="noStrike" cap="none" dirty="0">
                <a:solidFill>
                  <a:srgbClr val="FFFFFF"/>
                </a:solidFill>
                <a:latin typeface="+mj-lt"/>
                <a:sym typeface="Arial"/>
              </a:rPr>
              <a:t>mutual intensity matrix</a:t>
            </a:r>
            <a:endParaRPr dirty="0">
              <a:latin typeface="+mj-lt"/>
            </a:endParaRPr>
          </a:p>
        </p:txBody>
      </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F7B15285-9CFF-4392-984F-FE5B4B206230}"/>
                  </a:ext>
                </a:extLst>
              </p:cNvPr>
              <p:cNvSpPr txBox="1"/>
              <p:nvPr/>
            </p:nvSpPr>
            <p:spPr>
              <a:xfrm>
                <a:off x="3337046" y="2369601"/>
                <a:ext cx="40709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solidFill>
                                <a:srgbClr val="03AD50"/>
                              </a:solidFill>
                              <a:latin typeface="Cambria Math" panose="02040503050406030204" pitchFamily="18" charset="0"/>
                            </a:rPr>
                          </m:ctrlPr>
                        </m:sSubPr>
                        <m:e>
                          <m:r>
                            <a:rPr lang="en-US" sz="2400" b="1" i="1" smtClean="0">
                              <a:solidFill>
                                <a:srgbClr val="03AD50"/>
                              </a:solidFill>
                              <a:latin typeface="Cambria Math" panose="02040503050406030204" pitchFamily="18" charset="0"/>
                            </a:rPr>
                            <m:t>𝒑</m:t>
                          </m:r>
                        </m:e>
                        <m:sub>
                          <m:r>
                            <a:rPr lang="en-US" sz="2400" b="1" i="1" smtClean="0">
                              <a:solidFill>
                                <a:srgbClr val="03AD50"/>
                              </a:solidFill>
                              <a:latin typeface="Cambria Math" panose="02040503050406030204" pitchFamily="18" charset="0"/>
                            </a:rPr>
                            <m:t>𝟐</m:t>
                          </m:r>
                        </m:sub>
                      </m:sSub>
                    </m:oMath>
                  </m:oMathPara>
                </a14:m>
                <a:endParaRPr lang="en-US" b="1" dirty="0">
                  <a:solidFill>
                    <a:srgbClr val="03AD50"/>
                  </a:solidFill>
                </a:endParaRPr>
              </a:p>
            </p:txBody>
          </p:sp>
        </mc:Choice>
        <mc:Fallback xmlns="">
          <p:sp>
            <p:nvSpPr>
              <p:cNvPr id="60" name="TextBox 59">
                <a:extLst>
                  <a:ext uri="{FF2B5EF4-FFF2-40B4-BE49-F238E27FC236}">
                    <a16:creationId xmlns:a16="http://schemas.microsoft.com/office/drawing/2014/main" id="{F7B15285-9CFF-4392-984F-FE5B4B206230}"/>
                  </a:ext>
                </a:extLst>
              </p:cNvPr>
              <p:cNvSpPr txBox="1">
                <a:spLocks noRot="1" noChangeAspect="1" noMove="1" noResize="1" noEditPoints="1" noAdjustHandles="1" noChangeArrowheads="1" noChangeShapeType="1" noTextEdit="1"/>
              </p:cNvSpPr>
              <p:nvPr/>
            </p:nvSpPr>
            <p:spPr>
              <a:xfrm>
                <a:off x="3337046" y="2369601"/>
                <a:ext cx="407099" cy="369332"/>
              </a:xfrm>
              <a:prstGeom prst="rect">
                <a:avLst/>
              </a:prstGeom>
              <a:blipFill>
                <a:blip r:embed="rId6"/>
                <a:stretch>
                  <a:fillRect l="-17910" r="-7463"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1C6A3CC0-26E2-4FFF-B77D-B5A16A1DE94A}"/>
                  </a:ext>
                </a:extLst>
              </p:cNvPr>
              <p:cNvSpPr txBox="1"/>
              <p:nvPr/>
            </p:nvSpPr>
            <p:spPr>
              <a:xfrm>
                <a:off x="4251446" y="1365084"/>
                <a:ext cx="40709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solidFill>
                                <a:srgbClr val="03AD50"/>
                              </a:solidFill>
                              <a:latin typeface="Cambria Math" panose="02040503050406030204" pitchFamily="18" charset="0"/>
                            </a:rPr>
                          </m:ctrlPr>
                        </m:sSubPr>
                        <m:e>
                          <m:r>
                            <a:rPr lang="en-US" sz="2400" b="1" i="1" smtClean="0">
                              <a:solidFill>
                                <a:srgbClr val="03AD50"/>
                              </a:solidFill>
                              <a:latin typeface="Cambria Math" panose="02040503050406030204" pitchFamily="18" charset="0"/>
                            </a:rPr>
                            <m:t>𝒑</m:t>
                          </m:r>
                        </m:e>
                        <m:sub>
                          <m:r>
                            <a:rPr lang="en-US" sz="2400" b="1" i="1" smtClean="0">
                              <a:solidFill>
                                <a:srgbClr val="03AD50"/>
                              </a:solidFill>
                              <a:latin typeface="Cambria Math" panose="02040503050406030204" pitchFamily="18" charset="0"/>
                            </a:rPr>
                            <m:t>𝟐</m:t>
                          </m:r>
                        </m:sub>
                      </m:sSub>
                    </m:oMath>
                  </m:oMathPara>
                </a14:m>
                <a:endParaRPr lang="en-US" b="1" dirty="0">
                  <a:solidFill>
                    <a:srgbClr val="03AD50"/>
                  </a:solidFill>
                </a:endParaRPr>
              </a:p>
            </p:txBody>
          </p:sp>
        </mc:Choice>
        <mc:Fallback xmlns="">
          <p:sp>
            <p:nvSpPr>
              <p:cNvPr id="61" name="TextBox 60">
                <a:extLst>
                  <a:ext uri="{FF2B5EF4-FFF2-40B4-BE49-F238E27FC236}">
                    <a16:creationId xmlns:a16="http://schemas.microsoft.com/office/drawing/2014/main" id="{1C6A3CC0-26E2-4FFF-B77D-B5A16A1DE94A}"/>
                  </a:ext>
                </a:extLst>
              </p:cNvPr>
              <p:cNvSpPr txBox="1">
                <a:spLocks noRot="1" noChangeAspect="1" noMove="1" noResize="1" noEditPoints="1" noAdjustHandles="1" noChangeArrowheads="1" noChangeShapeType="1" noTextEdit="1"/>
              </p:cNvSpPr>
              <p:nvPr/>
            </p:nvSpPr>
            <p:spPr>
              <a:xfrm>
                <a:off x="4251446" y="1365084"/>
                <a:ext cx="407099" cy="369332"/>
              </a:xfrm>
              <a:prstGeom prst="rect">
                <a:avLst/>
              </a:prstGeom>
              <a:blipFill>
                <a:blip r:embed="rId7"/>
                <a:stretch>
                  <a:fillRect l="-17910" r="-7463"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425E490E-377C-4EEE-A991-253D26B0386F}"/>
                  </a:ext>
                </a:extLst>
              </p:cNvPr>
              <p:cNvSpPr txBox="1"/>
              <p:nvPr/>
            </p:nvSpPr>
            <p:spPr>
              <a:xfrm>
                <a:off x="3337046" y="3856152"/>
                <a:ext cx="40709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solidFill>
                                <a:srgbClr val="FF0000"/>
                              </a:solidFill>
                              <a:latin typeface="Cambria Math" panose="02040503050406030204" pitchFamily="18" charset="0"/>
                            </a:rPr>
                          </m:ctrlPr>
                        </m:sSubPr>
                        <m:e>
                          <m:r>
                            <a:rPr lang="en-US" sz="2400" b="1" i="1" smtClean="0">
                              <a:solidFill>
                                <a:srgbClr val="FF0000"/>
                              </a:solidFill>
                              <a:latin typeface="Cambria Math" panose="02040503050406030204" pitchFamily="18" charset="0"/>
                            </a:rPr>
                            <m:t>𝒑</m:t>
                          </m:r>
                        </m:e>
                        <m:sub>
                          <m:r>
                            <a:rPr lang="en-US" sz="2400" b="1" i="1" smtClean="0">
                              <a:solidFill>
                                <a:srgbClr val="FF0000"/>
                              </a:solidFill>
                              <a:latin typeface="Cambria Math" panose="02040503050406030204" pitchFamily="18" charset="0"/>
                            </a:rPr>
                            <m:t>𝟓</m:t>
                          </m:r>
                        </m:sub>
                      </m:sSub>
                    </m:oMath>
                  </m:oMathPara>
                </a14:m>
                <a:endParaRPr lang="en-US" b="1" dirty="0">
                  <a:solidFill>
                    <a:srgbClr val="FF0000"/>
                  </a:solidFill>
                </a:endParaRPr>
              </a:p>
            </p:txBody>
          </p:sp>
        </mc:Choice>
        <mc:Fallback xmlns="">
          <p:sp>
            <p:nvSpPr>
              <p:cNvPr id="62" name="TextBox 61">
                <a:extLst>
                  <a:ext uri="{FF2B5EF4-FFF2-40B4-BE49-F238E27FC236}">
                    <a16:creationId xmlns:a16="http://schemas.microsoft.com/office/drawing/2014/main" id="{425E490E-377C-4EEE-A991-253D26B0386F}"/>
                  </a:ext>
                </a:extLst>
              </p:cNvPr>
              <p:cNvSpPr txBox="1">
                <a:spLocks noRot="1" noChangeAspect="1" noMove="1" noResize="1" noEditPoints="1" noAdjustHandles="1" noChangeArrowheads="1" noChangeShapeType="1" noTextEdit="1"/>
              </p:cNvSpPr>
              <p:nvPr/>
            </p:nvSpPr>
            <p:spPr>
              <a:xfrm>
                <a:off x="3337046" y="3856152"/>
                <a:ext cx="407098" cy="369332"/>
              </a:xfrm>
              <a:prstGeom prst="rect">
                <a:avLst/>
              </a:prstGeom>
              <a:blipFill>
                <a:blip r:embed="rId8"/>
                <a:stretch>
                  <a:fillRect l="-17910" r="-8955"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6ABBEB4D-76AE-495A-8D54-4411EED29A07}"/>
                  </a:ext>
                </a:extLst>
              </p:cNvPr>
              <p:cNvSpPr txBox="1"/>
              <p:nvPr/>
            </p:nvSpPr>
            <p:spPr>
              <a:xfrm>
                <a:off x="5528742" y="1365084"/>
                <a:ext cx="40709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solidFill>
                                <a:srgbClr val="FF0000"/>
                              </a:solidFill>
                              <a:latin typeface="Cambria Math" panose="02040503050406030204" pitchFamily="18" charset="0"/>
                            </a:rPr>
                          </m:ctrlPr>
                        </m:sSubPr>
                        <m:e>
                          <m:r>
                            <a:rPr lang="en-US" sz="2400" b="1" i="1" smtClean="0">
                              <a:solidFill>
                                <a:srgbClr val="FF0000"/>
                              </a:solidFill>
                              <a:latin typeface="Cambria Math" panose="02040503050406030204" pitchFamily="18" charset="0"/>
                            </a:rPr>
                            <m:t>𝒑</m:t>
                          </m:r>
                        </m:e>
                        <m:sub>
                          <m:r>
                            <a:rPr lang="en-US" sz="2400" b="1" i="1" smtClean="0">
                              <a:solidFill>
                                <a:srgbClr val="FF0000"/>
                              </a:solidFill>
                              <a:latin typeface="Cambria Math" panose="02040503050406030204" pitchFamily="18" charset="0"/>
                            </a:rPr>
                            <m:t>𝟓</m:t>
                          </m:r>
                        </m:sub>
                      </m:sSub>
                    </m:oMath>
                  </m:oMathPara>
                </a14:m>
                <a:endParaRPr lang="en-US" b="1" dirty="0">
                  <a:solidFill>
                    <a:srgbClr val="FF0000"/>
                  </a:solidFill>
                </a:endParaRPr>
              </a:p>
            </p:txBody>
          </p:sp>
        </mc:Choice>
        <mc:Fallback xmlns="">
          <p:sp>
            <p:nvSpPr>
              <p:cNvPr id="63" name="TextBox 62">
                <a:extLst>
                  <a:ext uri="{FF2B5EF4-FFF2-40B4-BE49-F238E27FC236}">
                    <a16:creationId xmlns:a16="http://schemas.microsoft.com/office/drawing/2014/main" id="{6ABBEB4D-76AE-495A-8D54-4411EED29A07}"/>
                  </a:ext>
                </a:extLst>
              </p:cNvPr>
              <p:cNvSpPr txBox="1">
                <a:spLocks noRot="1" noChangeAspect="1" noMove="1" noResize="1" noEditPoints="1" noAdjustHandles="1" noChangeArrowheads="1" noChangeShapeType="1" noTextEdit="1"/>
              </p:cNvSpPr>
              <p:nvPr/>
            </p:nvSpPr>
            <p:spPr>
              <a:xfrm>
                <a:off x="5528742" y="1365084"/>
                <a:ext cx="407098" cy="369332"/>
              </a:xfrm>
              <a:prstGeom prst="rect">
                <a:avLst/>
              </a:prstGeom>
              <a:blipFill>
                <a:blip r:embed="rId9"/>
                <a:stretch>
                  <a:fillRect l="-19403" r="-7463"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9BDC1987-5F8D-4C4C-9099-6C238584E353}"/>
                  </a:ext>
                </a:extLst>
              </p:cNvPr>
              <p:cNvSpPr txBox="1"/>
              <p:nvPr/>
            </p:nvSpPr>
            <p:spPr>
              <a:xfrm>
                <a:off x="3337046" y="5479586"/>
                <a:ext cx="40709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solidFill>
                                <a:srgbClr val="03AD50"/>
                              </a:solidFill>
                              <a:latin typeface="Cambria Math" panose="02040503050406030204" pitchFamily="18" charset="0"/>
                            </a:rPr>
                          </m:ctrlPr>
                        </m:sSubPr>
                        <m:e>
                          <m:r>
                            <a:rPr lang="en-US" sz="2400" b="1" i="1" smtClean="0">
                              <a:solidFill>
                                <a:srgbClr val="03AD50"/>
                              </a:solidFill>
                              <a:latin typeface="Cambria Math" panose="02040503050406030204" pitchFamily="18" charset="0"/>
                            </a:rPr>
                            <m:t>𝒑</m:t>
                          </m:r>
                        </m:e>
                        <m:sub>
                          <m:r>
                            <a:rPr lang="en-US" sz="2400" b="1" i="1" smtClean="0">
                              <a:solidFill>
                                <a:srgbClr val="03AD50"/>
                              </a:solidFill>
                              <a:latin typeface="Cambria Math" panose="02040503050406030204" pitchFamily="18" charset="0"/>
                            </a:rPr>
                            <m:t>𝟖</m:t>
                          </m:r>
                        </m:sub>
                      </m:sSub>
                    </m:oMath>
                  </m:oMathPara>
                </a14:m>
                <a:endParaRPr lang="en-US" b="1" dirty="0">
                  <a:solidFill>
                    <a:srgbClr val="03AD50"/>
                  </a:solidFill>
                </a:endParaRPr>
              </a:p>
            </p:txBody>
          </p:sp>
        </mc:Choice>
        <mc:Fallback xmlns="">
          <p:sp>
            <p:nvSpPr>
              <p:cNvPr id="64" name="TextBox 63">
                <a:extLst>
                  <a:ext uri="{FF2B5EF4-FFF2-40B4-BE49-F238E27FC236}">
                    <a16:creationId xmlns:a16="http://schemas.microsoft.com/office/drawing/2014/main" id="{9BDC1987-5F8D-4C4C-9099-6C238584E353}"/>
                  </a:ext>
                </a:extLst>
              </p:cNvPr>
              <p:cNvSpPr txBox="1">
                <a:spLocks noRot="1" noChangeAspect="1" noMove="1" noResize="1" noEditPoints="1" noAdjustHandles="1" noChangeArrowheads="1" noChangeShapeType="1" noTextEdit="1"/>
              </p:cNvSpPr>
              <p:nvPr/>
            </p:nvSpPr>
            <p:spPr>
              <a:xfrm>
                <a:off x="3337046" y="5479586"/>
                <a:ext cx="407098" cy="369332"/>
              </a:xfrm>
              <a:prstGeom prst="rect">
                <a:avLst/>
              </a:prstGeom>
              <a:blipFill>
                <a:blip r:embed="rId10"/>
                <a:stretch>
                  <a:fillRect l="-17910" r="-7463"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97880C8F-D45D-43B4-B522-2C247E9E8D8F}"/>
                  </a:ext>
                </a:extLst>
              </p:cNvPr>
              <p:cNvSpPr txBox="1"/>
              <p:nvPr/>
            </p:nvSpPr>
            <p:spPr>
              <a:xfrm>
                <a:off x="6857697" y="1365084"/>
                <a:ext cx="40709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solidFill>
                                <a:srgbClr val="03AD50"/>
                              </a:solidFill>
                              <a:latin typeface="Cambria Math" panose="02040503050406030204" pitchFamily="18" charset="0"/>
                            </a:rPr>
                          </m:ctrlPr>
                        </m:sSubPr>
                        <m:e>
                          <m:r>
                            <a:rPr lang="en-US" sz="2400" b="1" i="1" smtClean="0">
                              <a:solidFill>
                                <a:srgbClr val="03AD50"/>
                              </a:solidFill>
                              <a:latin typeface="Cambria Math" panose="02040503050406030204" pitchFamily="18" charset="0"/>
                            </a:rPr>
                            <m:t>𝒑</m:t>
                          </m:r>
                        </m:e>
                        <m:sub>
                          <m:r>
                            <a:rPr lang="en-US" sz="2400" b="1" i="1" smtClean="0">
                              <a:solidFill>
                                <a:srgbClr val="03AD50"/>
                              </a:solidFill>
                              <a:latin typeface="Cambria Math" panose="02040503050406030204" pitchFamily="18" charset="0"/>
                            </a:rPr>
                            <m:t>𝟖</m:t>
                          </m:r>
                        </m:sub>
                      </m:sSub>
                    </m:oMath>
                  </m:oMathPara>
                </a14:m>
                <a:endParaRPr lang="en-US" b="1" dirty="0">
                  <a:solidFill>
                    <a:srgbClr val="03AD50"/>
                  </a:solidFill>
                </a:endParaRPr>
              </a:p>
            </p:txBody>
          </p:sp>
        </mc:Choice>
        <mc:Fallback xmlns="">
          <p:sp>
            <p:nvSpPr>
              <p:cNvPr id="65" name="TextBox 64">
                <a:extLst>
                  <a:ext uri="{FF2B5EF4-FFF2-40B4-BE49-F238E27FC236}">
                    <a16:creationId xmlns:a16="http://schemas.microsoft.com/office/drawing/2014/main" id="{97880C8F-D45D-43B4-B522-2C247E9E8D8F}"/>
                  </a:ext>
                </a:extLst>
              </p:cNvPr>
              <p:cNvSpPr txBox="1">
                <a:spLocks noRot="1" noChangeAspect="1" noMove="1" noResize="1" noEditPoints="1" noAdjustHandles="1" noChangeArrowheads="1" noChangeShapeType="1" noTextEdit="1"/>
              </p:cNvSpPr>
              <p:nvPr/>
            </p:nvSpPr>
            <p:spPr>
              <a:xfrm>
                <a:off x="6857697" y="1365084"/>
                <a:ext cx="407098" cy="369332"/>
              </a:xfrm>
              <a:prstGeom prst="rect">
                <a:avLst/>
              </a:prstGeom>
              <a:blipFill>
                <a:blip r:embed="rId11"/>
                <a:stretch>
                  <a:fillRect l="-19403" r="-7463"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1" name="Table 30">
                <a:extLst>
                  <a:ext uri="{FF2B5EF4-FFF2-40B4-BE49-F238E27FC236}">
                    <a16:creationId xmlns:a16="http://schemas.microsoft.com/office/drawing/2014/main" id="{14047880-1F2F-4779-94DB-57B6E39ECE4C}"/>
                  </a:ext>
                </a:extLst>
              </p:cNvPr>
              <p:cNvGraphicFramePr>
                <a:graphicFrameLocks noGrp="1"/>
              </p:cNvGraphicFramePr>
              <p:nvPr>
                <p:extLst>
                  <p:ext uri="{D42A27DB-BD31-4B8C-83A1-F6EECF244321}">
                    <p14:modId xmlns:p14="http://schemas.microsoft.com/office/powerpoint/2010/main" val="463510503"/>
                  </p:ext>
                </p:extLst>
              </p:nvPr>
            </p:nvGraphicFramePr>
            <p:xfrm>
              <a:off x="8377844" y="1852534"/>
              <a:ext cx="3511296" cy="4068944"/>
            </p:xfrm>
            <a:graphic>
              <a:graphicData uri="http://schemas.openxmlformats.org/drawingml/2006/table">
                <a:tbl>
                  <a:tblPr>
                    <a:tableStyleId>{2D5ABB26-0587-4C30-8999-92F81FD0307C}</a:tableStyleId>
                  </a:tblPr>
                  <a:tblGrid>
                    <a:gridCol w="438912">
                      <a:extLst>
                        <a:ext uri="{9D8B030D-6E8A-4147-A177-3AD203B41FA5}">
                          <a16:colId xmlns:a16="http://schemas.microsoft.com/office/drawing/2014/main" val="3886583017"/>
                        </a:ext>
                      </a:extLst>
                    </a:gridCol>
                    <a:gridCol w="438912">
                      <a:extLst>
                        <a:ext uri="{9D8B030D-6E8A-4147-A177-3AD203B41FA5}">
                          <a16:colId xmlns:a16="http://schemas.microsoft.com/office/drawing/2014/main" val="1816695572"/>
                        </a:ext>
                      </a:extLst>
                    </a:gridCol>
                    <a:gridCol w="438912">
                      <a:extLst>
                        <a:ext uri="{9D8B030D-6E8A-4147-A177-3AD203B41FA5}">
                          <a16:colId xmlns:a16="http://schemas.microsoft.com/office/drawing/2014/main" val="2548623504"/>
                        </a:ext>
                      </a:extLst>
                    </a:gridCol>
                    <a:gridCol w="494449">
                      <a:extLst>
                        <a:ext uri="{9D8B030D-6E8A-4147-A177-3AD203B41FA5}">
                          <a16:colId xmlns:a16="http://schemas.microsoft.com/office/drawing/2014/main" val="3857027920"/>
                        </a:ext>
                      </a:extLst>
                    </a:gridCol>
                    <a:gridCol w="383375">
                      <a:extLst>
                        <a:ext uri="{9D8B030D-6E8A-4147-A177-3AD203B41FA5}">
                          <a16:colId xmlns:a16="http://schemas.microsoft.com/office/drawing/2014/main" val="1106616226"/>
                        </a:ext>
                      </a:extLst>
                    </a:gridCol>
                    <a:gridCol w="438912">
                      <a:extLst>
                        <a:ext uri="{9D8B030D-6E8A-4147-A177-3AD203B41FA5}">
                          <a16:colId xmlns:a16="http://schemas.microsoft.com/office/drawing/2014/main" val="22251990"/>
                        </a:ext>
                      </a:extLst>
                    </a:gridCol>
                    <a:gridCol w="438912">
                      <a:extLst>
                        <a:ext uri="{9D8B030D-6E8A-4147-A177-3AD203B41FA5}">
                          <a16:colId xmlns:a16="http://schemas.microsoft.com/office/drawing/2014/main" val="1639891843"/>
                        </a:ext>
                      </a:extLst>
                    </a:gridCol>
                    <a:gridCol w="438912">
                      <a:extLst>
                        <a:ext uri="{9D8B030D-6E8A-4147-A177-3AD203B41FA5}">
                          <a16:colId xmlns:a16="http://schemas.microsoft.com/office/drawing/2014/main" val="4062506687"/>
                        </a:ext>
                      </a:extLst>
                    </a:gridCol>
                  </a:tblGrid>
                  <a:tr h="508618">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0244093"/>
                      </a:ext>
                    </a:extLst>
                  </a:tr>
                  <a:tr h="508618">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3536122"/>
                      </a:ext>
                    </a:extLst>
                  </a:tr>
                  <a:tr h="508618">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8871039"/>
                      </a:ext>
                    </a:extLst>
                  </a:tr>
                  <a:tr h="508618">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𝛼</m:t>
                                    </m:r>
                                  </m:e>
                                  <m:sub>
                                    <m:r>
                                      <a:rPr lang="en-US" sz="2000" b="0" i="1" smtClean="0">
                                        <a:latin typeface="Cambria Math" panose="02040503050406030204" pitchFamily="18" charset="0"/>
                                      </a:rPr>
                                      <m:t>𝑐</m:t>
                                    </m:r>
                                    <m:r>
                                      <a:rPr lang="en-US" sz="2000" b="0" i="1" smtClean="0">
                                        <a:latin typeface="Cambria Math" panose="02040503050406030204" pitchFamily="18" charset="0"/>
                                      </a:rPr>
                                      <m:t>,</m:t>
                                    </m:r>
                                    <m:r>
                                      <a:rPr lang="en-US" sz="2000" b="0" i="1" smtClean="0">
                                        <a:latin typeface="Cambria Math" panose="02040503050406030204" pitchFamily="18" charset="0"/>
                                      </a:rPr>
                                      <m:t>𝑠</m:t>
                                    </m:r>
                                  </m:sub>
                                </m:sSub>
                              </m:oMath>
                            </m:oMathPara>
                          </a14:m>
                          <a:endParaRPr lang="en-US" sz="2000" dirty="0"/>
                        </a:p>
                      </a:txBody>
                      <a:tcPr marL="164592" marT="82296">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8330484"/>
                      </a:ext>
                    </a:extLst>
                  </a:tr>
                  <a:tr h="508618">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43551"/>
                      </a:ext>
                    </a:extLst>
                  </a:tr>
                  <a:tr h="508618">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95595209"/>
                      </a:ext>
                    </a:extLst>
                  </a:tr>
                  <a:tr h="508618">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03927160"/>
                      </a:ext>
                    </a:extLst>
                  </a:tr>
                  <a:tr h="508618">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8539717"/>
                      </a:ext>
                    </a:extLst>
                  </a:tr>
                </a:tbl>
              </a:graphicData>
            </a:graphic>
          </p:graphicFrame>
        </mc:Choice>
        <mc:Fallback xmlns="">
          <p:graphicFrame>
            <p:nvGraphicFramePr>
              <p:cNvPr id="31" name="Table 30">
                <a:extLst>
                  <a:ext uri="{FF2B5EF4-FFF2-40B4-BE49-F238E27FC236}">
                    <a16:creationId xmlns:a16="http://schemas.microsoft.com/office/drawing/2014/main" id="{14047880-1F2F-4779-94DB-57B6E39ECE4C}"/>
                  </a:ext>
                </a:extLst>
              </p:cNvPr>
              <p:cNvGraphicFramePr>
                <a:graphicFrameLocks noGrp="1"/>
              </p:cNvGraphicFramePr>
              <p:nvPr>
                <p:extLst>
                  <p:ext uri="{D42A27DB-BD31-4B8C-83A1-F6EECF244321}">
                    <p14:modId xmlns:p14="http://schemas.microsoft.com/office/powerpoint/2010/main" val="463510503"/>
                  </p:ext>
                </p:extLst>
              </p:nvPr>
            </p:nvGraphicFramePr>
            <p:xfrm>
              <a:off x="8377844" y="1852534"/>
              <a:ext cx="3511296" cy="4068944"/>
            </p:xfrm>
            <a:graphic>
              <a:graphicData uri="http://schemas.openxmlformats.org/drawingml/2006/table">
                <a:tbl>
                  <a:tblPr>
                    <a:tableStyleId>{2D5ABB26-0587-4C30-8999-92F81FD0307C}</a:tableStyleId>
                  </a:tblPr>
                  <a:tblGrid>
                    <a:gridCol w="438912">
                      <a:extLst>
                        <a:ext uri="{9D8B030D-6E8A-4147-A177-3AD203B41FA5}">
                          <a16:colId xmlns:a16="http://schemas.microsoft.com/office/drawing/2014/main" val="3886583017"/>
                        </a:ext>
                      </a:extLst>
                    </a:gridCol>
                    <a:gridCol w="438912">
                      <a:extLst>
                        <a:ext uri="{9D8B030D-6E8A-4147-A177-3AD203B41FA5}">
                          <a16:colId xmlns:a16="http://schemas.microsoft.com/office/drawing/2014/main" val="1816695572"/>
                        </a:ext>
                      </a:extLst>
                    </a:gridCol>
                    <a:gridCol w="438912">
                      <a:extLst>
                        <a:ext uri="{9D8B030D-6E8A-4147-A177-3AD203B41FA5}">
                          <a16:colId xmlns:a16="http://schemas.microsoft.com/office/drawing/2014/main" val="2548623504"/>
                        </a:ext>
                      </a:extLst>
                    </a:gridCol>
                    <a:gridCol w="494449">
                      <a:extLst>
                        <a:ext uri="{9D8B030D-6E8A-4147-A177-3AD203B41FA5}">
                          <a16:colId xmlns:a16="http://schemas.microsoft.com/office/drawing/2014/main" val="3857027920"/>
                        </a:ext>
                      </a:extLst>
                    </a:gridCol>
                    <a:gridCol w="383375">
                      <a:extLst>
                        <a:ext uri="{9D8B030D-6E8A-4147-A177-3AD203B41FA5}">
                          <a16:colId xmlns:a16="http://schemas.microsoft.com/office/drawing/2014/main" val="1106616226"/>
                        </a:ext>
                      </a:extLst>
                    </a:gridCol>
                    <a:gridCol w="438912">
                      <a:extLst>
                        <a:ext uri="{9D8B030D-6E8A-4147-A177-3AD203B41FA5}">
                          <a16:colId xmlns:a16="http://schemas.microsoft.com/office/drawing/2014/main" val="22251990"/>
                        </a:ext>
                      </a:extLst>
                    </a:gridCol>
                    <a:gridCol w="438912">
                      <a:extLst>
                        <a:ext uri="{9D8B030D-6E8A-4147-A177-3AD203B41FA5}">
                          <a16:colId xmlns:a16="http://schemas.microsoft.com/office/drawing/2014/main" val="1639891843"/>
                        </a:ext>
                      </a:extLst>
                    </a:gridCol>
                    <a:gridCol w="438912">
                      <a:extLst>
                        <a:ext uri="{9D8B030D-6E8A-4147-A177-3AD203B41FA5}">
                          <a16:colId xmlns:a16="http://schemas.microsoft.com/office/drawing/2014/main" val="4062506687"/>
                        </a:ext>
                      </a:extLst>
                    </a:gridCol>
                  </a:tblGrid>
                  <a:tr h="508618">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0244093"/>
                      </a:ext>
                    </a:extLst>
                  </a:tr>
                  <a:tr h="508618">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3536122"/>
                      </a:ext>
                    </a:extLst>
                  </a:tr>
                  <a:tr h="508618">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8871039"/>
                      </a:ext>
                    </a:extLst>
                  </a:tr>
                  <a:tr h="508618">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64592" marT="82296">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2"/>
                          <a:stretch>
                            <a:fillRect l="-267073" t="-301190" r="-346341" b="-403571"/>
                          </a:stretch>
                        </a:blip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8330484"/>
                      </a:ext>
                    </a:extLst>
                  </a:tr>
                  <a:tr h="508618">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43551"/>
                      </a:ext>
                    </a:extLst>
                  </a:tr>
                  <a:tr h="508618">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95595209"/>
                      </a:ext>
                    </a:extLst>
                  </a:tr>
                  <a:tr h="508618">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03927160"/>
                      </a:ext>
                    </a:extLst>
                  </a:tr>
                  <a:tr h="508618">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8539717"/>
                      </a:ext>
                    </a:extLst>
                  </a:tr>
                </a:tbl>
              </a:graphicData>
            </a:graphic>
          </p:graphicFrame>
        </mc:Fallback>
      </mc:AlternateContent>
      <p:sp>
        <p:nvSpPr>
          <p:cNvPr id="32" name="Google Shape;1017;p52">
            <a:extLst>
              <a:ext uri="{FF2B5EF4-FFF2-40B4-BE49-F238E27FC236}">
                <a16:creationId xmlns:a16="http://schemas.microsoft.com/office/drawing/2014/main" id="{CA68CAFB-DE1A-4A79-A83A-2125BD0D8609}"/>
              </a:ext>
            </a:extLst>
          </p:cNvPr>
          <p:cNvSpPr txBox="1"/>
          <p:nvPr/>
        </p:nvSpPr>
        <p:spPr>
          <a:xfrm>
            <a:off x="8267764" y="6034505"/>
            <a:ext cx="3731456"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2400"/>
              <a:buFont typeface="Arial"/>
              <a:buNone/>
            </a:pPr>
            <a:r>
              <a:rPr lang="en-US" sz="2400" b="0" i="0" u="none" strike="noStrike" cap="none" dirty="0">
                <a:solidFill>
                  <a:srgbClr val="FFFFFF"/>
                </a:solidFill>
                <a:latin typeface="+mj-lt"/>
                <a:sym typeface="Arial"/>
              </a:rPr>
              <a:t>probing matrix</a:t>
            </a:r>
            <a:endParaRPr dirty="0">
              <a:latin typeface="+mj-lt"/>
            </a:endParaRPr>
          </a:p>
        </p:txBody>
      </p:sp>
      <p:sp>
        <p:nvSpPr>
          <p:cNvPr id="33" name="Google Shape;1017;p52">
            <a:extLst>
              <a:ext uri="{FF2B5EF4-FFF2-40B4-BE49-F238E27FC236}">
                <a16:creationId xmlns:a16="http://schemas.microsoft.com/office/drawing/2014/main" id="{4F7E4D33-6F34-44D9-AED0-0D9BF26CDA54}"/>
              </a:ext>
            </a:extLst>
          </p:cNvPr>
          <p:cNvSpPr txBox="1"/>
          <p:nvPr/>
        </p:nvSpPr>
        <p:spPr>
          <a:xfrm>
            <a:off x="7698140" y="3515154"/>
            <a:ext cx="499402"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2400"/>
              <a:buFont typeface="Arial"/>
              <a:buNone/>
            </a:pPr>
            <a:r>
              <a:rPr lang="en-US" sz="3600" b="0" i="0" u="none" strike="noStrike" cap="none" dirty="0">
                <a:solidFill>
                  <a:srgbClr val="FFFFFF"/>
                </a:solidFill>
                <a:latin typeface="+mj-lt"/>
                <a:sym typeface="Arial"/>
              </a:rPr>
              <a:t>=</a:t>
            </a:r>
            <a:endParaRPr sz="2800" dirty="0">
              <a:latin typeface="+mj-lt"/>
            </a:endParaRPr>
          </a:p>
        </p:txBody>
      </p:sp>
      <p:cxnSp>
        <p:nvCxnSpPr>
          <p:cNvPr id="6" name="Straight Connector 5">
            <a:extLst>
              <a:ext uri="{FF2B5EF4-FFF2-40B4-BE49-F238E27FC236}">
                <a16:creationId xmlns:a16="http://schemas.microsoft.com/office/drawing/2014/main" id="{D1DA0922-A158-4F45-AE09-226C2CF17F6C}"/>
              </a:ext>
            </a:extLst>
          </p:cNvPr>
          <p:cNvCxnSpPr/>
          <p:nvPr/>
        </p:nvCxnSpPr>
        <p:spPr>
          <a:xfrm>
            <a:off x="3210795" y="1578636"/>
            <a:ext cx="0" cy="46167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975B40E-3DF1-4A1F-8D27-5AE8CECFCFA6}"/>
              </a:ext>
            </a:extLst>
          </p:cNvPr>
          <p:cNvCxnSpPr/>
          <p:nvPr/>
        </p:nvCxnSpPr>
        <p:spPr>
          <a:xfrm>
            <a:off x="7523595" y="1578636"/>
            <a:ext cx="0" cy="46167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Google Shape;1017;p52">
            <a:extLst>
              <a:ext uri="{FF2B5EF4-FFF2-40B4-BE49-F238E27FC236}">
                <a16:creationId xmlns:a16="http://schemas.microsoft.com/office/drawing/2014/main" id="{025AABE3-5BD6-41CF-BE78-707C91A04612}"/>
              </a:ext>
            </a:extLst>
          </p:cNvPr>
          <p:cNvSpPr txBox="1"/>
          <p:nvPr/>
        </p:nvSpPr>
        <p:spPr>
          <a:xfrm>
            <a:off x="7439188" y="1224625"/>
            <a:ext cx="768357"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2400"/>
              <a:buFont typeface="Arial"/>
              <a:buNone/>
            </a:pPr>
            <a:r>
              <a:rPr lang="en-US" sz="2800" baseline="30000" dirty="0"/>
              <a:t>○</a:t>
            </a:r>
            <a:r>
              <a:rPr lang="en-US" sz="2400" dirty="0"/>
              <a:t> </a:t>
            </a:r>
            <a:r>
              <a:rPr lang="en-US" sz="3600" b="0" i="0" u="none" strike="noStrike" cap="none" dirty="0">
                <a:solidFill>
                  <a:srgbClr val="FFFFFF"/>
                </a:solidFill>
                <a:latin typeface="+mj-lt"/>
                <a:sym typeface="Arial"/>
              </a:rPr>
              <a:t>2</a:t>
            </a:r>
            <a:endParaRPr sz="2800" dirty="0">
              <a:latin typeface="+mj-lt"/>
            </a:endParaRPr>
          </a:p>
        </p:txBody>
      </p:sp>
      <p:sp>
        <p:nvSpPr>
          <p:cNvPr id="19" name="Title 1">
            <a:extLst>
              <a:ext uri="{FF2B5EF4-FFF2-40B4-BE49-F238E27FC236}">
                <a16:creationId xmlns:a16="http://schemas.microsoft.com/office/drawing/2014/main" id="{175CEE2D-8C42-4981-BF83-0DE9081274CE}"/>
              </a:ext>
            </a:extLst>
          </p:cNvPr>
          <p:cNvSpPr txBox="1">
            <a:spLocks/>
          </p:cNvSpPr>
          <p:nvPr/>
        </p:nvSpPr>
        <p:spPr>
          <a:xfrm>
            <a:off x="513350" y="-110122"/>
            <a:ext cx="88873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Probing and mutual intensity matrices</a:t>
            </a:r>
          </a:p>
        </p:txBody>
      </p:sp>
      <p:sp>
        <p:nvSpPr>
          <p:cNvPr id="18" name="Rectangle 17">
            <a:extLst>
              <a:ext uri="{FF2B5EF4-FFF2-40B4-BE49-F238E27FC236}">
                <a16:creationId xmlns:a16="http://schemas.microsoft.com/office/drawing/2014/main" id="{BD0C4694-4FDE-44D0-882A-AB62AC58258A}"/>
              </a:ext>
            </a:extLst>
          </p:cNvPr>
          <p:cNvSpPr/>
          <p:nvPr/>
        </p:nvSpPr>
        <p:spPr>
          <a:xfrm>
            <a:off x="408385" y="2997564"/>
            <a:ext cx="951297" cy="6579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mj-lt"/>
              </a:rPr>
              <a:t>light</a:t>
            </a:r>
          </a:p>
        </p:txBody>
      </p:sp>
      <p:cxnSp>
        <p:nvCxnSpPr>
          <p:cNvPr id="20" name="Straight Arrow Connector 19">
            <a:extLst>
              <a:ext uri="{FF2B5EF4-FFF2-40B4-BE49-F238E27FC236}">
                <a16:creationId xmlns:a16="http://schemas.microsoft.com/office/drawing/2014/main" id="{95C2B2BB-54F0-4C99-8486-ABA360365CD1}"/>
              </a:ext>
            </a:extLst>
          </p:cNvPr>
          <p:cNvCxnSpPr>
            <a:cxnSpLocks/>
            <a:stCxn id="38" idx="3"/>
          </p:cNvCxnSpPr>
          <p:nvPr/>
        </p:nvCxnSpPr>
        <p:spPr>
          <a:xfrm>
            <a:off x="1872316" y="4039804"/>
            <a:ext cx="914400" cy="0"/>
          </a:xfrm>
          <a:prstGeom prst="straightConnector1">
            <a:avLst/>
          </a:prstGeom>
          <a:ln w="38100">
            <a:solidFill>
              <a:srgbClr val="03AD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EED4FBD-F8D0-429E-A068-E9E07897F5D0}"/>
              </a:ext>
            </a:extLst>
          </p:cNvPr>
          <p:cNvCxnSpPr>
            <a:cxnSpLocks/>
            <a:stCxn id="28" idx="3"/>
          </p:cNvCxnSpPr>
          <p:nvPr/>
        </p:nvCxnSpPr>
        <p:spPr>
          <a:xfrm>
            <a:off x="1872316" y="2796146"/>
            <a:ext cx="914400" cy="0"/>
          </a:xfrm>
          <a:prstGeom prst="straightConnector1">
            <a:avLst/>
          </a:prstGeom>
          <a:ln w="38100">
            <a:solidFill>
              <a:srgbClr val="03AD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70DE7F1-D7DC-4EDD-8556-FFDE3ABA93A8}"/>
              </a:ext>
            </a:extLst>
          </p:cNvPr>
          <p:cNvCxnSpPr>
            <a:cxnSpLocks/>
            <a:stCxn id="34" idx="3"/>
          </p:cNvCxnSpPr>
          <p:nvPr/>
        </p:nvCxnSpPr>
        <p:spPr>
          <a:xfrm>
            <a:off x="1872316" y="3417976"/>
            <a:ext cx="914400" cy="3935"/>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13AC673-39E8-41D4-A9FD-B5BCEB527A1E}"/>
                  </a:ext>
                </a:extLst>
              </p:cNvPr>
              <p:cNvSpPr txBox="1"/>
              <p:nvPr/>
            </p:nvSpPr>
            <p:spPr>
              <a:xfrm>
                <a:off x="2010492" y="3598250"/>
                <a:ext cx="407098"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solidFill>
                                <a:srgbClr val="03AD50"/>
                              </a:solidFill>
                              <a:latin typeface="Cambria Math" panose="02040503050406030204" pitchFamily="18" charset="0"/>
                            </a:rPr>
                          </m:ctrlPr>
                        </m:sSubPr>
                        <m:e>
                          <m:r>
                            <a:rPr lang="en-US" sz="2400" b="1" i="1" smtClean="0">
                              <a:solidFill>
                                <a:srgbClr val="03AD50"/>
                              </a:solidFill>
                              <a:latin typeface="Cambria Math" panose="02040503050406030204" pitchFamily="18" charset="0"/>
                            </a:rPr>
                            <m:t>𝒑</m:t>
                          </m:r>
                        </m:e>
                        <m:sub>
                          <m:r>
                            <a:rPr lang="en-US" sz="2400" b="1" i="1" smtClean="0">
                              <a:solidFill>
                                <a:srgbClr val="03AD50"/>
                              </a:solidFill>
                              <a:latin typeface="Cambria Math" panose="02040503050406030204" pitchFamily="18" charset="0"/>
                            </a:rPr>
                            <m:t>𝟖</m:t>
                          </m:r>
                        </m:sub>
                      </m:sSub>
                    </m:oMath>
                  </m:oMathPara>
                </a14:m>
                <a:endParaRPr lang="en-US" b="1" dirty="0">
                  <a:solidFill>
                    <a:srgbClr val="03AD50"/>
                  </a:solidFill>
                </a:endParaRPr>
              </a:p>
            </p:txBody>
          </p:sp>
        </mc:Choice>
        <mc:Fallback xmlns="">
          <p:sp>
            <p:nvSpPr>
              <p:cNvPr id="23" name="TextBox 22">
                <a:extLst>
                  <a:ext uri="{FF2B5EF4-FFF2-40B4-BE49-F238E27FC236}">
                    <a16:creationId xmlns:a16="http://schemas.microsoft.com/office/drawing/2014/main" id="{A13AC673-39E8-41D4-A9FD-B5BCEB527A1E}"/>
                  </a:ext>
                </a:extLst>
              </p:cNvPr>
              <p:cNvSpPr txBox="1">
                <a:spLocks noRot="1" noChangeAspect="1" noMove="1" noResize="1" noEditPoints="1" noAdjustHandles="1" noChangeArrowheads="1" noChangeShapeType="1" noTextEdit="1"/>
              </p:cNvSpPr>
              <p:nvPr/>
            </p:nvSpPr>
            <p:spPr>
              <a:xfrm>
                <a:off x="2010492" y="3598250"/>
                <a:ext cx="407098" cy="369332"/>
              </a:xfrm>
              <a:prstGeom prst="rect">
                <a:avLst/>
              </a:prstGeom>
              <a:blipFill>
                <a:blip r:embed="rId14"/>
                <a:stretch>
                  <a:fillRect l="-19403" r="-7463" b="-262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C150211D-4F3E-433B-8066-910A96C3D3C8}"/>
                  </a:ext>
                </a:extLst>
              </p:cNvPr>
              <p:cNvSpPr txBox="1"/>
              <p:nvPr/>
            </p:nvSpPr>
            <p:spPr>
              <a:xfrm>
                <a:off x="2010492" y="2969600"/>
                <a:ext cx="40709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solidFill>
                                <a:srgbClr val="FF0000"/>
                              </a:solidFill>
                              <a:latin typeface="Cambria Math" panose="02040503050406030204" pitchFamily="18" charset="0"/>
                            </a:rPr>
                          </m:ctrlPr>
                        </m:sSubPr>
                        <m:e>
                          <m:r>
                            <a:rPr lang="en-US" sz="2400" b="1" i="1" smtClean="0">
                              <a:solidFill>
                                <a:srgbClr val="FF0000"/>
                              </a:solidFill>
                              <a:latin typeface="Cambria Math" panose="02040503050406030204" pitchFamily="18" charset="0"/>
                            </a:rPr>
                            <m:t>𝒑</m:t>
                          </m:r>
                        </m:e>
                        <m:sub>
                          <m:r>
                            <a:rPr lang="en-US" sz="2400" b="1" i="1" smtClean="0">
                              <a:solidFill>
                                <a:srgbClr val="FF0000"/>
                              </a:solidFill>
                              <a:latin typeface="Cambria Math" panose="02040503050406030204" pitchFamily="18" charset="0"/>
                            </a:rPr>
                            <m:t>𝟓</m:t>
                          </m:r>
                        </m:sub>
                      </m:sSub>
                    </m:oMath>
                  </m:oMathPara>
                </a14:m>
                <a:endParaRPr lang="en-US" b="1" dirty="0">
                  <a:solidFill>
                    <a:srgbClr val="FF0000"/>
                  </a:solidFill>
                </a:endParaRPr>
              </a:p>
            </p:txBody>
          </p:sp>
        </mc:Choice>
        <mc:Fallback xmlns="">
          <p:sp>
            <p:nvSpPr>
              <p:cNvPr id="24" name="TextBox 23">
                <a:extLst>
                  <a:ext uri="{FF2B5EF4-FFF2-40B4-BE49-F238E27FC236}">
                    <a16:creationId xmlns:a16="http://schemas.microsoft.com/office/drawing/2014/main" id="{C150211D-4F3E-433B-8066-910A96C3D3C8}"/>
                  </a:ext>
                </a:extLst>
              </p:cNvPr>
              <p:cNvSpPr txBox="1">
                <a:spLocks noRot="1" noChangeAspect="1" noMove="1" noResize="1" noEditPoints="1" noAdjustHandles="1" noChangeArrowheads="1" noChangeShapeType="1" noTextEdit="1"/>
              </p:cNvSpPr>
              <p:nvPr/>
            </p:nvSpPr>
            <p:spPr>
              <a:xfrm>
                <a:off x="2010492" y="2969600"/>
                <a:ext cx="407098" cy="369332"/>
              </a:xfrm>
              <a:prstGeom prst="rect">
                <a:avLst/>
              </a:prstGeom>
              <a:blipFill>
                <a:blip r:embed="rId15"/>
                <a:stretch>
                  <a:fillRect l="-19403" r="-7463" b="-262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798111F6-F1B2-4902-8AC9-2FC444B62366}"/>
                  </a:ext>
                </a:extLst>
              </p:cNvPr>
              <p:cNvSpPr txBox="1"/>
              <p:nvPr/>
            </p:nvSpPr>
            <p:spPr>
              <a:xfrm>
                <a:off x="2010492" y="2293325"/>
                <a:ext cx="40709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solidFill>
                                <a:srgbClr val="03AD50"/>
                              </a:solidFill>
                              <a:latin typeface="Cambria Math" panose="02040503050406030204" pitchFamily="18" charset="0"/>
                            </a:rPr>
                          </m:ctrlPr>
                        </m:sSubPr>
                        <m:e>
                          <m:r>
                            <a:rPr lang="en-US" sz="2400" b="1" i="1" smtClean="0">
                              <a:solidFill>
                                <a:srgbClr val="03AD50"/>
                              </a:solidFill>
                              <a:latin typeface="Cambria Math" panose="02040503050406030204" pitchFamily="18" charset="0"/>
                            </a:rPr>
                            <m:t>𝒑</m:t>
                          </m:r>
                        </m:e>
                        <m:sub>
                          <m:r>
                            <a:rPr lang="en-US" sz="2400" b="1" i="1" smtClean="0">
                              <a:solidFill>
                                <a:srgbClr val="03AD50"/>
                              </a:solidFill>
                              <a:latin typeface="Cambria Math" panose="02040503050406030204" pitchFamily="18" charset="0"/>
                            </a:rPr>
                            <m:t>𝟐</m:t>
                          </m:r>
                        </m:sub>
                      </m:sSub>
                    </m:oMath>
                  </m:oMathPara>
                </a14:m>
                <a:endParaRPr lang="en-US" b="1" dirty="0">
                  <a:solidFill>
                    <a:srgbClr val="03AD50"/>
                  </a:solidFill>
                </a:endParaRPr>
              </a:p>
            </p:txBody>
          </p:sp>
        </mc:Choice>
        <mc:Fallback xmlns="">
          <p:sp>
            <p:nvSpPr>
              <p:cNvPr id="25" name="TextBox 24">
                <a:extLst>
                  <a:ext uri="{FF2B5EF4-FFF2-40B4-BE49-F238E27FC236}">
                    <a16:creationId xmlns:a16="http://schemas.microsoft.com/office/drawing/2014/main" id="{798111F6-F1B2-4902-8AC9-2FC444B62366}"/>
                  </a:ext>
                </a:extLst>
              </p:cNvPr>
              <p:cNvSpPr txBox="1">
                <a:spLocks noRot="1" noChangeAspect="1" noMove="1" noResize="1" noEditPoints="1" noAdjustHandles="1" noChangeArrowheads="1" noChangeShapeType="1" noTextEdit="1"/>
              </p:cNvSpPr>
              <p:nvPr/>
            </p:nvSpPr>
            <p:spPr>
              <a:xfrm>
                <a:off x="2010492" y="2293325"/>
                <a:ext cx="407099" cy="369332"/>
              </a:xfrm>
              <a:prstGeom prst="rect">
                <a:avLst/>
              </a:prstGeom>
              <a:blipFill>
                <a:blip r:embed="rId16"/>
                <a:stretch>
                  <a:fillRect l="-19403" r="-7463" b="-26230"/>
                </a:stretch>
              </a:blipFill>
            </p:spPr>
            <p:txBody>
              <a:bodyPr/>
              <a:lstStyle/>
              <a:p>
                <a:r>
                  <a:rPr lang="en-US">
                    <a:noFill/>
                  </a:rPr>
                  <a:t> </a:t>
                </a:r>
              </a:p>
            </p:txBody>
          </p:sp>
        </mc:Fallback>
      </mc:AlternateContent>
      <p:sp>
        <p:nvSpPr>
          <p:cNvPr id="27" name="Rectangle 26">
            <a:extLst>
              <a:ext uri="{FF2B5EF4-FFF2-40B4-BE49-F238E27FC236}">
                <a16:creationId xmlns:a16="http://schemas.microsoft.com/office/drawing/2014/main" id="{7AB3F590-519A-4E71-AC4B-4042381E58E5}"/>
              </a:ext>
            </a:extLst>
          </p:cNvPr>
          <p:cNvSpPr/>
          <p:nvPr/>
        </p:nvSpPr>
        <p:spPr>
          <a:xfrm>
            <a:off x="1602815" y="2486921"/>
            <a:ext cx="269501" cy="20615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6290DF8-D7F4-4CC2-960E-B28EB88AA90F}"/>
              </a:ext>
            </a:extLst>
          </p:cNvPr>
          <p:cNvSpPr/>
          <p:nvPr/>
        </p:nvSpPr>
        <p:spPr>
          <a:xfrm>
            <a:off x="1602815" y="2693071"/>
            <a:ext cx="269501" cy="20615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058D2A6-84E2-45E8-8AD4-AD2206A38C79}"/>
              </a:ext>
            </a:extLst>
          </p:cNvPr>
          <p:cNvSpPr/>
          <p:nvPr/>
        </p:nvSpPr>
        <p:spPr>
          <a:xfrm>
            <a:off x="1602815" y="2900910"/>
            <a:ext cx="269501" cy="20615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2C8385F6-73E9-4E0A-9740-906FC3AE7102}"/>
              </a:ext>
            </a:extLst>
          </p:cNvPr>
          <p:cNvSpPr/>
          <p:nvPr/>
        </p:nvSpPr>
        <p:spPr>
          <a:xfrm>
            <a:off x="1602815" y="3108751"/>
            <a:ext cx="269501" cy="20615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FDE72FB-A3B0-4238-988C-873D50AE6450}"/>
              </a:ext>
            </a:extLst>
          </p:cNvPr>
          <p:cNvSpPr/>
          <p:nvPr/>
        </p:nvSpPr>
        <p:spPr>
          <a:xfrm>
            <a:off x="1602815" y="3314901"/>
            <a:ext cx="269501" cy="20615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53373C9-2FF8-48C2-8EF3-8342BB0D1307}"/>
              </a:ext>
            </a:extLst>
          </p:cNvPr>
          <p:cNvSpPr/>
          <p:nvPr/>
        </p:nvSpPr>
        <p:spPr>
          <a:xfrm>
            <a:off x="1602815" y="3522740"/>
            <a:ext cx="269501" cy="20615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6E5839E-6DB0-4333-A32F-92415A48B6CA}"/>
              </a:ext>
            </a:extLst>
          </p:cNvPr>
          <p:cNvSpPr/>
          <p:nvPr/>
        </p:nvSpPr>
        <p:spPr>
          <a:xfrm>
            <a:off x="1602816" y="3730578"/>
            <a:ext cx="269501" cy="20615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7245126-2A20-444C-AA12-ED9FC85DB4AD}"/>
              </a:ext>
            </a:extLst>
          </p:cNvPr>
          <p:cNvSpPr/>
          <p:nvPr/>
        </p:nvSpPr>
        <p:spPr>
          <a:xfrm>
            <a:off x="1602816" y="3936729"/>
            <a:ext cx="269501" cy="20615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Delay 61">
            <a:extLst>
              <a:ext uri="{FF2B5EF4-FFF2-40B4-BE49-F238E27FC236}">
                <a16:creationId xmlns:a16="http://schemas.microsoft.com/office/drawing/2014/main" id="{8FF93800-3979-457E-8D39-FB43CD94B5E6}"/>
              </a:ext>
            </a:extLst>
          </p:cNvPr>
          <p:cNvSpPr/>
          <p:nvPr/>
        </p:nvSpPr>
        <p:spPr>
          <a:xfrm rot="10800000">
            <a:off x="1098333" y="2486921"/>
            <a:ext cx="515910" cy="1655958"/>
          </a:xfrm>
          <a:prstGeom prst="flowChartDelay">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FE2349FE-4543-4051-84A9-F57D32A419E9}"/>
              </a:ext>
            </a:extLst>
          </p:cNvPr>
          <p:cNvSpPr/>
          <p:nvPr/>
        </p:nvSpPr>
        <p:spPr>
          <a:xfrm>
            <a:off x="670665" y="4163169"/>
            <a:ext cx="951297" cy="65799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4800" dirty="0">
                <a:solidFill>
                  <a:srgbClr val="FFFF00"/>
                </a:solidFill>
              </a:rPr>
              <a:t>  ?</a:t>
            </a:r>
          </a:p>
        </p:txBody>
      </p:sp>
      <p:grpSp>
        <p:nvGrpSpPr>
          <p:cNvPr id="48" name="Group 47">
            <a:extLst>
              <a:ext uri="{FF2B5EF4-FFF2-40B4-BE49-F238E27FC236}">
                <a16:creationId xmlns:a16="http://schemas.microsoft.com/office/drawing/2014/main" id="{9101E28E-3673-4026-A488-129D5C5B563F}"/>
              </a:ext>
            </a:extLst>
          </p:cNvPr>
          <p:cNvGrpSpPr/>
          <p:nvPr/>
        </p:nvGrpSpPr>
        <p:grpSpPr>
          <a:xfrm>
            <a:off x="2813838" y="1711690"/>
            <a:ext cx="9349354" cy="5113306"/>
            <a:chOff x="2590331" y="1406741"/>
            <a:chExt cx="9349354" cy="5113306"/>
          </a:xfrm>
        </p:grpSpPr>
        <p:grpSp>
          <p:nvGrpSpPr>
            <p:cNvPr id="49" name="Group 48">
              <a:extLst>
                <a:ext uri="{FF2B5EF4-FFF2-40B4-BE49-F238E27FC236}">
                  <a16:creationId xmlns:a16="http://schemas.microsoft.com/office/drawing/2014/main" id="{67F0C476-973A-4430-933E-4FBB2646BF8E}"/>
                </a:ext>
              </a:extLst>
            </p:cNvPr>
            <p:cNvGrpSpPr/>
            <p:nvPr/>
          </p:nvGrpSpPr>
          <p:grpSpPr>
            <a:xfrm>
              <a:off x="2590331" y="1406741"/>
              <a:ext cx="4633946" cy="5113306"/>
              <a:chOff x="6532468" y="1406741"/>
              <a:chExt cx="4633946" cy="5113306"/>
            </a:xfrm>
          </p:grpSpPr>
          <p:pic>
            <p:nvPicPr>
              <p:cNvPr id="51" name="Picture 50">
                <a:extLst>
                  <a:ext uri="{FF2B5EF4-FFF2-40B4-BE49-F238E27FC236}">
                    <a16:creationId xmlns:a16="http://schemas.microsoft.com/office/drawing/2014/main" id="{B960BAAC-899B-469E-AEFB-A64C25DD8898}"/>
                  </a:ext>
                </a:extLst>
              </p:cNvPr>
              <p:cNvPicPr>
                <a:picLocks noChangeAspect="1"/>
              </p:cNvPicPr>
              <p:nvPr/>
            </p:nvPicPr>
            <p:blipFill rotWithShape="1">
              <a:blip r:embed="rId17">
                <a:extLst>
                  <a:ext uri="{28A0092B-C50C-407E-A947-70E740481C1C}">
                    <a14:useLocalDpi xmlns:a14="http://schemas.microsoft.com/office/drawing/2010/main" val="0"/>
                  </a:ext>
                </a:extLst>
              </a:blip>
              <a:srcRect t="1402" b="5850"/>
              <a:stretch/>
            </p:blipFill>
            <p:spPr>
              <a:xfrm>
                <a:off x="6532468" y="2345831"/>
                <a:ext cx="4633946" cy="4174216"/>
              </a:xfrm>
              <a:prstGeom prst="rect">
                <a:avLst/>
              </a:prstGeom>
            </p:spPr>
          </p:pic>
          <p:pic>
            <p:nvPicPr>
              <p:cNvPr id="52" name="Picture 51">
                <a:extLst>
                  <a:ext uri="{FF2B5EF4-FFF2-40B4-BE49-F238E27FC236}">
                    <a16:creationId xmlns:a16="http://schemas.microsoft.com/office/drawing/2014/main" id="{B169960F-1590-4F40-9F4F-F5F759C0892A}"/>
                  </a:ext>
                </a:extLst>
              </p:cNvPr>
              <p:cNvPicPr>
                <a:picLocks noChangeAspect="1"/>
              </p:cNvPicPr>
              <p:nvPr/>
            </p:nvPicPr>
            <p:blipFill rotWithShape="1">
              <a:blip r:embed="rId18">
                <a:extLst>
                  <a:ext uri="{28A0092B-C50C-407E-A947-70E740481C1C}">
                    <a14:useLocalDpi xmlns:a14="http://schemas.microsoft.com/office/drawing/2010/main" val="0"/>
                  </a:ext>
                </a:extLst>
              </a:blip>
              <a:srcRect l="4947" r="2387" b="9549"/>
              <a:stretch/>
            </p:blipFill>
            <p:spPr>
              <a:xfrm>
                <a:off x="6532468" y="1406741"/>
                <a:ext cx="4633946" cy="939089"/>
              </a:xfrm>
              <a:prstGeom prst="rect">
                <a:avLst/>
              </a:prstGeom>
            </p:spPr>
          </p:pic>
        </p:grpSp>
        <p:pic>
          <p:nvPicPr>
            <p:cNvPr id="50" name="Picture 49">
              <a:extLst>
                <a:ext uri="{FF2B5EF4-FFF2-40B4-BE49-F238E27FC236}">
                  <a16:creationId xmlns:a16="http://schemas.microsoft.com/office/drawing/2014/main" id="{F2F46209-68B8-495F-8E24-53FA81CBB0CA}"/>
                </a:ext>
              </a:extLst>
            </p:cNvPr>
            <p:cNvPicPr>
              <a:picLocks noChangeAspect="1"/>
            </p:cNvPicPr>
            <p:nvPr/>
          </p:nvPicPr>
          <p:blipFill rotWithShape="1">
            <a:blip r:embed="rId19">
              <a:extLst>
                <a:ext uri="{28A0092B-C50C-407E-A947-70E740481C1C}">
                  <a14:useLocalDpi xmlns:a14="http://schemas.microsoft.com/office/drawing/2010/main" val="0"/>
                </a:ext>
              </a:extLst>
            </a:blip>
            <a:srcRect l="2252" t="18948"/>
            <a:stretch/>
          </p:blipFill>
          <p:spPr>
            <a:xfrm>
              <a:off x="7149405" y="1406741"/>
              <a:ext cx="4790280" cy="5113305"/>
            </a:xfrm>
            <a:prstGeom prst="rect">
              <a:avLst/>
            </a:prstGeom>
          </p:spPr>
        </p:pic>
      </p:grpSp>
    </p:spTree>
    <p:custDataLst>
      <p:tags r:id="rId1"/>
    </p:custDataLst>
    <p:extLst>
      <p:ext uri="{BB962C8B-B14F-4D97-AF65-F5344CB8AC3E}">
        <p14:creationId xmlns:p14="http://schemas.microsoft.com/office/powerpoint/2010/main" val="9366881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39"/>
                                        </p:tgtEl>
                                      </p:cBhvr>
                                    </p:animEffect>
                                    <p:set>
                                      <p:cBhvr>
                                        <p:cTn id="30" dur="1" fill="hold">
                                          <p:stCondLst>
                                            <p:cond delay="499"/>
                                          </p:stCondLst>
                                        </p:cTn>
                                        <p:tgtEl>
                                          <p:spTgt spid="39"/>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41"/>
                                        </p:tgtEl>
                                      </p:cBhvr>
                                    </p:animEffect>
                                    <p:set>
                                      <p:cBhvr>
                                        <p:cTn id="33" dur="1" fill="hold">
                                          <p:stCondLst>
                                            <p:cond delay="499"/>
                                          </p:stCondLst>
                                        </p:cTn>
                                        <p:tgtEl>
                                          <p:spTgt spid="41"/>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33"/>
                                        </p:tgtEl>
                                      </p:cBhvr>
                                    </p:animEffect>
                                    <p:set>
                                      <p:cBhvr>
                                        <p:cTn id="36" dur="1" fill="hold">
                                          <p:stCondLst>
                                            <p:cond delay="499"/>
                                          </p:stCondLst>
                                        </p:cTn>
                                        <p:tgtEl>
                                          <p:spTgt spid="33"/>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31"/>
                                        </p:tgtEl>
                                      </p:cBhvr>
                                    </p:animEffect>
                                    <p:set>
                                      <p:cBhvr>
                                        <p:cTn id="39" dur="1" fill="hold">
                                          <p:stCondLst>
                                            <p:cond delay="499"/>
                                          </p:stCondLst>
                                        </p:cTn>
                                        <p:tgtEl>
                                          <p:spTgt spid="31"/>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32"/>
                                        </p:tgtEl>
                                      </p:cBhvr>
                                    </p:animEffect>
                                    <p:set>
                                      <p:cBhvr>
                                        <p:cTn id="42" dur="1" fill="hold">
                                          <p:stCondLst>
                                            <p:cond delay="499"/>
                                          </p:stCondLst>
                                        </p:cTn>
                                        <p:tgtEl>
                                          <p:spTgt spid="32"/>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58"/>
                                        </p:tgtEl>
                                      </p:cBhvr>
                                    </p:animEffect>
                                    <p:set>
                                      <p:cBhvr>
                                        <p:cTn id="45" dur="1" fill="hold">
                                          <p:stCondLst>
                                            <p:cond delay="499"/>
                                          </p:stCondLst>
                                        </p:cTn>
                                        <p:tgtEl>
                                          <p:spTgt spid="58"/>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59"/>
                                        </p:tgtEl>
                                      </p:cBhvr>
                                    </p:animEffect>
                                    <p:set>
                                      <p:cBhvr>
                                        <p:cTn id="48" dur="1" fill="hold">
                                          <p:stCondLst>
                                            <p:cond delay="499"/>
                                          </p:stCondLst>
                                        </p:cTn>
                                        <p:tgtEl>
                                          <p:spTgt spid="59"/>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500"/>
                                        <p:tgtEl>
                                          <p:spTgt spid="60"/>
                                        </p:tgtEl>
                                      </p:cBhvr>
                                    </p:animEffect>
                                    <p:set>
                                      <p:cBhvr>
                                        <p:cTn id="51" dur="1" fill="hold">
                                          <p:stCondLst>
                                            <p:cond delay="499"/>
                                          </p:stCondLst>
                                        </p:cTn>
                                        <p:tgtEl>
                                          <p:spTgt spid="60"/>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500"/>
                                        <p:tgtEl>
                                          <p:spTgt spid="61"/>
                                        </p:tgtEl>
                                      </p:cBhvr>
                                    </p:animEffect>
                                    <p:set>
                                      <p:cBhvr>
                                        <p:cTn id="54" dur="1" fill="hold">
                                          <p:stCondLst>
                                            <p:cond delay="499"/>
                                          </p:stCondLst>
                                        </p:cTn>
                                        <p:tgtEl>
                                          <p:spTgt spid="61"/>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62"/>
                                        </p:tgtEl>
                                      </p:cBhvr>
                                    </p:animEffect>
                                    <p:set>
                                      <p:cBhvr>
                                        <p:cTn id="57" dur="1" fill="hold">
                                          <p:stCondLst>
                                            <p:cond delay="499"/>
                                          </p:stCondLst>
                                        </p:cTn>
                                        <p:tgtEl>
                                          <p:spTgt spid="62"/>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63"/>
                                        </p:tgtEl>
                                      </p:cBhvr>
                                    </p:animEffect>
                                    <p:set>
                                      <p:cBhvr>
                                        <p:cTn id="60" dur="1" fill="hold">
                                          <p:stCondLst>
                                            <p:cond delay="499"/>
                                          </p:stCondLst>
                                        </p:cTn>
                                        <p:tgtEl>
                                          <p:spTgt spid="63"/>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500"/>
                                        <p:tgtEl>
                                          <p:spTgt spid="64"/>
                                        </p:tgtEl>
                                      </p:cBhvr>
                                    </p:animEffect>
                                    <p:set>
                                      <p:cBhvr>
                                        <p:cTn id="63" dur="1" fill="hold">
                                          <p:stCondLst>
                                            <p:cond delay="499"/>
                                          </p:stCondLst>
                                        </p:cTn>
                                        <p:tgtEl>
                                          <p:spTgt spid="64"/>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500"/>
                                        <p:tgtEl>
                                          <p:spTgt spid="65"/>
                                        </p:tgtEl>
                                      </p:cBhvr>
                                    </p:animEffect>
                                    <p:set>
                                      <p:cBhvr>
                                        <p:cTn id="66" dur="1" fill="hold">
                                          <p:stCondLst>
                                            <p:cond delay="499"/>
                                          </p:stCondLst>
                                        </p:cTn>
                                        <p:tgtEl>
                                          <p:spTgt spid="65"/>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48"/>
                                        </p:tgtEl>
                                        <p:attrNameLst>
                                          <p:attrName>style.visibility</p:attrName>
                                        </p:attrNameLst>
                                      </p:cBhvr>
                                      <p:to>
                                        <p:strVal val="visible"/>
                                      </p:to>
                                    </p:set>
                                    <p:animEffect transition="in" filter="fade">
                                      <p:cBhvr>
                                        <p:cTn id="69" dur="500"/>
                                        <p:tgtEl>
                                          <p:spTgt spid="4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fade">
                                      <p:cBhvr>
                                        <p:cTn id="74" dur="500"/>
                                        <p:tgtEl>
                                          <p:spTgt spid="6"/>
                                        </p:tgtEl>
                                      </p:cBhvr>
                                    </p:animEffect>
                                  </p:childTnLst>
                                </p:cTn>
                              </p:par>
                              <p:par>
                                <p:cTn id="75" presetID="10" presetClass="entr" presetSubtype="0" fill="hold" nodeType="withEffect">
                                  <p:stCondLst>
                                    <p:cond delay="0"/>
                                  </p:stCondLst>
                                  <p:childTnLst>
                                    <p:set>
                                      <p:cBhvr>
                                        <p:cTn id="76" dur="1" fill="hold">
                                          <p:stCondLst>
                                            <p:cond delay="0"/>
                                          </p:stCondLst>
                                        </p:cTn>
                                        <p:tgtEl>
                                          <p:spTgt spid="39"/>
                                        </p:tgtEl>
                                        <p:attrNameLst>
                                          <p:attrName>style.visibility</p:attrName>
                                        </p:attrNameLst>
                                      </p:cBhvr>
                                      <p:to>
                                        <p:strVal val="visible"/>
                                      </p:to>
                                    </p:set>
                                    <p:animEffect transition="in" filter="fade">
                                      <p:cBhvr>
                                        <p:cTn id="77" dur="500"/>
                                        <p:tgtEl>
                                          <p:spTgt spid="39"/>
                                        </p:tgtEl>
                                      </p:cBhvr>
                                    </p:animEffect>
                                  </p:childTnLst>
                                </p:cTn>
                              </p:par>
                              <p:par>
                                <p:cTn id="78" presetID="10" presetClass="entr" presetSubtype="0" fill="hold" grpId="2" nodeType="with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fade">
                                      <p:cBhvr>
                                        <p:cTn id="80" dur="500"/>
                                        <p:tgtEl>
                                          <p:spTgt spid="41"/>
                                        </p:tgtEl>
                                      </p:cBhvr>
                                    </p:animEffect>
                                  </p:childTnLst>
                                </p:cTn>
                              </p:par>
                              <p:par>
                                <p:cTn id="81" presetID="10" presetClass="entr" presetSubtype="0" fill="hold" grpId="2" nodeType="with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fade">
                                      <p:cBhvr>
                                        <p:cTn id="83" dur="500"/>
                                        <p:tgtEl>
                                          <p:spTgt spid="33"/>
                                        </p:tgtEl>
                                      </p:cBhvr>
                                    </p:animEffect>
                                  </p:childTnLst>
                                </p:cTn>
                              </p:par>
                              <p:par>
                                <p:cTn id="84" presetID="10" presetClass="entr" presetSubtype="0" fill="hold" nodeType="withEffect">
                                  <p:stCondLst>
                                    <p:cond delay="0"/>
                                  </p:stCondLst>
                                  <p:childTnLst>
                                    <p:set>
                                      <p:cBhvr>
                                        <p:cTn id="85" dur="1" fill="hold">
                                          <p:stCondLst>
                                            <p:cond delay="0"/>
                                          </p:stCondLst>
                                        </p:cTn>
                                        <p:tgtEl>
                                          <p:spTgt spid="31"/>
                                        </p:tgtEl>
                                        <p:attrNameLst>
                                          <p:attrName>style.visibility</p:attrName>
                                        </p:attrNameLst>
                                      </p:cBhvr>
                                      <p:to>
                                        <p:strVal val="visible"/>
                                      </p:to>
                                    </p:set>
                                    <p:animEffect transition="in" filter="fade">
                                      <p:cBhvr>
                                        <p:cTn id="86" dur="500"/>
                                        <p:tgtEl>
                                          <p:spTgt spid="31"/>
                                        </p:tgtEl>
                                      </p:cBhvr>
                                    </p:animEffect>
                                  </p:childTnLst>
                                </p:cTn>
                              </p:par>
                              <p:par>
                                <p:cTn id="87" presetID="10" presetClass="entr" presetSubtype="0" fill="hold" grpId="2" nodeType="withEffect">
                                  <p:stCondLst>
                                    <p:cond delay="0"/>
                                  </p:stCondLst>
                                  <p:childTnLst>
                                    <p:set>
                                      <p:cBhvr>
                                        <p:cTn id="88" dur="1" fill="hold">
                                          <p:stCondLst>
                                            <p:cond delay="0"/>
                                          </p:stCondLst>
                                        </p:cTn>
                                        <p:tgtEl>
                                          <p:spTgt spid="32"/>
                                        </p:tgtEl>
                                        <p:attrNameLst>
                                          <p:attrName>style.visibility</p:attrName>
                                        </p:attrNameLst>
                                      </p:cBhvr>
                                      <p:to>
                                        <p:strVal val="visible"/>
                                      </p:to>
                                    </p:set>
                                    <p:animEffect transition="in" filter="fade">
                                      <p:cBhvr>
                                        <p:cTn id="89" dur="500"/>
                                        <p:tgtEl>
                                          <p:spTgt spid="32"/>
                                        </p:tgtEl>
                                      </p:cBhvr>
                                    </p:animEffect>
                                  </p:childTnLst>
                                </p:cTn>
                              </p:par>
                              <p:par>
                                <p:cTn id="90" presetID="10" presetClass="entr" presetSubtype="0" fill="hold" nodeType="withEffect">
                                  <p:stCondLst>
                                    <p:cond delay="0"/>
                                  </p:stCondLst>
                                  <p:childTnLst>
                                    <p:set>
                                      <p:cBhvr>
                                        <p:cTn id="91" dur="1" fill="hold">
                                          <p:stCondLst>
                                            <p:cond delay="0"/>
                                          </p:stCondLst>
                                        </p:cTn>
                                        <p:tgtEl>
                                          <p:spTgt spid="58"/>
                                        </p:tgtEl>
                                        <p:attrNameLst>
                                          <p:attrName>style.visibility</p:attrName>
                                        </p:attrNameLst>
                                      </p:cBhvr>
                                      <p:to>
                                        <p:strVal val="visible"/>
                                      </p:to>
                                    </p:set>
                                    <p:animEffect transition="in" filter="fade">
                                      <p:cBhvr>
                                        <p:cTn id="92" dur="500"/>
                                        <p:tgtEl>
                                          <p:spTgt spid="58"/>
                                        </p:tgtEl>
                                      </p:cBhvr>
                                    </p:animEffect>
                                  </p:childTnLst>
                                </p:cTn>
                              </p:par>
                              <p:par>
                                <p:cTn id="93" presetID="10" presetClass="entr" presetSubtype="0" fill="hold" grpId="1" nodeType="withEffect">
                                  <p:stCondLst>
                                    <p:cond delay="0"/>
                                  </p:stCondLst>
                                  <p:childTnLst>
                                    <p:set>
                                      <p:cBhvr>
                                        <p:cTn id="94" dur="1" fill="hold">
                                          <p:stCondLst>
                                            <p:cond delay="0"/>
                                          </p:stCondLst>
                                        </p:cTn>
                                        <p:tgtEl>
                                          <p:spTgt spid="59"/>
                                        </p:tgtEl>
                                        <p:attrNameLst>
                                          <p:attrName>style.visibility</p:attrName>
                                        </p:attrNameLst>
                                      </p:cBhvr>
                                      <p:to>
                                        <p:strVal val="visible"/>
                                      </p:to>
                                    </p:set>
                                    <p:animEffect transition="in" filter="fade">
                                      <p:cBhvr>
                                        <p:cTn id="95" dur="500"/>
                                        <p:tgtEl>
                                          <p:spTgt spid="59"/>
                                        </p:tgtEl>
                                      </p:cBhvr>
                                    </p:animEffect>
                                  </p:childTnLst>
                                </p:cTn>
                              </p:par>
                              <p:par>
                                <p:cTn id="96" presetID="10" presetClass="entr" presetSubtype="0" fill="hold" grpId="1" nodeType="withEffect">
                                  <p:stCondLst>
                                    <p:cond delay="0"/>
                                  </p:stCondLst>
                                  <p:childTnLst>
                                    <p:set>
                                      <p:cBhvr>
                                        <p:cTn id="97" dur="1" fill="hold">
                                          <p:stCondLst>
                                            <p:cond delay="0"/>
                                          </p:stCondLst>
                                        </p:cTn>
                                        <p:tgtEl>
                                          <p:spTgt spid="60"/>
                                        </p:tgtEl>
                                        <p:attrNameLst>
                                          <p:attrName>style.visibility</p:attrName>
                                        </p:attrNameLst>
                                      </p:cBhvr>
                                      <p:to>
                                        <p:strVal val="visible"/>
                                      </p:to>
                                    </p:set>
                                    <p:animEffect transition="in" filter="fade">
                                      <p:cBhvr>
                                        <p:cTn id="98" dur="500"/>
                                        <p:tgtEl>
                                          <p:spTgt spid="60"/>
                                        </p:tgtEl>
                                      </p:cBhvr>
                                    </p:animEffect>
                                  </p:childTnLst>
                                </p:cTn>
                              </p:par>
                              <p:par>
                                <p:cTn id="99" presetID="10" presetClass="entr" presetSubtype="0" fill="hold" grpId="1" nodeType="withEffect">
                                  <p:stCondLst>
                                    <p:cond delay="0"/>
                                  </p:stCondLst>
                                  <p:childTnLst>
                                    <p:set>
                                      <p:cBhvr>
                                        <p:cTn id="100" dur="1" fill="hold">
                                          <p:stCondLst>
                                            <p:cond delay="0"/>
                                          </p:stCondLst>
                                        </p:cTn>
                                        <p:tgtEl>
                                          <p:spTgt spid="61"/>
                                        </p:tgtEl>
                                        <p:attrNameLst>
                                          <p:attrName>style.visibility</p:attrName>
                                        </p:attrNameLst>
                                      </p:cBhvr>
                                      <p:to>
                                        <p:strVal val="visible"/>
                                      </p:to>
                                    </p:set>
                                    <p:animEffect transition="in" filter="fade">
                                      <p:cBhvr>
                                        <p:cTn id="101" dur="500"/>
                                        <p:tgtEl>
                                          <p:spTgt spid="61"/>
                                        </p:tgtEl>
                                      </p:cBhvr>
                                    </p:animEffect>
                                  </p:childTnLst>
                                </p:cTn>
                              </p:par>
                              <p:par>
                                <p:cTn id="102" presetID="10" presetClass="entr" presetSubtype="0" fill="hold" grpId="1" nodeType="withEffect">
                                  <p:stCondLst>
                                    <p:cond delay="0"/>
                                  </p:stCondLst>
                                  <p:childTnLst>
                                    <p:set>
                                      <p:cBhvr>
                                        <p:cTn id="103" dur="1" fill="hold">
                                          <p:stCondLst>
                                            <p:cond delay="0"/>
                                          </p:stCondLst>
                                        </p:cTn>
                                        <p:tgtEl>
                                          <p:spTgt spid="62"/>
                                        </p:tgtEl>
                                        <p:attrNameLst>
                                          <p:attrName>style.visibility</p:attrName>
                                        </p:attrNameLst>
                                      </p:cBhvr>
                                      <p:to>
                                        <p:strVal val="visible"/>
                                      </p:to>
                                    </p:set>
                                    <p:animEffect transition="in" filter="fade">
                                      <p:cBhvr>
                                        <p:cTn id="104" dur="500"/>
                                        <p:tgtEl>
                                          <p:spTgt spid="62"/>
                                        </p:tgtEl>
                                      </p:cBhvr>
                                    </p:animEffect>
                                  </p:childTnLst>
                                </p:cTn>
                              </p:par>
                              <p:par>
                                <p:cTn id="105" presetID="10" presetClass="entr" presetSubtype="0" fill="hold" grpId="1" nodeType="withEffect">
                                  <p:stCondLst>
                                    <p:cond delay="0"/>
                                  </p:stCondLst>
                                  <p:childTnLst>
                                    <p:set>
                                      <p:cBhvr>
                                        <p:cTn id="106" dur="1" fill="hold">
                                          <p:stCondLst>
                                            <p:cond delay="0"/>
                                          </p:stCondLst>
                                        </p:cTn>
                                        <p:tgtEl>
                                          <p:spTgt spid="63"/>
                                        </p:tgtEl>
                                        <p:attrNameLst>
                                          <p:attrName>style.visibility</p:attrName>
                                        </p:attrNameLst>
                                      </p:cBhvr>
                                      <p:to>
                                        <p:strVal val="visible"/>
                                      </p:to>
                                    </p:set>
                                    <p:animEffect transition="in" filter="fade">
                                      <p:cBhvr>
                                        <p:cTn id="107" dur="500"/>
                                        <p:tgtEl>
                                          <p:spTgt spid="63"/>
                                        </p:tgtEl>
                                      </p:cBhvr>
                                    </p:animEffect>
                                  </p:childTnLst>
                                </p:cTn>
                              </p:par>
                              <p:par>
                                <p:cTn id="108" presetID="10" presetClass="entr" presetSubtype="0" fill="hold" grpId="1" nodeType="withEffect">
                                  <p:stCondLst>
                                    <p:cond delay="0"/>
                                  </p:stCondLst>
                                  <p:childTnLst>
                                    <p:set>
                                      <p:cBhvr>
                                        <p:cTn id="109" dur="1" fill="hold">
                                          <p:stCondLst>
                                            <p:cond delay="0"/>
                                          </p:stCondLst>
                                        </p:cTn>
                                        <p:tgtEl>
                                          <p:spTgt spid="64"/>
                                        </p:tgtEl>
                                        <p:attrNameLst>
                                          <p:attrName>style.visibility</p:attrName>
                                        </p:attrNameLst>
                                      </p:cBhvr>
                                      <p:to>
                                        <p:strVal val="visible"/>
                                      </p:to>
                                    </p:set>
                                    <p:animEffect transition="in" filter="fade">
                                      <p:cBhvr>
                                        <p:cTn id="110" dur="500"/>
                                        <p:tgtEl>
                                          <p:spTgt spid="64"/>
                                        </p:tgtEl>
                                      </p:cBhvr>
                                    </p:animEffect>
                                  </p:childTnLst>
                                </p:cTn>
                              </p:par>
                              <p:par>
                                <p:cTn id="111" presetID="10" presetClass="entr" presetSubtype="0" fill="hold" grpId="1" nodeType="withEffect">
                                  <p:stCondLst>
                                    <p:cond delay="0"/>
                                  </p:stCondLst>
                                  <p:childTnLst>
                                    <p:set>
                                      <p:cBhvr>
                                        <p:cTn id="112" dur="1" fill="hold">
                                          <p:stCondLst>
                                            <p:cond delay="0"/>
                                          </p:stCondLst>
                                        </p:cTn>
                                        <p:tgtEl>
                                          <p:spTgt spid="65"/>
                                        </p:tgtEl>
                                        <p:attrNameLst>
                                          <p:attrName>style.visibility</p:attrName>
                                        </p:attrNameLst>
                                      </p:cBhvr>
                                      <p:to>
                                        <p:strVal val="visible"/>
                                      </p:to>
                                    </p:set>
                                    <p:animEffect transition="in" filter="fade">
                                      <p:cBhvr>
                                        <p:cTn id="113" dur="500"/>
                                        <p:tgtEl>
                                          <p:spTgt spid="65"/>
                                        </p:tgtEl>
                                      </p:cBhvr>
                                    </p:animEffect>
                                  </p:childTnLst>
                                </p:cTn>
                              </p:par>
                              <p:par>
                                <p:cTn id="114" presetID="10" presetClass="exit" presetSubtype="0" fill="hold" nodeType="withEffect">
                                  <p:stCondLst>
                                    <p:cond delay="0"/>
                                  </p:stCondLst>
                                  <p:childTnLst>
                                    <p:animEffect transition="out" filter="fade">
                                      <p:cBhvr>
                                        <p:cTn id="115" dur="500"/>
                                        <p:tgtEl>
                                          <p:spTgt spid="48"/>
                                        </p:tgtEl>
                                      </p:cBhvr>
                                    </p:animEffect>
                                    <p:set>
                                      <p:cBhvr>
                                        <p:cTn id="116" dur="1" fill="hold">
                                          <p:stCondLst>
                                            <p:cond delay="499"/>
                                          </p:stCondLst>
                                        </p:cTn>
                                        <p:tgtEl>
                                          <p:spTgt spid="48"/>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7" presetClass="emph" presetSubtype="2" fill="hold" nodeType="clickEffect">
                                  <p:stCondLst>
                                    <p:cond delay="0"/>
                                  </p:stCondLst>
                                  <p:childTnLst>
                                    <p:animClr clrSpc="rgb" dir="cw">
                                      <p:cBhvr>
                                        <p:cTn id="120" dur="500" fill="hold"/>
                                        <p:tgtEl>
                                          <p:spTgt spid="40"/>
                                        </p:tgtEl>
                                        <p:attrNameLst>
                                          <p:attrName>stroke.color</p:attrName>
                                        </p:attrNameLst>
                                      </p:cBhvr>
                                      <p:to>
                                        <a:srgbClr val="FFFF00"/>
                                      </p:to>
                                    </p:animClr>
                                    <p:set>
                                      <p:cBhvr>
                                        <p:cTn id="121" dur="500" fill="hold"/>
                                        <p:tgtEl>
                                          <p:spTgt spid="40"/>
                                        </p:tgtEl>
                                        <p:attrNameLst>
                                          <p:attrName>stroke.on</p:attrName>
                                        </p:attrNameLst>
                                      </p:cBhvr>
                                      <p:to>
                                        <p:strVal val="true"/>
                                      </p:to>
                                    </p:set>
                                  </p:childTnLst>
                                </p:cTn>
                              </p:par>
                              <p:par>
                                <p:cTn id="122" presetID="7" presetClass="emph" presetSubtype="2" fill="hold" nodeType="withEffect">
                                  <p:stCondLst>
                                    <p:cond delay="0"/>
                                  </p:stCondLst>
                                  <p:childTnLst>
                                    <p:animClr clrSpc="rgb" dir="cw">
                                      <p:cBhvr>
                                        <p:cTn id="123" dur="500" fill="hold"/>
                                        <p:tgtEl>
                                          <p:spTgt spid="18"/>
                                        </p:tgtEl>
                                        <p:attrNameLst>
                                          <p:attrName>stroke.color</p:attrName>
                                        </p:attrNameLst>
                                      </p:cBhvr>
                                      <p:to>
                                        <a:srgbClr val="FFFF00"/>
                                      </p:to>
                                    </p:animClr>
                                    <p:set>
                                      <p:cBhvr>
                                        <p:cTn id="124" dur="500" fill="hold"/>
                                        <p:tgtEl>
                                          <p:spTgt spid="18"/>
                                        </p:tgtEl>
                                        <p:attrNameLst>
                                          <p:attrName>stroke.on</p:attrName>
                                        </p:attrNameLst>
                                      </p:cBhvr>
                                      <p:to>
                                        <p:strVal val="true"/>
                                      </p:to>
                                    </p:set>
                                  </p:childTnLst>
                                </p:cTn>
                              </p:par>
                              <p:par>
                                <p:cTn id="125" presetID="7" presetClass="emph" presetSubtype="2" fill="hold" nodeType="withEffect">
                                  <p:stCondLst>
                                    <p:cond delay="0"/>
                                  </p:stCondLst>
                                  <p:childTnLst>
                                    <p:animClr clrSpc="rgb" dir="cw">
                                      <p:cBhvr>
                                        <p:cTn id="126" dur="500" fill="hold"/>
                                        <p:tgtEl>
                                          <p:spTgt spid="27"/>
                                        </p:tgtEl>
                                        <p:attrNameLst>
                                          <p:attrName>stroke.color</p:attrName>
                                        </p:attrNameLst>
                                      </p:cBhvr>
                                      <p:to>
                                        <a:srgbClr val="FFFF00"/>
                                      </p:to>
                                    </p:animClr>
                                    <p:set>
                                      <p:cBhvr>
                                        <p:cTn id="127" dur="500" fill="hold"/>
                                        <p:tgtEl>
                                          <p:spTgt spid="27"/>
                                        </p:tgtEl>
                                        <p:attrNameLst>
                                          <p:attrName>stroke.on</p:attrName>
                                        </p:attrNameLst>
                                      </p:cBhvr>
                                      <p:to>
                                        <p:strVal val="true"/>
                                      </p:to>
                                    </p:set>
                                  </p:childTnLst>
                                </p:cTn>
                              </p:par>
                              <p:par>
                                <p:cTn id="128" presetID="7" presetClass="emph" presetSubtype="2" fill="hold" nodeType="withEffect">
                                  <p:stCondLst>
                                    <p:cond delay="0"/>
                                  </p:stCondLst>
                                  <p:childTnLst>
                                    <p:animClr clrSpc="rgb" dir="cw">
                                      <p:cBhvr>
                                        <p:cTn id="129" dur="500" fill="hold"/>
                                        <p:tgtEl>
                                          <p:spTgt spid="28"/>
                                        </p:tgtEl>
                                        <p:attrNameLst>
                                          <p:attrName>stroke.color</p:attrName>
                                        </p:attrNameLst>
                                      </p:cBhvr>
                                      <p:to>
                                        <a:srgbClr val="FFFF00"/>
                                      </p:to>
                                    </p:animClr>
                                    <p:set>
                                      <p:cBhvr>
                                        <p:cTn id="130" dur="500" fill="hold"/>
                                        <p:tgtEl>
                                          <p:spTgt spid="28"/>
                                        </p:tgtEl>
                                        <p:attrNameLst>
                                          <p:attrName>stroke.on</p:attrName>
                                        </p:attrNameLst>
                                      </p:cBhvr>
                                      <p:to>
                                        <p:strVal val="true"/>
                                      </p:to>
                                    </p:set>
                                  </p:childTnLst>
                                </p:cTn>
                              </p:par>
                              <p:par>
                                <p:cTn id="131" presetID="7" presetClass="emph" presetSubtype="2" fill="hold" nodeType="withEffect">
                                  <p:stCondLst>
                                    <p:cond delay="0"/>
                                  </p:stCondLst>
                                  <p:childTnLst>
                                    <p:animClr clrSpc="rgb" dir="cw">
                                      <p:cBhvr>
                                        <p:cTn id="132" dur="500" fill="hold"/>
                                        <p:tgtEl>
                                          <p:spTgt spid="29"/>
                                        </p:tgtEl>
                                        <p:attrNameLst>
                                          <p:attrName>stroke.color</p:attrName>
                                        </p:attrNameLst>
                                      </p:cBhvr>
                                      <p:to>
                                        <a:srgbClr val="FFFF00"/>
                                      </p:to>
                                    </p:animClr>
                                    <p:set>
                                      <p:cBhvr>
                                        <p:cTn id="133" dur="500" fill="hold"/>
                                        <p:tgtEl>
                                          <p:spTgt spid="29"/>
                                        </p:tgtEl>
                                        <p:attrNameLst>
                                          <p:attrName>stroke.on</p:attrName>
                                        </p:attrNameLst>
                                      </p:cBhvr>
                                      <p:to>
                                        <p:strVal val="true"/>
                                      </p:to>
                                    </p:set>
                                  </p:childTnLst>
                                </p:cTn>
                              </p:par>
                              <p:par>
                                <p:cTn id="134" presetID="7" presetClass="emph" presetSubtype="2" fill="hold" nodeType="withEffect">
                                  <p:stCondLst>
                                    <p:cond delay="0"/>
                                  </p:stCondLst>
                                  <p:childTnLst>
                                    <p:animClr clrSpc="rgb" dir="cw">
                                      <p:cBhvr>
                                        <p:cTn id="135" dur="500" fill="hold"/>
                                        <p:tgtEl>
                                          <p:spTgt spid="30"/>
                                        </p:tgtEl>
                                        <p:attrNameLst>
                                          <p:attrName>stroke.color</p:attrName>
                                        </p:attrNameLst>
                                      </p:cBhvr>
                                      <p:to>
                                        <a:srgbClr val="FFFF00"/>
                                      </p:to>
                                    </p:animClr>
                                    <p:set>
                                      <p:cBhvr>
                                        <p:cTn id="136" dur="500" fill="hold"/>
                                        <p:tgtEl>
                                          <p:spTgt spid="30"/>
                                        </p:tgtEl>
                                        <p:attrNameLst>
                                          <p:attrName>stroke.on</p:attrName>
                                        </p:attrNameLst>
                                      </p:cBhvr>
                                      <p:to>
                                        <p:strVal val="true"/>
                                      </p:to>
                                    </p:set>
                                  </p:childTnLst>
                                </p:cTn>
                              </p:par>
                              <p:par>
                                <p:cTn id="137" presetID="7" presetClass="emph" presetSubtype="2" fill="hold" nodeType="withEffect">
                                  <p:stCondLst>
                                    <p:cond delay="0"/>
                                  </p:stCondLst>
                                  <p:childTnLst>
                                    <p:animClr clrSpc="rgb" dir="cw">
                                      <p:cBhvr>
                                        <p:cTn id="138" dur="500" fill="hold"/>
                                        <p:tgtEl>
                                          <p:spTgt spid="34"/>
                                        </p:tgtEl>
                                        <p:attrNameLst>
                                          <p:attrName>stroke.color</p:attrName>
                                        </p:attrNameLst>
                                      </p:cBhvr>
                                      <p:to>
                                        <a:srgbClr val="FFFF00"/>
                                      </p:to>
                                    </p:animClr>
                                    <p:set>
                                      <p:cBhvr>
                                        <p:cTn id="139" dur="500" fill="hold"/>
                                        <p:tgtEl>
                                          <p:spTgt spid="34"/>
                                        </p:tgtEl>
                                        <p:attrNameLst>
                                          <p:attrName>stroke.on</p:attrName>
                                        </p:attrNameLst>
                                      </p:cBhvr>
                                      <p:to>
                                        <p:strVal val="true"/>
                                      </p:to>
                                    </p:set>
                                  </p:childTnLst>
                                </p:cTn>
                              </p:par>
                              <p:par>
                                <p:cTn id="140" presetID="7" presetClass="emph" presetSubtype="2" fill="hold" nodeType="withEffect">
                                  <p:stCondLst>
                                    <p:cond delay="0"/>
                                  </p:stCondLst>
                                  <p:childTnLst>
                                    <p:animClr clrSpc="rgb" dir="cw">
                                      <p:cBhvr>
                                        <p:cTn id="141" dur="500" fill="hold"/>
                                        <p:tgtEl>
                                          <p:spTgt spid="35"/>
                                        </p:tgtEl>
                                        <p:attrNameLst>
                                          <p:attrName>stroke.color</p:attrName>
                                        </p:attrNameLst>
                                      </p:cBhvr>
                                      <p:to>
                                        <a:srgbClr val="FFFF00"/>
                                      </p:to>
                                    </p:animClr>
                                    <p:set>
                                      <p:cBhvr>
                                        <p:cTn id="142" dur="500" fill="hold"/>
                                        <p:tgtEl>
                                          <p:spTgt spid="35"/>
                                        </p:tgtEl>
                                        <p:attrNameLst>
                                          <p:attrName>stroke.on</p:attrName>
                                        </p:attrNameLst>
                                      </p:cBhvr>
                                      <p:to>
                                        <p:strVal val="true"/>
                                      </p:to>
                                    </p:set>
                                  </p:childTnLst>
                                </p:cTn>
                              </p:par>
                              <p:par>
                                <p:cTn id="143" presetID="7" presetClass="emph" presetSubtype="2" fill="hold" nodeType="withEffect">
                                  <p:stCondLst>
                                    <p:cond delay="0"/>
                                  </p:stCondLst>
                                  <p:childTnLst>
                                    <p:animClr clrSpc="rgb" dir="cw">
                                      <p:cBhvr>
                                        <p:cTn id="144" dur="500" fill="hold"/>
                                        <p:tgtEl>
                                          <p:spTgt spid="36"/>
                                        </p:tgtEl>
                                        <p:attrNameLst>
                                          <p:attrName>stroke.color</p:attrName>
                                        </p:attrNameLst>
                                      </p:cBhvr>
                                      <p:to>
                                        <a:srgbClr val="FFFF00"/>
                                      </p:to>
                                    </p:animClr>
                                    <p:set>
                                      <p:cBhvr>
                                        <p:cTn id="145" dur="500" fill="hold"/>
                                        <p:tgtEl>
                                          <p:spTgt spid="36"/>
                                        </p:tgtEl>
                                        <p:attrNameLst>
                                          <p:attrName>stroke.on</p:attrName>
                                        </p:attrNameLst>
                                      </p:cBhvr>
                                      <p:to>
                                        <p:strVal val="true"/>
                                      </p:to>
                                    </p:set>
                                  </p:childTnLst>
                                </p:cTn>
                              </p:par>
                              <p:par>
                                <p:cTn id="146" presetID="7" presetClass="emph" presetSubtype="2" fill="hold" nodeType="withEffect">
                                  <p:stCondLst>
                                    <p:cond delay="0"/>
                                  </p:stCondLst>
                                  <p:childTnLst>
                                    <p:animClr clrSpc="rgb" dir="cw">
                                      <p:cBhvr>
                                        <p:cTn id="147" dur="500" fill="hold"/>
                                        <p:tgtEl>
                                          <p:spTgt spid="38"/>
                                        </p:tgtEl>
                                        <p:attrNameLst>
                                          <p:attrName>stroke.color</p:attrName>
                                        </p:attrNameLst>
                                      </p:cBhvr>
                                      <p:to>
                                        <a:srgbClr val="FFFF00"/>
                                      </p:to>
                                    </p:animClr>
                                    <p:set>
                                      <p:cBhvr>
                                        <p:cTn id="148" dur="500" fill="hold"/>
                                        <p:tgtEl>
                                          <p:spTgt spid="38"/>
                                        </p:tgtEl>
                                        <p:attrNameLst>
                                          <p:attrName>stroke.on</p:attrName>
                                        </p:attrNameLst>
                                      </p:cBhvr>
                                      <p:to>
                                        <p:strVal val="true"/>
                                      </p:to>
                                    </p:set>
                                  </p:childTnLst>
                                </p:cTn>
                              </p:par>
                              <p:par>
                                <p:cTn id="149" presetID="10" presetClass="entr" presetSubtype="0" fill="hold" grpId="0" nodeType="withEffect">
                                  <p:stCondLst>
                                    <p:cond delay="0"/>
                                  </p:stCondLst>
                                  <p:childTnLst>
                                    <p:set>
                                      <p:cBhvr>
                                        <p:cTn id="150" dur="1" fill="hold">
                                          <p:stCondLst>
                                            <p:cond delay="0"/>
                                          </p:stCondLst>
                                        </p:cTn>
                                        <p:tgtEl>
                                          <p:spTgt spid="42"/>
                                        </p:tgtEl>
                                        <p:attrNameLst>
                                          <p:attrName>style.visibility</p:attrName>
                                        </p:attrNameLst>
                                      </p:cBhvr>
                                      <p:to>
                                        <p:strVal val="visible"/>
                                      </p:to>
                                    </p:set>
                                    <p:animEffect transition="in" filter="fade">
                                      <p:cBhvr>
                                        <p:cTn id="15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59" grpId="1"/>
      <p:bldP spid="60" grpId="0"/>
      <p:bldP spid="60" grpId="1"/>
      <p:bldP spid="61" grpId="0"/>
      <p:bldP spid="61" grpId="1"/>
      <p:bldP spid="62" grpId="0"/>
      <p:bldP spid="62" grpId="1"/>
      <p:bldP spid="63" grpId="0"/>
      <p:bldP spid="63" grpId="1"/>
      <p:bldP spid="64" grpId="0"/>
      <p:bldP spid="64" grpId="1"/>
      <p:bldP spid="65" grpId="0"/>
      <p:bldP spid="65" grpId="1"/>
      <p:bldP spid="32" grpId="0"/>
      <p:bldP spid="32" grpId="1"/>
      <p:bldP spid="32" grpId="2"/>
      <p:bldP spid="33" grpId="0"/>
      <p:bldP spid="33" grpId="1"/>
      <p:bldP spid="33" grpId="2"/>
      <p:bldP spid="41" grpId="0"/>
      <p:bldP spid="41" grpId="1"/>
      <p:bldP spid="41" grpId="2"/>
      <p:bldP spid="4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383FB27-ABCA-4AA4-81A0-89AB7AE940D7}"/>
              </a:ext>
            </a:extLst>
          </p:cNvPr>
          <p:cNvSpPr>
            <a:spLocks noGrp="1"/>
          </p:cNvSpPr>
          <p:nvPr>
            <p:ph type="body" sz="quarter" idx="11"/>
          </p:nvPr>
        </p:nvSpPr>
        <p:spPr>
          <a:xfrm>
            <a:off x="8367486" y="3009847"/>
            <a:ext cx="3474256" cy="419154"/>
          </a:xfrm>
        </p:spPr>
        <p:txBody>
          <a:bodyPr/>
          <a:lstStyle/>
          <a:p>
            <a:pPr algn="ctr"/>
            <a:r>
              <a:rPr lang="en-US" dirty="0"/>
              <a:t>Source design</a:t>
            </a:r>
          </a:p>
        </p:txBody>
      </p:sp>
      <p:sp>
        <p:nvSpPr>
          <p:cNvPr id="3" name="Footer Placeholder 2">
            <a:extLst>
              <a:ext uri="{FF2B5EF4-FFF2-40B4-BE49-F238E27FC236}">
                <a16:creationId xmlns:a16="http://schemas.microsoft.com/office/drawing/2014/main" id="{84551D40-EBBE-4392-A9C4-CF5BE566056C}"/>
              </a:ext>
            </a:extLst>
          </p:cNvPr>
          <p:cNvSpPr>
            <a:spLocks noGrp="1"/>
          </p:cNvSpPr>
          <p:nvPr>
            <p:ph type="ftr" sz="quarter" idx="10"/>
          </p:nvPr>
        </p:nvSpPr>
        <p:spPr/>
        <p:txBody>
          <a:bodyPr/>
          <a:lstStyle/>
          <a:p>
            <a:r>
              <a:rPr lang="en-US"/>
              <a:t>© 2020 SIGGRAPH. ALL RIGHTS RESERVED.</a:t>
            </a:r>
            <a:endParaRPr lang="en-US" dirty="0"/>
          </a:p>
        </p:txBody>
      </p:sp>
    </p:spTree>
    <p:extLst>
      <p:ext uri="{BB962C8B-B14F-4D97-AF65-F5344CB8AC3E}">
        <p14:creationId xmlns:p14="http://schemas.microsoft.com/office/powerpoint/2010/main" val="415768158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a:extLst>
              <a:ext uri="{FF2B5EF4-FFF2-40B4-BE49-F238E27FC236}">
                <a16:creationId xmlns:a16="http://schemas.microsoft.com/office/drawing/2014/main" id="{0A31809A-15B7-45BF-8DD9-5649732B7BB9}"/>
              </a:ext>
            </a:extLst>
          </p:cNvPr>
          <p:cNvGraphicFramePr>
            <a:graphicFrameLocks noGrp="1"/>
          </p:cNvGraphicFramePr>
          <p:nvPr>
            <p:extLst>
              <p:ext uri="{D42A27DB-BD31-4B8C-83A1-F6EECF244321}">
                <p14:modId xmlns:p14="http://schemas.microsoft.com/office/powerpoint/2010/main" val="1146040229"/>
              </p:ext>
            </p:extLst>
          </p:nvPr>
        </p:nvGraphicFramePr>
        <p:xfrm>
          <a:off x="6003989" y="1561719"/>
          <a:ext cx="3511296" cy="4068944"/>
        </p:xfrm>
        <a:graphic>
          <a:graphicData uri="http://schemas.openxmlformats.org/drawingml/2006/table">
            <a:tbl>
              <a:tblPr>
                <a:tableStyleId>{2D5ABB26-0587-4C30-8999-92F81FD0307C}</a:tableStyleId>
              </a:tblPr>
              <a:tblGrid>
                <a:gridCol w="438912">
                  <a:extLst>
                    <a:ext uri="{9D8B030D-6E8A-4147-A177-3AD203B41FA5}">
                      <a16:colId xmlns:a16="http://schemas.microsoft.com/office/drawing/2014/main" val="3886583017"/>
                    </a:ext>
                  </a:extLst>
                </a:gridCol>
                <a:gridCol w="438912">
                  <a:extLst>
                    <a:ext uri="{9D8B030D-6E8A-4147-A177-3AD203B41FA5}">
                      <a16:colId xmlns:a16="http://schemas.microsoft.com/office/drawing/2014/main" val="1816695572"/>
                    </a:ext>
                  </a:extLst>
                </a:gridCol>
                <a:gridCol w="438912">
                  <a:extLst>
                    <a:ext uri="{9D8B030D-6E8A-4147-A177-3AD203B41FA5}">
                      <a16:colId xmlns:a16="http://schemas.microsoft.com/office/drawing/2014/main" val="2548623504"/>
                    </a:ext>
                  </a:extLst>
                </a:gridCol>
                <a:gridCol w="438912">
                  <a:extLst>
                    <a:ext uri="{9D8B030D-6E8A-4147-A177-3AD203B41FA5}">
                      <a16:colId xmlns:a16="http://schemas.microsoft.com/office/drawing/2014/main" val="3857027920"/>
                    </a:ext>
                  </a:extLst>
                </a:gridCol>
                <a:gridCol w="438912">
                  <a:extLst>
                    <a:ext uri="{9D8B030D-6E8A-4147-A177-3AD203B41FA5}">
                      <a16:colId xmlns:a16="http://schemas.microsoft.com/office/drawing/2014/main" val="1106616226"/>
                    </a:ext>
                  </a:extLst>
                </a:gridCol>
                <a:gridCol w="438912">
                  <a:extLst>
                    <a:ext uri="{9D8B030D-6E8A-4147-A177-3AD203B41FA5}">
                      <a16:colId xmlns:a16="http://schemas.microsoft.com/office/drawing/2014/main" val="22251990"/>
                    </a:ext>
                  </a:extLst>
                </a:gridCol>
                <a:gridCol w="438912">
                  <a:extLst>
                    <a:ext uri="{9D8B030D-6E8A-4147-A177-3AD203B41FA5}">
                      <a16:colId xmlns:a16="http://schemas.microsoft.com/office/drawing/2014/main" val="1639891843"/>
                    </a:ext>
                  </a:extLst>
                </a:gridCol>
                <a:gridCol w="438912">
                  <a:extLst>
                    <a:ext uri="{9D8B030D-6E8A-4147-A177-3AD203B41FA5}">
                      <a16:colId xmlns:a16="http://schemas.microsoft.com/office/drawing/2014/main" val="4062506687"/>
                    </a:ext>
                  </a:extLst>
                </a:gridCol>
              </a:tblGrid>
              <a:tr h="508618">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0244093"/>
                  </a:ext>
                </a:extLst>
              </a:tr>
              <a:tr h="508618">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3536122"/>
                  </a:ext>
                </a:extLst>
              </a:tr>
              <a:tr h="508618">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8871039"/>
                  </a:ext>
                </a:extLst>
              </a:tr>
              <a:tr h="508618">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8330484"/>
                  </a:ext>
                </a:extLst>
              </a:tr>
              <a:tr h="508618">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extLst>
                  <a:ext uri="{0D108BD9-81ED-4DB2-BD59-A6C34878D82A}">
                    <a16:rowId xmlns:a16="http://schemas.microsoft.com/office/drawing/2014/main" val="21143551"/>
                  </a:ext>
                </a:extLst>
              </a:tr>
              <a:tr h="508618">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extLst>
                  <a:ext uri="{0D108BD9-81ED-4DB2-BD59-A6C34878D82A}">
                    <a16:rowId xmlns:a16="http://schemas.microsoft.com/office/drawing/2014/main" val="4095595209"/>
                  </a:ext>
                </a:extLst>
              </a:tr>
              <a:tr h="508618">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extLst>
                  <a:ext uri="{0D108BD9-81ED-4DB2-BD59-A6C34878D82A}">
                    <a16:rowId xmlns:a16="http://schemas.microsoft.com/office/drawing/2014/main" val="1803927160"/>
                  </a:ext>
                </a:extLst>
              </a:tr>
              <a:tr h="508618">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688539717"/>
                  </a:ext>
                </a:extLst>
              </a:tr>
            </a:tbl>
          </a:graphicData>
        </a:graphic>
      </p:graphicFrame>
      <p:sp>
        <p:nvSpPr>
          <p:cNvPr id="28" name="Rectangle 27">
            <a:extLst>
              <a:ext uri="{FF2B5EF4-FFF2-40B4-BE49-F238E27FC236}">
                <a16:creationId xmlns:a16="http://schemas.microsoft.com/office/drawing/2014/main" id="{46A4D4D9-A9E9-4EB7-A35C-3919DE6D48D4}"/>
              </a:ext>
            </a:extLst>
          </p:cNvPr>
          <p:cNvSpPr/>
          <p:nvPr/>
        </p:nvSpPr>
        <p:spPr>
          <a:xfrm>
            <a:off x="5999260" y="3082258"/>
            <a:ext cx="3511296" cy="5095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Google Shape;1017;p52">
            <a:extLst>
              <a:ext uri="{FF2B5EF4-FFF2-40B4-BE49-F238E27FC236}">
                <a16:creationId xmlns:a16="http://schemas.microsoft.com/office/drawing/2014/main" id="{F4582A86-18DC-484D-AB48-1E2F2AEF482F}"/>
              </a:ext>
            </a:extLst>
          </p:cNvPr>
          <p:cNvSpPr txBox="1"/>
          <p:nvPr/>
        </p:nvSpPr>
        <p:spPr>
          <a:xfrm>
            <a:off x="5893909" y="5722434"/>
            <a:ext cx="3731456"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2400"/>
              <a:buFont typeface="Arial"/>
              <a:buNone/>
            </a:pPr>
            <a:r>
              <a:rPr lang="en-US" sz="2400" b="0" i="0" u="none" strike="noStrike" cap="none" dirty="0">
                <a:solidFill>
                  <a:srgbClr val="FFFFFF"/>
                </a:solidFill>
                <a:latin typeface="+mj-lt"/>
                <a:sym typeface="Arial"/>
              </a:rPr>
              <a:t>mutual intensity matrix</a:t>
            </a:r>
            <a:endParaRPr dirty="0">
              <a:latin typeface="+mj-lt"/>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13B77FB-F4BF-4CC6-8BDC-1D17ACC087D5}"/>
                  </a:ext>
                </a:extLst>
              </p:cNvPr>
              <p:cNvSpPr txBox="1"/>
              <p:nvPr/>
            </p:nvSpPr>
            <p:spPr>
              <a:xfrm>
                <a:off x="4584095" y="3197119"/>
                <a:ext cx="655629" cy="7386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800" b="1" i="1" smtClean="0">
                          <a:solidFill>
                            <a:schemeClr val="tx1"/>
                          </a:solidFill>
                          <a:latin typeface="Cambria Math" panose="02040503050406030204" pitchFamily="18" charset="0"/>
                        </a:rPr>
                        <m:t>→</m:t>
                      </m:r>
                    </m:oMath>
                  </m:oMathPara>
                </a14:m>
                <a:endParaRPr lang="en-US" sz="4000" b="1" dirty="0">
                  <a:solidFill>
                    <a:schemeClr val="tx1"/>
                  </a:solidFill>
                </a:endParaRPr>
              </a:p>
            </p:txBody>
          </p:sp>
        </mc:Choice>
        <mc:Fallback xmlns="">
          <p:sp>
            <p:nvSpPr>
              <p:cNvPr id="19" name="TextBox 18">
                <a:extLst>
                  <a:ext uri="{FF2B5EF4-FFF2-40B4-BE49-F238E27FC236}">
                    <a16:creationId xmlns:a16="http://schemas.microsoft.com/office/drawing/2014/main" id="{A13B77FB-F4BF-4CC6-8BDC-1D17ACC087D5}"/>
                  </a:ext>
                </a:extLst>
              </p:cNvPr>
              <p:cNvSpPr txBox="1">
                <a:spLocks noRot="1" noChangeAspect="1" noMove="1" noResize="1" noEditPoints="1" noAdjustHandles="1" noChangeArrowheads="1" noChangeShapeType="1" noTextEdit="1"/>
              </p:cNvSpPr>
              <p:nvPr/>
            </p:nvSpPr>
            <p:spPr>
              <a:xfrm>
                <a:off x="4584095" y="3197119"/>
                <a:ext cx="655629" cy="738664"/>
              </a:xfrm>
              <a:prstGeom prst="rect">
                <a:avLst/>
              </a:prstGeom>
              <a:blipFill>
                <a:blip r:embed="rId6"/>
                <a:stretch>
                  <a:fillRect/>
                </a:stretch>
              </a:blipFill>
            </p:spPr>
            <p:txBody>
              <a:bodyPr/>
              <a:lstStyle/>
              <a:p>
                <a:r>
                  <a:rPr lang="en-US">
                    <a:noFill/>
                  </a:rPr>
                  <a:t> </a:t>
                </a:r>
              </a:p>
            </p:txBody>
          </p:sp>
        </mc:Fallback>
      </mc:AlternateContent>
      <p:grpSp>
        <p:nvGrpSpPr>
          <p:cNvPr id="20" name="Group 19">
            <a:extLst>
              <a:ext uri="{FF2B5EF4-FFF2-40B4-BE49-F238E27FC236}">
                <a16:creationId xmlns:a16="http://schemas.microsoft.com/office/drawing/2014/main" id="{6462C6DA-173E-47F5-8A67-E43DAB1BC7E5}"/>
              </a:ext>
            </a:extLst>
          </p:cNvPr>
          <p:cNvGrpSpPr/>
          <p:nvPr/>
        </p:nvGrpSpPr>
        <p:grpSpPr>
          <a:xfrm>
            <a:off x="3683473" y="2739417"/>
            <a:ext cx="269502" cy="1655958"/>
            <a:chOff x="261257" y="261257"/>
            <a:chExt cx="478973" cy="3847469"/>
          </a:xfrm>
          <a:solidFill>
            <a:schemeClr val="tx1"/>
          </a:solidFill>
        </p:grpSpPr>
        <p:sp>
          <p:nvSpPr>
            <p:cNvPr id="25" name="Rectangle 24">
              <a:extLst>
                <a:ext uri="{FF2B5EF4-FFF2-40B4-BE49-F238E27FC236}">
                  <a16:creationId xmlns:a16="http://schemas.microsoft.com/office/drawing/2014/main" id="{7F8B693C-0940-43B6-9483-4D81C4908D64}"/>
                </a:ext>
              </a:extLst>
            </p:cNvPr>
            <p:cNvSpPr/>
            <p:nvPr/>
          </p:nvSpPr>
          <p:spPr>
            <a:xfrm>
              <a:off x="261257" y="261257"/>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3FB6051-7F32-4454-BBD9-51BEA35587E6}"/>
                </a:ext>
              </a:extLst>
            </p:cNvPr>
            <p:cNvSpPr/>
            <p:nvPr/>
          </p:nvSpPr>
          <p:spPr>
            <a:xfrm>
              <a:off x="261257" y="740229"/>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9EAAD09-6A9D-480A-B21C-CE11FEFC5F85}"/>
                </a:ext>
              </a:extLst>
            </p:cNvPr>
            <p:cNvSpPr/>
            <p:nvPr/>
          </p:nvSpPr>
          <p:spPr>
            <a:xfrm>
              <a:off x="261257" y="1223123"/>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D8AAB060-C4E2-4A6D-90E4-0A91CD69CBDF}"/>
                </a:ext>
              </a:extLst>
            </p:cNvPr>
            <p:cNvSpPr/>
            <p:nvPr/>
          </p:nvSpPr>
          <p:spPr>
            <a:xfrm>
              <a:off x="261257" y="170602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DFABFD4-459D-42F0-89B7-6D1A13157DAC}"/>
                </a:ext>
              </a:extLst>
            </p:cNvPr>
            <p:cNvSpPr/>
            <p:nvPr/>
          </p:nvSpPr>
          <p:spPr>
            <a:xfrm>
              <a:off x="261257" y="218499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37A2333C-B8D4-4C8E-925C-4664F32253F7}"/>
                </a:ext>
              </a:extLst>
            </p:cNvPr>
            <p:cNvSpPr/>
            <p:nvPr/>
          </p:nvSpPr>
          <p:spPr>
            <a:xfrm>
              <a:off x="261257" y="2667888"/>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E10F64DA-B6CF-40CB-B297-08022B30F1F8}"/>
                </a:ext>
              </a:extLst>
            </p:cNvPr>
            <p:cNvSpPr/>
            <p:nvPr/>
          </p:nvSpPr>
          <p:spPr>
            <a:xfrm>
              <a:off x="261258" y="315078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AD19180C-9DB2-44A0-B609-6E60C693158A}"/>
                </a:ext>
              </a:extLst>
            </p:cNvPr>
            <p:cNvSpPr/>
            <p:nvPr/>
          </p:nvSpPr>
          <p:spPr>
            <a:xfrm>
              <a:off x="261258" y="362975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Rectangle 42">
            <a:extLst>
              <a:ext uri="{FF2B5EF4-FFF2-40B4-BE49-F238E27FC236}">
                <a16:creationId xmlns:a16="http://schemas.microsoft.com/office/drawing/2014/main" id="{ABF4551D-538F-4D59-8113-D36B6EAA24C9}"/>
              </a:ext>
            </a:extLst>
          </p:cNvPr>
          <p:cNvSpPr/>
          <p:nvPr/>
        </p:nvSpPr>
        <p:spPr>
          <a:xfrm>
            <a:off x="2540299" y="3250060"/>
            <a:ext cx="951297" cy="6579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200" dirty="0">
                <a:solidFill>
                  <a:schemeClr val="tx1"/>
                </a:solidFill>
              </a:rPr>
              <a:t>  </a:t>
            </a:r>
            <a:r>
              <a:rPr lang="en-US" sz="2200" dirty="0">
                <a:solidFill>
                  <a:schemeClr val="tx1"/>
                </a:solidFill>
              </a:rPr>
              <a:t>?</a:t>
            </a:r>
          </a:p>
        </p:txBody>
      </p:sp>
      <p:sp>
        <p:nvSpPr>
          <p:cNvPr id="44" name="Flowchart: Delay 61">
            <a:extLst>
              <a:ext uri="{FF2B5EF4-FFF2-40B4-BE49-F238E27FC236}">
                <a16:creationId xmlns:a16="http://schemas.microsoft.com/office/drawing/2014/main" id="{8AB98870-546F-4614-BD40-85C58468505A}"/>
              </a:ext>
            </a:extLst>
          </p:cNvPr>
          <p:cNvSpPr/>
          <p:nvPr/>
        </p:nvSpPr>
        <p:spPr>
          <a:xfrm rot="10800000">
            <a:off x="3178991" y="2739417"/>
            <a:ext cx="515910" cy="1655958"/>
          </a:xfrm>
          <a:prstGeom prst="flowChartDelay">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1">
            <a:extLst>
              <a:ext uri="{FF2B5EF4-FFF2-40B4-BE49-F238E27FC236}">
                <a16:creationId xmlns:a16="http://schemas.microsoft.com/office/drawing/2014/main" id="{1C58C339-1416-4973-B895-E28546C5EA62}"/>
              </a:ext>
            </a:extLst>
          </p:cNvPr>
          <p:cNvSpPr txBox="1">
            <a:spLocks/>
          </p:cNvSpPr>
          <p:nvPr/>
        </p:nvSpPr>
        <p:spPr>
          <a:xfrm>
            <a:off x="513350" y="-110122"/>
            <a:ext cx="88873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Creating the source</a:t>
            </a:r>
          </a:p>
        </p:txBody>
      </p:sp>
    </p:spTree>
    <p:custDataLst>
      <p:tags r:id="rId1"/>
    </p:custDataLst>
    <p:extLst>
      <p:ext uri="{BB962C8B-B14F-4D97-AF65-F5344CB8AC3E}">
        <p14:creationId xmlns:p14="http://schemas.microsoft.com/office/powerpoint/2010/main" val="35798174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8178A45-909C-4169-8E5E-E6071D84CFCB}"/>
              </a:ext>
            </a:extLst>
          </p:cNvPr>
          <p:cNvPicPr>
            <a:picLocks noChangeAspect="1"/>
          </p:cNvPicPr>
          <p:nvPr/>
        </p:nvPicPr>
        <p:blipFill rotWithShape="1">
          <a:blip r:embed="rId3">
            <a:biLevel thresh="25000"/>
          </a:blip>
          <a:srcRect l="437" t="-1436" r="-437" b="1436"/>
          <a:stretch/>
        </p:blipFill>
        <p:spPr>
          <a:xfrm>
            <a:off x="5405658" y="4444451"/>
            <a:ext cx="4255176" cy="2297559"/>
          </a:xfrm>
          <a:prstGeom prst="rect">
            <a:avLst/>
          </a:prstGeom>
        </p:spPr>
      </p:pic>
      <p:sp>
        <p:nvSpPr>
          <p:cNvPr id="23" name="Left Brace 22">
            <a:extLst>
              <a:ext uri="{FF2B5EF4-FFF2-40B4-BE49-F238E27FC236}">
                <a16:creationId xmlns:a16="http://schemas.microsoft.com/office/drawing/2014/main" id="{EA2591CA-49AC-4C9F-B362-5AC82EB8A04B}"/>
              </a:ext>
            </a:extLst>
          </p:cNvPr>
          <p:cNvSpPr/>
          <p:nvPr/>
        </p:nvSpPr>
        <p:spPr>
          <a:xfrm rot="16200000">
            <a:off x="7617007" y="2121282"/>
            <a:ext cx="282741" cy="3504357"/>
          </a:xfrm>
          <a:prstGeom prst="leftBrace">
            <a:avLst>
              <a:gd name="adj1" fmla="val 53418"/>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4" name="Group 23">
            <a:extLst>
              <a:ext uri="{FF2B5EF4-FFF2-40B4-BE49-F238E27FC236}">
                <a16:creationId xmlns:a16="http://schemas.microsoft.com/office/drawing/2014/main" id="{6B4C7506-45B9-48DA-9D78-C04F6762D853}"/>
              </a:ext>
            </a:extLst>
          </p:cNvPr>
          <p:cNvGrpSpPr/>
          <p:nvPr/>
        </p:nvGrpSpPr>
        <p:grpSpPr>
          <a:xfrm>
            <a:off x="5652381" y="4070350"/>
            <a:ext cx="4247041" cy="2676814"/>
            <a:chOff x="1228288" y="4070350"/>
            <a:chExt cx="4247041" cy="2676814"/>
          </a:xfrm>
        </p:grpSpPr>
        <p:cxnSp>
          <p:nvCxnSpPr>
            <p:cNvPr id="29" name="Straight Connector 28">
              <a:extLst>
                <a:ext uri="{FF2B5EF4-FFF2-40B4-BE49-F238E27FC236}">
                  <a16:creationId xmlns:a16="http://schemas.microsoft.com/office/drawing/2014/main" id="{3241EA9F-FED4-4897-80AA-16D29BB875B6}"/>
                </a:ext>
              </a:extLst>
            </p:cNvPr>
            <p:cNvCxnSpPr>
              <a:cxnSpLocks/>
            </p:cNvCxnSpPr>
            <p:nvPr/>
          </p:nvCxnSpPr>
          <p:spPr>
            <a:xfrm flipH="1">
              <a:off x="1228288" y="6516829"/>
              <a:ext cx="4247041" cy="0"/>
            </a:xfrm>
            <a:prstGeom prst="line">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6295EDB-A360-4D1C-AE19-FBD7D831585E}"/>
                </a:ext>
              </a:extLst>
            </p:cNvPr>
            <p:cNvCxnSpPr>
              <a:cxnSpLocks/>
            </p:cNvCxnSpPr>
            <p:nvPr/>
          </p:nvCxnSpPr>
          <p:spPr>
            <a:xfrm>
              <a:off x="1464251" y="4070350"/>
              <a:ext cx="0" cy="2676814"/>
            </a:xfrm>
            <a:prstGeom prst="line">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64FB1284-9DBA-46FA-B8E6-59EC4B049926}"/>
                  </a:ext>
                </a:extLst>
              </p:cNvPr>
              <p:cNvSpPr txBox="1"/>
              <p:nvPr/>
            </p:nvSpPr>
            <p:spPr>
              <a:xfrm>
                <a:off x="9899420" y="6543630"/>
                <a:ext cx="189474"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31" name="TextBox 30">
                <a:extLst>
                  <a:ext uri="{FF2B5EF4-FFF2-40B4-BE49-F238E27FC236}">
                    <a16:creationId xmlns:a16="http://schemas.microsoft.com/office/drawing/2014/main" id="{64FB1284-9DBA-46FA-B8E6-59EC4B049926}"/>
                  </a:ext>
                </a:extLst>
              </p:cNvPr>
              <p:cNvSpPr txBox="1">
                <a:spLocks noRot="1" noChangeAspect="1" noMove="1" noResize="1" noEditPoints="1" noAdjustHandles="1" noChangeArrowheads="1" noChangeShapeType="1" noTextEdit="1"/>
              </p:cNvSpPr>
              <p:nvPr/>
            </p:nvSpPr>
            <p:spPr>
              <a:xfrm>
                <a:off x="9899420" y="6543630"/>
                <a:ext cx="189474" cy="276999"/>
              </a:xfrm>
              <a:prstGeom prst="rect">
                <a:avLst/>
              </a:prstGeom>
              <a:blipFill>
                <a:blip r:embed="rId6"/>
                <a:stretch>
                  <a:fillRect l="-16129" r="-129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8330C4F3-0639-4ADF-B12F-90B8CB6FFC1B}"/>
                  </a:ext>
                </a:extLst>
              </p:cNvPr>
              <p:cNvSpPr txBox="1"/>
              <p:nvPr/>
            </p:nvSpPr>
            <p:spPr>
              <a:xfrm>
                <a:off x="9526858" y="3734961"/>
                <a:ext cx="189474"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32" name="TextBox 31">
                <a:extLst>
                  <a:ext uri="{FF2B5EF4-FFF2-40B4-BE49-F238E27FC236}">
                    <a16:creationId xmlns:a16="http://schemas.microsoft.com/office/drawing/2014/main" id="{8330C4F3-0639-4ADF-B12F-90B8CB6FFC1B}"/>
                  </a:ext>
                </a:extLst>
              </p:cNvPr>
              <p:cNvSpPr txBox="1">
                <a:spLocks noRot="1" noChangeAspect="1" noMove="1" noResize="1" noEditPoints="1" noAdjustHandles="1" noChangeArrowheads="1" noChangeShapeType="1" noTextEdit="1"/>
              </p:cNvSpPr>
              <p:nvPr/>
            </p:nvSpPr>
            <p:spPr>
              <a:xfrm>
                <a:off x="9526858" y="3734961"/>
                <a:ext cx="189474" cy="276999"/>
              </a:xfrm>
              <a:prstGeom prst="rect">
                <a:avLst/>
              </a:prstGeom>
              <a:blipFill>
                <a:blip r:embed="rId7"/>
                <a:stretch>
                  <a:fillRect l="-16129" r="-129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97848BF5-137B-4DAC-8B17-47A6193BF2E1}"/>
                  </a:ext>
                </a:extLst>
              </p:cNvPr>
              <p:cNvSpPr txBox="1"/>
              <p:nvPr/>
            </p:nvSpPr>
            <p:spPr>
              <a:xfrm>
                <a:off x="6007752" y="4170324"/>
                <a:ext cx="6043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𝑊</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dirty="0"/>
              </a:p>
            </p:txBody>
          </p:sp>
        </mc:Choice>
        <mc:Fallback xmlns="">
          <p:sp>
            <p:nvSpPr>
              <p:cNvPr id="33" name="TextBox 32">
                <a:extLst>
                  <a:ext uri="{FF2B5EF4-FFF2-40B4-BE49-F238E27FC236}">
                    <a16:creationId xmlns:a16="http://schemas.microsoft.com/office/drawing/2014/main" id="{97848BF5-137B-4DAC-8B17-47A6193BF2E1}"/>
                  </a:ext>
                </a:extLst>
              </p:cNvPr>
              <p:cNvSpPr txBox="1">
                <a:spLocks noRot="1" noChangeAspect="1" noMove="1" noResize="1" noEditPoints="1" noAdjustHandles="1" noChangeArrowheads="1" noChangeShapeType="1" noTextEdit="1"/>
              </p:cNvSpPr>
              <p:nvPr/>
            </p:nvSpPr>
            <p:spPr>
              <a:xfrm>
                <a:off x="6007752" y="4170324"/>
                <a:ext cx="604333" cy="276999"/>
              </a:xfrm>
              <a:prstGeom prst="rect">
                <a:avLst/>
              </a:prstGeom>
              <a:blipFill>
                <a:blip r:embed="rId8"/>
                <a:stretch>
                  <a:fillRect l="-9091" t="-2174" r="-14141" b="-32609"/>
                </a:stretch>
              </a:blipFill>
            </p:spPr>
            <p:txBody>
              <a:bodyPr/>
              <a:lstStyle/>
              <a:p>
                <a:r>
                  <a:rPr lang="en-US">
                    <a:noFill/>
                  </a:rPr>
                  <a:t> </a:t>
                </a:r>
              </a:p>
            </p:txBody>
          </p:sp>
        </mc:Fallback>
      </mc:AlternateContent>
      <p:graphicFrame>
        <p:nvGraphicFramePr>
          <p:cNvPr id="27" name="Table 26">
            <a:extLst>
              <a:ext uri="{FF2B5EF4-FFF2-40B4-BE49-F238E27FC236}">
                <a16:creationId xmlns:a16="http://schemas.microsoft.com/office/drawing/2014/main" id="{8DB9FD00-A349-4510-B9DC-65B8507BB3CD}"/>
              </a:ext>
            </a:extLst>
          </p:cNvPr>
          <p:cNvGraphicFramePr>
            <a:graphicFrameLocks noGrp="1"/>
          </p:cNvGraphicFramePr>
          <p:nvPr>
            <p:extLst>
              <p:ext uri="{D42A27DB-BD31-4B8C-83A1-F6EECF244321}">
                <p14:modId xmlns:p14="http://schemas.microsoft.com/office/powerpoint/2010/main" val="1807239805"/>
              </p:ext>
            </p:extLst>
          </p:nvPr>
        </p:nvGraphicFramePr>
        <p:xfrm>
          <a:off x="6003989" y="1561719"/>
          <a:ext cx="3511296" cy="2034472"/>
        </p:xfrm>
        <a:graphic>
          <a:graphicData uri="http://schemas.openxmlformats.org/drawingml/2006/table">
            <a:tbl>
              <a:tblPr>
                <a:tableStyleId>{2D5ABB26-0587-4C30-8999-92F81FD0307C}</a:tableStyleId>
              </a:tblPr>
              <a:tblGrid>
                <a:gridCol w="438912">
                  <a:extLst>
                    <a:ext uri="{9D8B030D-6E8A-4147-A177-3AD203B41FA5}">
                      <a16:colId xmlns:a16="http://schemas.microsoft.com/office/drawing/2014/main" val="3886583017"/>
                    </a:ext>
                  </a:extLst>
                </a:gridCol>
                <a:gridCol w="438912">
                  <a:extLst>
                    <a:ext uri="{9D8B030D-6E8A-4147-A177-3AD203B41FA5}">
                      <a16:colId xmlns:a16="http://schemas.microsoft.com/office/drawing/2014/main" val="1816695572"/>
                    </a:ext>
                  </a:extLst>
                </a:gridCol>
                <a:gridCol w="438912">
                  <a:extLst>
                    <a:ext uri="{9D8B030D-6E8A-4147-A177-3AD203B41FA5}">
                      <a16:colId xmlns:a16="http://schemas.microsoft.com/office/drawing/2014/main" val="2548623504"/>
                    </a:ext>
                  </a:extLst>
                </a:gridCol>
                <a:gridCol w="438912">
                  <a:extLst>
                    <a:ext uri="{9D8B030D-6E8A-4147-A177-3AD203B41FA5}">
                      <a16:colId xmlns:a16="http://schemas.microsoft.com/office/drawing/2014/main" val="3857027920"/>
                    </a:ext>
                  </a:extLst>
                </a:gridCol>
                <a:gridCol w="438912">
                  <a:extLst>
                    <a:ext uri="{9D8B030D-6E8A-4147-A177-3AD203B41FA5}">
                      <a16:colId xmlns:a16="http://schemas.microsoft.com/office/drawing/2014/main" val="1106616226"/>
                    </a:ext>
                  </a:extLst>
                </a:gridCol>
                <a:gridCol w="438912">
                  <a:extLst>
                    <a:ext uri="{9D8B030D-6E8A-4147-A177-3AD203B41FA5}">
                      <a16:colId xmlns:a16="http://schemas.microsoft.com/office/drawing/2014/main" val="22251990"/>
                    </a:ext>
                  </a:extLst>
                </a:gridCol>
                <a:gridCol w="438912">
                  <a:extLst>
                    <a:ext uri="{9D8B030D-6E8A-4147-A177-3AD203B41FA5}">
                      <a16:colId xmlns:a16="http://schemas.microsoft.com/office/drawing/2014/main" val="1639891843"/>
                    </a:ext>
                  </a:extLst>
                </a:gridCol>
                <a:gridCol w="438912">
                  <a:extLst>
                    <a:ext uri="{9D8B030D-6E8A-4147-A177-3AD203B41FA5}">
                      <a16:colId xmlns:a16="http://schemas.microsoft.com/office/drawing/2014/main" val="4062506687"/>
                    </a:ext>
                  </a:extLst>
                </a:gridCol>
              </a:tblGrid>
              <a:tr h="508618">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0244093"/>
                  </a:ext>
                </a:extLst>
              </a:tr>
              <a:tr h="508618">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3536122"/>
                  </a:ext>
                </a:extLst>
              </a:tr>
              <a:tr h="508618">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8871039"/>
                  </a:ext>
                </a:extLst>
              </a:tr>
              <a:tr h="508618">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8330484"/>
                  </a:ext>
                </a:extLst>
              </a:tr>
            </a:tbl>
          </a:graphicData>
        </a:graphic>
      </p:graphicFrame>
      <p:sp>
        <p:nvSpPr>
          <p:cNvPr id="28" name="Rectangle 27">
            <a:extLst>
              <a:ext uri="{FF2B5EF4-FFF2-40B4-BE49-F238E27FC236}">
                <a16:creationId xmlns:a16="http://schemas.microsoft.com/office/drawing/2014/main" id="{DFAD3368-9383-4E05-A7F4-57315D6CF13D}"/>
              </a:ext>
            </a:extLst>
          </p:cNvPr>
          <p:cNvSpPr/>
          <p:nvPr/>
        </p:nvSpPr>
        <p:spPr>
          <a:xfrm>
            <a:off x="5999260" y="3082258"/>
            <a:ext cx="3511296" cy="5095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Google Shape;1017;p52">
            <a:extLst>
              <a:ext uri="{FF2B5EF4-FFF2-40B4-BE49-F238E27FC236}">
                <a16:creationId xmlns:a16="http://schemas.microsoft.com/office/drawing/2014/main" id="{3A37701C-B94E-4865-A069-EE0152BD8340}"/>
              </a:ext>
            </a:extLst>
          </p:cNvPr>
          <p:cNvSpPr txBox="1"/>
          <p:nvPr/>
        </p:nvSpPr>
        <p:spPr>
          <a:xfrm>
            <a:off x="5893909" y="1041699"/>
            <a:ext cx="3731456"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2400"/>
              <a:buFont typeface="Arial"/>
              <a:buNone/>
            </a:pPr>
            <a:r>
              <a:rPr lang="en-US" sz="2400" b="0" i="0" u="none" strike="noStrike" cap="none" dirty="0">
                <a:solidFill>
                  <a:srgbClr val="FFFFFF"/>
                </a:solidFill>
                <a:latin typeface="+mj-lt"/>
                <a:sym typeface="Arial"/>
              </a:rPr>
              <a:t>mutual intensity matrix</a:t>
            </a:r>
            <a:endParaRPr dirty="0">
              <a:latin typeface="+mj-lt"/>
            </a:endParaRPr>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6EEB2ED5-B347-43CD-8DF3-83C344BF0938}"/>
                  </a:ext>
                </a:extLst>
              </p:cNvPr>
              <p:cNvSpPr txBox="1"/>
              <p:nvPr/>
            </p:nvSpPr>
            <p:spPr>
              <a:xfrm>
                <a:off x="4584095" y="3197119"/>
                <a:ext cx="655629" cy="7386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800" b="1" i="1" smtClean="0">
                          <a:solidFill>
                            <a:schemeClr val="tx1"/>
                          </a:solidFill>
                          <a:latin typeface="Cambria Math" panose="02040503050406030204" pitchFamily="18" charset="0"/>
                        </a:rPr>
                        <m:t>→</m:t>
                      </m:r>
                    </m:oMath>
                  </m:oMathPara>
                </a14:m>
                <a:endParaRPr lang="en-US" sz="4000" b="1" dirty="0">
                  <a:solidFill>
                    <a:schemeClr val="tx1"/>
                  </a:solidFill>
                </a:endParaRPr>
              </a:p>
            </p:txBody>
          </p:sp>
        </mc:Choice>
        <mc:Fallback xmlns="">
          <p:sp>
            <p:nvSpPr>
              <p:cNvPr id="59" name="TextBox 58">
                <a:extLst>
                  <a:ext uri="{FF2B5EF4-FFF2-40B4-BE49-F238E27FC236}">
                    <a16:creationId xmlns:a16="http://schemas.microsoft.com/office/drawing/2014/main" id="{6EEB2ED5-B347-43CD-8DF3-83C344BF0938}"/>
                  </a:ext>
                </a:extLst>
              </p:cNvPr>
              <p:cNvSpPr txBox="1">
                <a:spLocks noRot="1" noChangeAspect="1" noMove="1" noResize="1" noEditPoints="1" noAdjustHandles="1" noChangeArrowheads="1" noChangeShapeType="1" noTextEdit="1"/>
              </p:cNvSpPr>
              <p:nvPr/>
            </p:nvSpPr>
            <p:spPr>
              <a:xfrm>
                <a:off x="4584095" y="3197119"/>
                <a:ext cx="655629" cy="738664"/>
              </a:xfrm>
              <a:prstGeom prst="rect">
                <a:avLst/>
              </a:prstGeom>
              <a:blipFill>
                <a:blip r:embed="rId10"/>
                <a:stretch>
                  <a:fillRect/>
                </a:stretch>
              </a:blipFill>
            </p:spPr>
            <p:txBody>
              <a:bodyPr/>
              <a:lstStyle/>
              <a:p>
                <a:r>
                  <a:rPr lang="en-US">
                    <a:noFill/>
                  </a:rPr>
                  <a:t> </a:t>
                </a:r>
              </a:p>
            </p:txBody>
          </p:sp>
        </mc:Fallback>
      </mc:AlternateContent>
      <p:grpSp>
        <p:nvGrpSpPr>
          <p:cNvPr id="60" name="Group 59">
            <a:extLst>
              <a:ext uri="{FF2B5EF4-FFF2-40B4-BE49-F238E27FC236}">
                <a16:creationId xmlns:a16="http://schemas.microsoft.com/office/drawing/2014/main" id="{7C216355-C7AD-4A15-A99F-72B8B6F46544}"/>
              </a:ext>
            </a:extLst>
          </p:cNvPr>
          <p:cNvGrpSpPr/>
          <p:nvPr/>
        </p:nvGrpSpPr>
        <p:grpSpPr>
          <a:xfrm>
            <a:off x="3683473" y="2739417"/>
            <a:ext cx="269502" cy="1655958"/>
            <a:chOff x="261257" y="261257"/>
            <a:chExt cx="478973" cy="3847469"/>
          </a:xfrm>
          <a:solidFill>
            <a:schemeClr val="tx1"/>
          </a:solidFill>
        </p:grpSpPr>
        <p:sp>
          <p:nvSpPr>
            <p:cNvPr id="61" name="Rectangle 60">
              <a:extLst>
                <a:ext uri="{FF2B5EF4-FFF2-40B4-BE49-F238E27FC236}">
                  <a16:creationId xmlns:a16="http://schemas.microsoft.com/office/drawing/2014/main" id="{F3992BCB-3B13-4952-B875-574342C9AC5D}"/>
                </a:ext>
              </a:extLst>
            </p:cNvPr>
            <p:cNvSpPr/>
            <p:nvPr/>
          </p:nvSpPr>
          <p:spPr>
            <a:xfrm>
              <a:off x="261257" y="261257"/>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F3B31EE3-430A-4DE4-92E1-D54DF8001D22}"/>
                </a:ext>
              </a:extLst>
            </p:cNvPr>
            <p:cNvSpPr/>
            <p:nvPr/>
          </p:nvSpPr>
          <p:spPr>
            <a:xfrm>
              <a:off x="261257" y="740229"/>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04A0F53C-165E-4970-8FD8-B4E108F90581}"/>
                </a:ext>
              </a:extLst>
            </p:cNvPr>
            <p:cNvSpPr/>
            <p:nvPr/>
          </p:nvSpPr>
          <p:spPr>
            <a:xfrm>
              <a:off x="261257" y="1223123"/>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DB6073EE-DA19-4E50-BC5F-84BC0809B2C9}"/>
                </a:ext>
              </a:extLst>
            </p:cNvPr>
            <p:cNvSpPr/>
            <p:nvPr/>
          </p:nvSpPr>
          <p:spPr>
            <a:xfrm>
              <a:off x="261257" y="170602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0D6D6098-C7A2-465B-B42F-C84257D18B03}"/>
                </a:ext>
              </a:extLst>
            </p:cNvPr>
            <p:cNvSpPr/>
            <p:nvPr/>
          </p:nvSpPr>
          <p:spPr>
            <a:xfrm>
              <a:off x="261257" y="218499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5EA8D205-7FA1-4034-A66F-9EF0439AF2DE}"/>
                </a:ext>
              </a:extLst>
            </p:cNvPr>
            <p:cNvSpPr/>
            <p:nvPr/>
          </p:nvSpPr>
          <p:spPr>
            <a:xfrm>
              <a:off x="261257" y="2667888"/>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A4B311F0-2293-48C8-9FA6-FB9454F31400}"/>
                </a:ext>
              </a:extLst>
            </p:cNvPr>
            <p:cNvSpPr/>
            <p:nvPr/>
          </p:nvSpPr>
          <p:spPr>
            <a:xfrm>
              <a:off x="261258" y="315078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9E163B0A-C1AD-4182-9738-43A2932055B6}"/>
                </a:ext>
              </a:extLst>
            </p:cNvPr>
            <p:cNvSpPr/>
            <p:nvPr/>
          </p:nvSpPr>
          <p:spPr>
            <a:xfrm>
              <a:off x="261258" y="362975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Rectangle 68">
            <a:extLst>
              <a:ext uri="{FF2B5EF4-FFF2-40B4-BE49-F238E27FC236}">
                <a16:creationId xmlns:a16="http://schemas.microsoft.com/office/drawing/2014/main" id="{DBB59592-5534-46AE-A2E1-C24409C0E488}"/>
              </a:ext>
            </a:extLst>
          </p:cNvPr>
          <p:cNvSpPr/>
          <p:nvPr/>
        </p:nvSpPr>
        <p:spPr>
          <a:xfrm>
            <a:off x="2540299" y="3250060"/>
            <a:ext cx="951297" cy="6579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200" dirty="0">
                <a:solidFill>
                  <a:schemeClr val="tx1"/>
                </a:solidFill>
              </a:rPr>
              <a:t>  </a:t>
            </a:r>
            <a:r>
              <a:rPr lang="en-US" sz="2200" dirty="0">
                <a:solidFill>
                  <a:schemeClr val="tx1"/>
                </a:solidFill>
              </a:rPr>
              <a:t>?</a:t>
            </a:r>
          </a:p>
        </p:txBody>
      </p:sp>
      <p:sp>
        <p:nvSpPr>
          <p:cNvPr id="70" name="Flowchart: Delay 61">
            <a:extLst>
              <a:ext uri="{FF2B5EF4-FFF2-40B4-BE49-F238E27FC236}">
                <a16:creationId xmlns:a16="http://schemas.microsoft.com/office/drawing/2014/main" id="{7CE4AA55-2082-4CBB-AE13-1848BF5B3983}"/>
              </a:ext>
            </a:extLst>
          </p:cNvPr>
          <p:cNvSpPr/>
          <p:nvPr/>
        </p:nvSpPr>
        <p:spPr>
          <a:xfrm rot="10800000">
            <a:off x="3178991" y="2739417"/>
            <a:ext cx="515910" cy="1655958"/>
          </a:xfrm>
          <a:prstGeom prst="flowChartDelay">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itle 1">
            <a:extLst>
              <a:ext uri="{FF2B5EF4-FFF2-40B4-BE49-F238E27FC236}">
                <a16:creationId xmlns:a16="http://schemas.microsoft.com/office/drawing/2014/main" id="{99D7E9D3-5BC7-471B-BDCA-12BC753421CD}"/>
              </a:ext>
            </a:extLst>
          </p:cNvPr>
          <p:cNvSpPr txBox="1">
            <a:spLocks/>
          </p:cNvSpPr>
          <p:nvPr/>
        </p:nvSpPr>
        <p:spPr>
          <a:xfrm>
            <a:off x="513350" y="-110122"/>
            <a:ext cx="88873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Creating the source</a:t>
            </a:r>
          </a:p>
        </p:txBody>
      </p:sp>
    </p:spTree>
    <p:extLst>
      <p:ext uri="{BB962C8B-B14F-4D97-AF65-F5344CB8AC3E}">
        <p14:creationId xmlns:p14="http://schemas.microsoft.com/office/powerpoint/2010/main" val="179396463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D0EB4C66-A8FF-4FE5-BF77-18F924B28824}"/>
              </a:ext>
            </a:extLst>
          </p:cNvPr>
          <p:cNvSpPr/>
          <p:nvPr/>
        </p:nvSpPr>
        <p:spPr>
          <a:xfrm rot="16200000">
            <a:off x="1069824" y="2561131"/>
            <a:ext cx="3910221" cy="2372229"/>
          </a:xfrm>
          <a:prstGeom prst="triangle">
            <a:avLst>
              <a:gd name="adj" fmla="val 50487"/>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D75878A-1546-4432-823C-7D6517670636}"/>
              </a:ext>
            </a:extLst>
          </p:cNvPr>
          <p:cNvSpPr/>
          <p:nvPr/>
        </p:nvSpPr>
        <p:spPr>
          <a:xfrm rot="5400000">
            <a:off x="2630123" y="3445067"/>
            <a:ext cx="3910233" cy="604382"/>
          </a:xfrm>
          <a:prstGeom prst="rect">
            <a:avLst/>
          </a:prstGeom>
          <a:solidFill>
            <a:schemeClr val="bg1">
              <a:lumMod val="65000"/>
              <a:lumOff val="35000"/>
            </a:schemeClr>
          </a:solidFill>
          <a:ln>
            <a:noFill/>
          </a:ln>
          <a:effectLst>
            <a:glow>
              <a:srgbClr val="FF0000">
                <a:alpha val="40000"/>
              </a:srgb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Droid Serif" charset="0"/>
              <a:ea typeface="Droid Serif" charset="0"/>
              <a:cs typeface="Droid Serif" charset="0"/>
            </a:endParaRPr>
          </a:p>
        </p:txBody>
      </p:sp>
      <p:graphicFrame>
        <p:nvGraphicFramePr>
          <p:cNvPr id="74" name="Table 73">
            <a:extLst>
              <a:ext uri="{FF2B5EF4-FFF2-40B4-BE49-F238E27FC236}">
                <a16:creationId xmlns:a16="http://schemas.microsoft.com/office/drawing/2014/main" id="{6F4837BC-49F2-48E4-A91E-CE97F40D499C}"/>
              </a:ext>
            </a:extLst>
          </p:cNvPr>
          <p:cNvGraphicFramePr>
            <a:graphicFrameLocks noGrp="1"/>
          </p:cNvGraphicFramePr>
          <p:nvPr>
            <p:extLst>
              <p:ext uri="{D42A27DB-BD31-4B8C-83A1-F6EECF244321}">
                <p14:modId xmlns:p14="http://schemas.microsoft.com/office/powerpoint/2010/main" val="108644962"/>
              </p:ext>
            </p:extLst>
          </p:nvPr>
        </p:nvGraphicFramePr>
        <p:xfrm>
          <a:off x="4887431" y="1792140"/>
          <a:ext cx="438912" cy="3910232"/>
        </p:xfrm>
        <a:graphic>
          <a:graphicData uri="http://schemas.openxmlformats.org/drawingml/2006/table">
            <a:tbl>
              <a:tblPr>
                <a:tableStyleId>{2D5ABB26-0587-4C30-8999-92F81FD0307C}</a:tableStyleId>
              </a:tblPr>
              <a:tblGrid>
                <a:gridCol w="438912">
                  <a:extLst>
                    <a:ext uri="{9D8B030D-6E8A-4147-A177-3AD203B41FA5}">
                      <a16:colId xmlns:a16="http://schemas.microsoft.com/office/drawing/2014/main" val="3886583017"/>
                    </a:ext>
                  </a:extLst>
                </a:gridCol>
              </a:tblGrid>
              <a:tr h="488779">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0244093"/>
                  </a:ext>
                </a:extLst>
              </a:tr>
              <a:tr h="488779">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3536122"/>
                  </a:ext>
                </a:extLst>
              </a:tr>
              <a:tr h="488779">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8871039"/>
                  </a:ext>
                </a:extLst>
              </a:tr>
              <a:tr h="488779">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8330484"/>
                  </a:ext>
                </a:extLst>
              </a:tr>
              <a:tr h="488779">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43551"/>
                  </a:ext>
                </a:extLst>
              </a:tr>
              <a:tr h="488779">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5595209"/>
                  </a:ext>
                </a:extLst>
              </a:tr>
              <a:tr h="488779">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3927160"/>
                  </a:ext>
                </a:extLst>
              </a:tr>
              <a:tr h="488779">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8539717"/>
                  </a:ext>
                </a:extLst>
              </a:tr>
            </a:tbl>
          </a:graphicData>
        </a:graphic>
      </p:graphicFrame>
      <p:sp>
        <p:nvSpPr>
          <p:cNvPr id="3" name="Oval 2">
            <a:extLst>
              <a:ext uri="{FF2B5EF4-FFF2-40B4-BE49-F238E27FC236}">
                <a16:creationId xmlns:a16="http://schemas.microsoft.com/office/drawing/2014/main" id="{C8BCC810-8B77-4D95-A4F6-88EBCE3D4191}"/>
              </a:ext>
            </a:extLst>
          </p:cNvPr>
          <p:cNvSpPr/>
          <p:nvPr/>
        </p:nvSpPr>
        <p:spPr>
          <a:xfrm>
            <a:off x="1761581" y="3667323"/>
            <a:ext cx="131068" cy="131068"/>
          </a:xfrm>
          <a:prstGeom prst="ellipse">
            <a:avLst/>
          </a:prstGeom>
          <a:gradFill flip="none" rotWithShape="1">
            <a:gsLst>
              <a:gs pos="0">
                <a:schemeClr val="tx1"/>
              </a:gs>
              <a:gs pos="72000">
                <a:schemeClr val="bg1"/>
              </a:gs>
            </a:gsLst>
            <a:path path="circle">
              <a:fillToRect l="50000" t="50000" r="50000" b="50000"/>
            </a:path>
            <a:tileRect/>
          </a:gradFill>
          <a:ln>
            <a:noFill/>
          </a:ln>
          <a:effectLst>
            <a:glow>
              <a:schemeClr val="tx1">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BA3C300C-3E0D-41C0-8812-95ED34CFCEB1}"/>
              </a:ext>
            </a:extLst>
          </p:cNvPr>
          <p:cNvCxnSpPr>
            <a:cxnSpLocks/>
          </p:cNvCxnSpPr>
          <p:nvPr/>
        </p:nvCxnSpPr>
        <p:spPr>
          <a:xfrm>
            <a:off x="1841515" y="5979257"/>
            <a:ext cx="2441535" cy="0"/>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9767D56D-2E7E-4196-91F4-A4F1EDC00D2F}"/>
              </a:ext>
            </a:extLst>
          </p:cNvPr>
          <p:cNvSpPr/>
          <p:nvPr/>
        </p:nvSpPr>
        <p:spPr>
          <a:xfrm rot="10800000" flipV="1">
            <a:off x="3904086" y="1792141"/>
            <a:ext cx="734203" cy="3910231"/>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Droid Serif" charset="0"/>
              <a:ea typeface="Droid Serif" charset="0"/>
              <a:cs typeface="Droid Serif" charset="0"/>
            </a:endParaRPr>
          </a:p>
        </p:txBody>
      </p:sp>
      <p:sp>
        <p:nvSpPr>
          <p:cNvPr id="12" name="Title 1">
            <a:extLst>
              <a:ext uri="{FF2B5EF4-FFF2-40B4-BE49-F238E27FC236}">
                <a16:creationId xmlns:a16="http://schemas.microsoft.com/office/drawing/2014/main" id="{726ED8D6-14D5-4571-B152-2B65F578AF84}"/>
              </a:ext>
            </a:extLst>
          </p:cNvPr>
          <p:cNvSpPr txBox="1">
            <a:spLocks/>
          </p:cNvSpPr>
          <p:nvPr/>
        </p:nvSpPr>
        <p:spPr>
          <a:xfrm>
            <a:off x="513350" y="-110122"/>
            <a:ext cx="88873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Creating the source</a:t>
            </a:r>
          </a:p>
        </p:txBody>
      </p:sp>
      <p:sp>
        <p:nvSpPr>
          <p:cNvPr id="16" name="Oval 15">
            <a:extLst>
              <a:ext uri="{FF2B5EF4-FFF2-40B4-BE49-F238E27FC236}">
                <a16:creationId xmlns:a16="http://schemas.microsoft.com/office/drawing/2014/main" id="{B58FA4FD-7036-41DD-95E1-E0D26EC78B66}"/>
              </a:ext>
            </a:extLst>
          </p:cNvPr>
          <p:cNvSpPr/>
          <p:nvPr/>
        </p:nvSpPr>
        <p:spPr>
          <a:xfrm rot="10800000" flipV="1">
            <a:off x="3906897" y="1792944"/>
            <a:ext cx="734203" cy="3910231"/>
          </a:xfrm>
          <a:prstGeom prst="ellipse">
            <a:avLst/>
          </a:prstGeom>
          <a:solidFill>
            <a:sysClr val="windowText" lastClr="000000"/>
          </a:solidFill>
          <a:ln w="285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Droid Serif" charset="0"/>
              <a:ea typeface="Droid Serif" charset="0"/>
              <a:cs typeface="Droid Serif" charset="0"/>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07378C0-41A1-4EA5-B29B-DD77D1402771}"/>
                  </a:ext>
                </a:extLst>
              </p:cNvPr>
              <p:cNvSpPr txBox="1"/>
              <p:nvPr/>
            </p:nvSpPr>
            <p:spPr>
              <a:xfrm>
                <a:off x="2944066" y="6094544"/>
                <a:ext cx="247888" cy="369332"/>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0" cap="none" spc="0" normalizeH="0" baseline="0" noProof="0" smtClean="0">
                          <a:ln>
                            <a:noFill/>
                          </a:ln>
                          <a:solidFill>
                            <a:prstClr val="white"/>
                          </a:solidFill>
                          <a:effectLst/>
                          <a:uLnTx/>
                          <a:uFillTx/>
                          <a:latin typeface="Cambria Math" panose="02040503050406030204" pitchFamily="18" charset="0"/>
                        </a:rPr>
                        <m:t>𝑓</m:t>
                      </m:r>
                    </m:oMath>
                  </m:oMathPara>
                </a14:m>
                <a:endParaRPr kumimoji="0" lang="en-US" sz="1800" b="0" i="0" u="none" strike="noStrike" kern="0" cap="none" spc="0" normalizeH="0" baseline="0" noProof="0" dirty="0">
                  <a:ln>
                    <a:noFill/>
                  </a:ln>
                  <a:solidFill>
                    <a:prstClr val="white"/>
                  </a:solidFill>
                  <a:effectLst/>
                  <a:uLnTx/>
                  <a:uFillTx/>
                </a:endParaRPr>
              </a:p>
            </p:txBody>
          </p:sp>
        </mc:Choice>
        <mc:Fallback xmlns="">
          <p:sp>
            <p:nvSpPr>
              <p:cNvPr id="17" name="TextBox 16">
                <a:extLst>
                  <a:ext uri="{FF2B5EF4-FFF2-40B4-BE49-F238E27FC236}">
                    <a16:creationId xmlns:a16="http://schemas.microsoft.com/office/drawing/2014/main" id="{807378C0-41A1-4EA5-B29B-DD77D1402771}"/>
                  </a:ext>
                </a:extLst>
              </p:cNvPr>
              <p:cNvSpPr txBox="1">
                <a:spLocks noRot="1" noChangeAspect="1" noMove="1" noResize="1" noEditPoints="1" noAdjustHandles="1" noChangeArrowheads="1" noChangeShapeType="1" noTextEdit="1"/>
              </p:cNvSpPr>
              <p:nvPr/>
            </p:nvSpPr>
            <p:spPr>
              <a:xfrm>
                <a:off x="2944066" y="6094544"/>
                <a:ext cx="247888" cy="369332"/>
              </a:xfrm>
              <a:prstGeom prst="rect">
                <a:avLst/>
              </a:prstGeom>
              <a:blipFill>
                <a:blip r:embed="rId7"/>
                <a:stretch>
                  <a:fillRect l="-43902" r="-36585" b="-35000"/>
                </a:stretch>
              </a:blipFill>
            </p:spPr>
            <p:txBody>
              <a:bodyPr/>
              <a:lstStyle/>
              <a:p>
                <a:r>
                  <a:rPr lang="en-US">
                    <a:noFill/>
                  </a:rPr>
                  <a:t> </a:t>
                </a:r>
              </a:p>
            </p:txBody>
          </p:sp>
        </mc:Fallback>
      </mc:AlternateContent>
    </p:spTree>
    <p:extLst>
      <p:ext uri="{BB962C8B-B14F-4D97-AF65-F5344CB8AC3E}">
        <p14:creationId xmlns:p14="http://schemas.microsoft.com/office/powerpoint/2010/main" val="122452832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0CB2108-4A28-4472-ABE7-BAEBA48BB2BD}"/>
              </a:ext>
            </a:extLst>
          </p:cNvPr>
          <p:cNvSpPr/>
          <p:nvPr/>
        </p:nvSpPr>
        <p:spPr>
          <a:xfrm>
            <a:off x="1796180" y="3312459"/>
            <a:ext cx="108543" cy="871200"/>
          </a:xfrm>
          <a:prstGeom prst="rect">
            <a:avLst/>
          </a:prstGeom>
          <a:gradFill>
            <a:gsLst>
              <a:gs pos="0">
                <a:schemeClr val="bg1"/>
              </a:gs>
              <a:gs pos="50000">
                <a:schemeClr val="tx1"/>
              </a:gs>
              <a:gs pos="100000">
                <a:schemeClr val="bg1"/>
              </a:gs>
            </a:gsLst>
            <a:lin ang="5400000" scaled="0"/>
          </a:gradFill>
          <a:ln>
            <a:noFill/>
          </a:ln>
          <a:effectLst>
            <a:glow>
              <a:schemeClr val="tx1">
                <a:alpha val="40000"/>
              </a:schemeClr>
            </a:glo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BE3D76E6-4BCD-478E-BC4A-0ABC7BC5A8A0}"/>
              </a:ext>
            </a:extLst>
          </p:cNvPr>
          <p:cNvSpPr txBox="1">
            <a:spLocks/>
          </p:cNvSpPr>
          <p:nvPr/>
        </p:nvSpPr>
        <p:spPr>
          <a:xfrm>
            <a:off x="513350" y="-110122"/>
            <a:ext cx="88873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Creating the source</a:t>
            </a:r>
          </a:p>
        </p:txBody>
      </p:sp>
      <p:cxnSp>
        <p:nvCxnSpPr>
          <p:cNvPr id="29" name="Straight Arrow Connector 28">
            <a:extLst>
              <a:ext uri="{FF2B5EF4-FFF2-40B4-BE49-F238E27FC236}">
                <a16:creationId xmlns:a16="http://schemas.microsoft.com/office/drawing/2014/main" id="{6BF74176-C52B-444B-BC52-B7B5DBB144A1}"/>
              </a:ext>
            </a:extLst>
          </p:cNvPr>
          <p:cNvCxnSpPr>
            <a:cxnSpLocks/>
          </p:cNvCxnSpPr>
          <p:nvPr/>
        </p:nvCxnSpPr>
        <p:spPr>
          <a:xfrm>
            <a:off x="1844326" y="5980060"/>
            <a:ext cx="2441535" cy="0"/>
          </a:xfrm>
          <a:prstGeom prst="straightConnector1">
            <a:avLst/>
          </a:prstGeom>
          <a:noFill/>
          <a:ln w="28575" cap="flat" cmpd="sng" algn="ctr">
            <a:solidFill>
              <a:sysClr val="window" lastClr="FFFFFF"/>
            </a:solidFill>
            <a:prstDash val="solid"/>
            <a:miter lim="800000"/>
            <a:headEnd type="arrow" w="med" len="med"/>
            <a:tailEnd type="arrow" w="med" len="med"/>
          </a:ln>
          <a:effectLst/>
        </p:spPr>
      </p:cxnSp>
      <p:sp>
        <p:nvSpPr>
          <p:cNvPr id="30" name="Trapezoid 29">
            <a:extLst>
              <a:ext uri="{FF2B5EF4-FFF2-40B4-BE49-F238E27FC236}">
                <a16:creationId xmlns:a16="http://schemas.microsoft.com/office/drawing/2014/main" id="{63B82E32-A8F7-4467-87EB-953E98E7ABE6}"/>
              </a:ext>
            </a:extLst>
          </p:cNvPr>
          <p:cNvSpPr/>
          <p:nvPr/>
        </p:nvSpPr>
        <p:spPr>
          <a:xfrm rot="16200000">
            <a:off x="1128288" y="2581719"/>
            <a:ext cx="3896680" cy="2319131"/>
          </a:xfrm>
          <a:prstGeom prst="trapezoid">
            <a:avLst>
              <a:gd name="adj" fmla="val 67336"/>
            </a:avLst>
          </a:prstGeom>
          <a:solidFill>
            <a:sysClr val="windowText" lastClr="000000">
              <a:lumMod val="65000"/>
              <a:lumOff val="35000"/>
            </a:sysClr>
          </a:solidFill>
          <a:ln w="12700" cap="flat" cmpd="sng" algn="ctr">
            <a:noFill/>
            <a:prstDash val="solid"/>
            <a:miter lim="800000"/>
          </a:ln>
          <a:effectLst>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144EAB6A-1A14-4ADC-8370-497235FDC40A}"/>
              </a:ext>
            </a:extLst>
          </p:cNvPr>
          <p:cNvSpPr/>
          <p:nvPr/>
        </p:nvSpPr>
        <p:spPr>
          <a:xfrm rot="5400000">
            <a:off x="2632934" y="3445870"/>
            <a:ext cx="3910233" cy="604382"/>
          </a:xfrm>
          <a:prstGeom prst="rect">
            <a:avLst/>
          </a:prstGeom>
          <a:solidFill>
            <a:sysClr val="windowText" lastClr="000000">
              <a:lumMod val="65000"/>
              <a:lumOff val="35000"/>
            </a:sysClr>
          </a:solidFill>
          <a:ln w="12700" cap="flat" cmpd="sng" algn="ctr">
            <a:noFill/>
            <a:prstDash val="solid"/>
            <a:miter lim="800000"/>
          </a:ln>
          <a:effectLst>
            <a:glow>
              <a:srgbClr val="FF0000">
                <a:alpha val="40000"/>
              </a:srgbClr>
            </a:glow>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0000"/>
              </a:solidFill>
              <a:effectLst/>
              <a:uLnTx/>
              <a:uFillTx/>
              <a:latin typeface="Droid Serif" charset="0"/>
              <a:ea typeface="Droid Serif" charset="0"/>
              <a:cs typeface="Droid Serif" charset="0"/>
            </a:endParaRPr>
          </a:p>
        </p:txBody>
      </p:sp>
      <p:graphicFrame>
        <p:nvGraphicFramePr>
          <p:cNvPr id="32" name="Table 31">
            <a:extLst>
              <a:ext uri="{FF2B5EF4-FFF2-40B4-BE49-F238E27FC236}">
                <a16:creationId xmlns:a16="http://schemas.microsoft.com/office/drawing/2014/main" id="{FA1A826D-A8A4-4C06-BA0C-B3EA49364C35}"/>
              </a:ext>
            </a:extLst>
          </p:cNvPr>
          <p:cNvGraphicFramePr>
            <a:graphicFrameLocks noGrp="1"/>
          </p:cNvGraphicFramePr>
          <p:nvPr>
            <p:extLst>
              <p:ext uri="{D42A27DB-BD31-4B8C-83A1-F6EECF244321}">
                <p14:modId xmlns:p14="http://schemas.microsoft.com/office/powerpoint/2010/main" val="3546804486"/>
              </p:ext>
            </p:extLst>
          </p:nvPr>
        </p:nvGraphicFramePr>
        <p:xfrm>
          <a:off x="4890242" y="1792943"/>
          <a:ext cx="438912" cy="3910232"/>
        </p:xfrm>
        <a:graphic>
          <a:graphicData uri="http://schemas.openxmlformats.org/drawingml/2006/table">
            <a:tbl>
              <a:tblPr/>
              <a:tblGrid>
                <a:gridCol w="438912">
                  <a:extLst>
                    <a:ext uri="{9D8B030D-6E8A-4147-A177-3AD203B41FA5}">
                      <a16:colId xmlns:a16="http://schemas.microsoft.com/office/drawing/2014/main" val="3886583017"/>
                    </a:ext>
                  </a:extLst>
                </a:gridCol>
              </a:tblGrid>
              <a:tr h="48877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2500" dirty="0"/>
                    </a:p>
                  </a:txBody>
                  <a:tcPr marL="182880">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0244093"/>
                  </a:ext>
                </a:extLst>
              </a:tr>
              <a:tr h="48877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2500" dirty="0"/>
                    </a:p>
                  </a:txBody>
                  <a:tcPr marL="182880">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3536122"/>
                  </a:ext>
                </a:extLst>
              </a:tr>
              <a:tr h="48877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2500" dirty="0"/>
                    </a:p>
                  </a:txBody>
                  <a:tcPr marL="182880">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8871039"/>
                  </a:ext>
                </a:extLst>
              </a:tr>
              <a:tr h="48877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2500" dirty="0"/>
                    </a:p>
                  </a:txBody>
                  <a:tcPr marL="182880">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8330484"/>
                  </a:ext>
                </a:extLst>
              </a:tr>
              <a:tr h="48877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2500" dirty="0"/>
                    </a:p>
                  </a:txBody>
                  <a:tcPr marL="182880">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43551"/>
                  </a:ext>
                </a:extLst>
              </a:tr>
              <a:tr h="48877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2500" dirty="0"/>
                    </a:p>
                  </a:txBody>
                  <a:tcPr marL="182880">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5595209"/>
                  </a:ext>
                </a:extLst>
              </a:tr>
              <a:tr h="48877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2500" dirty="0"/>
                    </a:p>
                  </a:txBody>
                  <a:tcPr marL="182880">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3927160"/>
                  </a:ext>
                </a:extLst>
              </a:tr>
              <a:tr h="48877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2500" dirty="0"/>
                    </a:p>
                  </a:txBody>
                  <a:tcPr marL="182880">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8539717"/>
                  </a:ext>
                </a:extLst>
              </a:tr>
            </a:tbl>
          </a:graphicData>
        </a:graphic>
      </p:graphicFrame>
      <p:sp>
        <p:nvSpPr>
          <p:cNvPr id="33" name="Oval 32">
            <a:extLst>
              <a:ext uri="{FF2B5EF4-FFF2-40B4-BE49-F238E27FC236}">
                <a16:creationId xmlns:a16="http://schemas.microsoft.com/office/drawing/2014/main" id="{9C33ABD2-E476-47A6-B230-93CA970405A3}"/>
              </a:ext>
            </a:extLst>
          </p:cNvPr>
          <p:cNvSpPr/>
          <p:nvPr/>
        </p:nvSpPr>
        <p:spPr>
          <a:xfrm rot="10800000" flipV="1">
            <a:off x="3906897" y="1792944"/>
            <a:ext cx="734203" cy="3910231"/>
          </a:xfrm>
          <a:prstGeom prst="ellipse">
            <a:avLst/>
          </a:prstGeom>
          <a:solidFill>
            <a:sysClr val="windowText" lastClr="000000"/>
          </a:solidFill>
          <a:ln w="285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Droid Serif" charset="0"/>
              <a:ea typeface="Droid Serif" charset="0"/>
              <a:cs typeface="Droid Serif" charset="0"/>
            </a:endParaRP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E5060B9F-F272-42BF-9534-5446398D836D}"/>
                  </a:ext>
                </a:extLst>
              </p:cNvPr>
              <p:cNvSpPr txBox="1"/>
              <p:nvPr/>
            </p:nvSpPr>
            <p:spPr>
              <a:xfrm>
                <a:off x="2944066" y="6094544"/>
                <a:ext cx="247888" cy="369332"/>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0" cap="none" spc="0" normalizeH="0" baseline="0" noProof="0" smtClean="0">
                          <a:ln>
                            <a:noFill/>
                          </a:ln>
                          <a:solidFill>
                            <a:prstClr val="white"/>
                          </a:solidFill>
                          <a:effectLst/>
                          <a:uLnTx/>
                          <a:uFillTx/>
                          <a:latin typeface="Cambria Math" panose="02040503050406030204" pitchFamily="18" charset="0"/>
                        </a:rPr>
                        <m:t>𝑓</m:t>
                      </m:r>
                    </m:oMath>
                  </m:oMathPara>
                </a14:m>
                <a:endParaRPr kumimoji="0" lang="en-US" sz="1800" b="0" i="0" u="none" strike="noStrike" kern="0" cap="none" spc="0" normalizeH="0" baseline="0" noProof="0" dirty="0">
                  <a:ln>
                    <a:noFill/>
                  </a:ln>
                  <a:solidFill>
                    <a:prstClr val="white"/>
                  </a:solidFill>
                  <a:effectLst/>
                  <a:uLnTx/>
                  <a:uFillTx/>
                </a:endParaRPr>
              </a:p>
            </p:txBody>
          </p:sp>
        </mc:Choice>
        <mc:Fallback xmlns="">
          <p:sp>
            <p:nvSpPr>
              <p:cNvPr id="35" name="TextBox 34">
                <a:extLst>
                  <a:ext uri="{FF2B5EF4-FFF2-40B4-BE49-F238E27FC236}">
                    <a16:creationId xmlns:a16="http://schemas.microsoft.com/office/drawing/2014/main" id="{E5060B9F-F272-42BF-9534-5446398D836D}"/>
                  </a:ext>
                </a:extLst>
              </p:cNvPr>
              <p:cNvSpPr txBox="1">
                <a:spLocks noRot="1" noChangeAspect="1" noMove="1" noResize="1" noEditPoints="1" noAdjustHandles="1" noChangeArrowheads="1" noChangeShapeType="1" noTextEdit="1"/>
              </p:cNvSpPr>
              <p:nvPr/>
            </p:nvSpPr>
            <p:spPr>
              <a:xfrm>
                <a:off x="2944066" y="6094544"/>
                <a:ext cx="247888" cy="369332"/>
              </a:xfrm>
              <a:prstGeom prst="rect">
                <a:avLst/>
              </a:prstGeom>
              <a:blipFill>
                <a:blip r:embed="rId7"/>
                <a:stretch>
                  <a:fillRect l="-43902" r="-36585" b="-35000"/>
                </a:stretch>
              </a:blipFill>
            </p:spPr>
            <p:txBody>
              <a:bodyPr/>
              <a:lstStyle/>
              <a:p>
                <a:r>
                  <a:rPr lang="en-US">
                    <a:noFill/>
                  </a:rPr>
                  <a:t> </a:t>
                </a:r>
              </a:p>
            </p:txBody>
          </p:sp>
        </mc:Fallback>
      </mc:AlternateContent>
    </p:spTree>
    <p:extLst>
      <p:ext uri="{BB962C8B-B14F-4D97-AF65-F5344CB8AC3E}">
        <p14:creationId xmlns:p14="http://schemas.microsoft.com/office/powerpoint/2010/main" val="173622526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B60CB025-2A6D-4D15-83C7-BFF733B2BD06}"/>
              </a:ext>
            </a:extLst>
          </p:cNvPr>
          <p:cNvPicPr>
            <a:picLocks noChangeAspect="1"/>
          </p:cNvPicPr>
          <p:nvPr/>
        </p:nvPicPr>
        <p:blipFill rotWithShape="1">
          <a:blip r:embed="rId4">
            <a:biLevel thresh="25000"/>
          </a:blip>
          <a:srcRect l="437" t="-1436" r="-437" b="1436"/>
          <a:stretch/>
        </p:blipFill>
        <p:spPr>
          <a:xfrm>
            <a:off x="5405658" y="4444451"/>
            <a:ext cx="4255176" cy="2297559"/>
          </a:xfrm>
          <a:prstGeom prst="rect">
            <a:avLst/>
          </a:prstGeom>
        </p:spPr>
      </p:pic>
      <p:pic>
        <p:nvPicPr>
          <p:cNvPr id="58" name="Picture 57">
            <a:extLst>
              <a:ext uri="{FF2B5EF4-FFF2-40B4-BE49-F238E27FC236}">
                <a16:creationId xmlns:a16="http://schemas.microsoft.com/office/drawing/2014/main" id="{F7324733-4CC8-4D70-BA66-68D1A2B35B5C}"/>
              </a:ext>
            </a:extLst>
          </p:cNvPr>
          <p:cNvPicPr>
            <a:picLocks noChangeAspect="1"/>
          </p:cNvPicPr>
          <p:nvPr/>
        </p:nvPicPr>
        <p:blipFill>
          <a:blip r:embed="rId5">
            <a:biLevel thresh="25000"/>
          </a:blip>
          <a:stretch>
            <a:fillRect/>
          </a:stretch>
        </p:blipFill>
        <p:spPr>
          <a:xfrm>
            <a:off x="503345" y="4410139"/>
            <a:ext cx="4496243" cy="2372551"/>
          </a:xfrm>
          <a:prstGeom prst="rect">
            <a:avLst/>
          </a:prstGeom>
        </p:spPr>
      </p:pic>
      <p:graphicFrame>
        <p:nvGraphicFramePr>
          <p:cNvPr id="74" name="Table 73">
            <a:extLst>
              <a:ext uri="{FF2B5EF4-FFF2-40B4-BE49-F238E27FC236}">
                <a16:creationId xmlns:a16="http://schemas.microsoft.com/office/drawing/2014/main" id="{6F4837BC-49F2-48E4-A91E-CE97F40D499C}"/>
              </a:ext>
            </a:extLst>
          </p:cNvPr>
          <p:cNvGraphicFramePr>
            <a:graphicFrameLocks noGrp="1"/>
          </p:cNvGraphicFramePr>
          <p:nvPr>
            <p:extLst>
              <p:ext uri="{D42A27DB-BD31-4B8C-83A1-F6EECF244321}">
                <p14:modId xmlns:p14="http://schemas.microsoft.com/office/powerpoint/2010/main" val="4091272322"/>
              </p:ext>
            </p:extLst>
          </p:nvPr>
        </p:nvGraphicFramePr>
        <p:xfrm>
          <a:off x="3787461" y="1601448"/>
          <a:ext cx="438912" cy="2062504"/>
        </p:xfrm>
        <a:graphic>
          <a:graphicData uri="http://schemas.openxmlformats.org/drawingml/2006/table">
            <a:tbl>
              <a:tblPr>
                <a:tableStyleId>{2D5ABB26-0587-4C30-8999-92F81FD0307C}</a:tableStyleId>
              </a:tblPr>
              <a:tblGrid>
                <a:gridCol w="438912">
                  <a:extLst>
                    <a:ext uri="{9D8B030D-6E8A-4147-A177-3AD203B41FA5}">
                      <a16:colId xmlns:a16="http://schemas.microsoft.com/office/drawing/2014/main" val="3886583017"/>
                    </a:ext>
                  </a:extLst>
                </a:gridCol>
              </a:tblGrid>
              <a:tr h="515626">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0244093"/>
                  </a:ext>
                </a:extLst>
              </a:tr>
              <a:tr h="515626">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3536122"/>
                  </a:ext>
                </a:extLst>
              </a:tr>
              <a:tr h="515626">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8871039"/>
                  </a:ext>
                </a:extLst>
              </a:tr>
              <a:tr h="515626">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8330484"/>
                  </a:ext>
                </a:extLst>
              </a:tr>
            </a:tbl>
          </a:graphicData>
        </a:graphic>
      </p:graphicFrame>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74AD2D9-0AF3-4850-B774-167ECBE22B13}"/>
                  </a:ext>
                </a:extLst>
              </p:cNvPr>
              <p:cNvSpPr txBox="1"/>
              <p:nvPr/>
            </p:nvSpPr>
            <p:spPr>
              <a:xfrm>
                <a:off x="1871479" y="1036331"/>
                <a:ext cx="24788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𝑓</m:t>
                      </m:r>
                    </m:oMath>
                  </m:oMathPara>
                </a14:m>
                <a:endParaRPr lang="en-US" dirty="0">
                  <a:solidFill>
                    <a:schemeClr val="tx1"/>
                  </a:solidFill>
                </a:endParaRPr>
              </a:p>
            </p:txBody>
          </p:sp>
        </mc:Choice>
        <mc:Fallback xmlns="">
          <p:sp>
            <p:nvSpPr>
              <p:cNvPr id="18" name="TextBox 17">
                <a:extLst>
                  <a:ext uri="{FF2B5EF4-FFF2-40B4-BE49-F238E27FC236}">
                    <a16:creationId xmlns:a16="http://schemas.microsoft.com/office/drawing/2014/main" id="{374AD2D9-0AF3-4850-B774-167ECBE22B13}"/>
                  </a:ext>
                </a:extLst>
              </p:cNvPr>
              <p:cNvSpPr txBox="1">
                <a:spLocks noRot="1" noChangeAspect="1" noMove="1" noResize="1" noEditPoints="1" noAdjustHandles="1" noChangeArrowheads="1" noChangeShapeType="1" noTextEdit="1"/>
              </p:cNvSpPr>
              <p:nvPr/>
            </p:nvSpPr>
            <p:spPr>
              <a:xfrm>
                <a:off x="1871479" y="1036331"/>
                <a:ext cx="247888" cy="369332"/>
              </a:xfrm>
              <a:prstGeom prst="rect">
                <a:avLst/>
              </a:prstGeom>
              <a:blipFill>
                <a:blip r:embed="rId8"/>
                <a:stretch>
                  <a:fillRect l="-41463" r="-39024" b="-34426"/>
                </a:stretch>
              </a:blipFill>
            </p:spPr>
            <p:txBody>
              <a:bodyPr/>
              <a:lstStyle/>
              <a:p>
                <a:r>
                  <a:rPr lang="en-US">
                    <a:noFill/>
                  </a:rPr>
                  <a:t> </a:t>
                </a:r>
              </a:p>
            </p:txBody>
          </p:sp>
        </mc:Fallback>
      </mc:AlternateContent>
      <p:cxnSp>
        <p:nvCxnSpPr>
          <p:cNvPr id="5" name="Straight Arrow Connector 4">
            <a:extLst>
              <a:ext uri="{FF2B5EF4-FFF2-40B4-BE49-F238E27FC236}">
                <a16:creationId xmlns:a16="http://schemas.microsoft.com/office/drawing/2014/main" id="{BA3C300C-3E0D-41C0-8812-95ED34CFCEB1}"/>
              </a:ext>
            </a:extLst>
          </p:cNvPr>
          <p:cNvCxnSpPr>
            <a:cxnSpLocks/>
          </p:cNvCxnSpPr>
          <p:nvPr/>
        </p:nvCxnSpPr>
        <p:spPr>
          <a:xfrm>
            <a:off x="706829" y="1522868"/>
            <a:ext cx="2441535" cy="0"/>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6C7E14F2-40C8-44FC-9905-131DC69E3894}"/>
                  </a:ext>
                </a:extLst>
              </p:cNvPr>
              <p:cNvSpPr txBox="1"/>
              <p:nvPr/>
            </p:nvSpPr>
            <p:spPr>
              <a:xfrm>
                <a:off x="4915881" y="4702646"/>
                <a:ext cx="583493" cy="12311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b="1" i="1" smtClean="0">
                          <a:solidFill>
                            <a:schemeClr val="tx1"/>
                          </a:solidFill>
                          <a:latin typeface="Cambria Math" panose="02040503050406030204" pitchFamily="18" charset="0"/>
                          <a:ea typeface="Cambria Math" panose="02040503050406030204" pitchFamily="18" charset="0"/>
                        </a:rPr>
                        <m:t>↔</m:t>
                      </m:r>
                    </m:oMath>
                  </m:oMathPara>
                </a14:m>
                <a:endParaRPr lang="en-US" sz="4000" b="1" i="1" dirty="0">
                  <a:solidFill>
                    <a:schemeClr val="tx1"/>
                  </a:solidFill>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4000" b="1" i="1" smtClean="0">
                          <a:solidFill>
                            <a:schemeClr val="tx1"/>
                          </a:solidFill>
                          <a:latin typeface="Cambria Math" panose="02040503050406030204" pitchFamily="18" charset="0"/>
                          <a:ea typeface="Cambria Math" panose="02040503050406030204" pitchFamily="18" charset="0"/>
                        </a:rPr>
                        <m:t>ℱ</m:t>
                      </m:r>
                    </m:oMath>
                  </m:oMathPara>
                </a14:m>
                <a:endParaRPr lang="en-US" sz="4000" b="1" dirty="0">
                  <a:solidFill>
                    <a:schemeClr val="tx1"/>
                  </a:solidFill>
                </a:endParaRPr>
              </a:p>
            </p:txBody>
          </p:sp>
        </mc:Choice>
        <mc:Fallback xmlns="">
          <p:sp>
            <p:nvSpPr>
              <p:cNvPr id="25" name="TextBox 24">
                <a:extLst>
                  <a:ext uri="{FF2B5EF4-FFF2-40B4-BE49-F238E27FC236}">
                    <a16:creationId xmlns:a16="http://schemas.microsoft.com/office/drawing/2014/main" id="{6C7E14F2-40C8-44FC-9905-131DC69E3894}"/>
                  </a:ext>
                </a:extLst>
              </p:cNvPr>
              <p:cNvSpPr txBox="1">
                <a:spLocks noRot="1" noChangeAspect="1" noMove="1" noResize="1" noEditPoints="1" noAdjustHandles="1" noChangeArrowheads="1" noChangeShapeType="1" noTextEdit="1"/>
              </p:cNvSpPr>
              <p:nvPr/>
            </p:nvSpPr>
            <p:spPr>
              <a:xfrm>
                <a:off x="4915881" y="4702646"/>
                <a:ext cx="583493" cy="1231106"/>
              </a:xfrm>
              <a:prstGeom prst="rect">
                <a:avLst/>
              </a:prstGeom>
              <a:blipFill>
                <a:blip r:embed="rId9"/>
                <a:stretch>
                  <a:fillRect/>
                </a:stretch>
              </a:blipFill>
            </p:spPr>
            <p:txBody>
              <a:bodyPr/>
              <a:lstStyle/>
              <a:p>
                <a:r>
                  <a:rPr lang="en-US">
                    <a:noFill/>
                  </a:rPr>
                  <a:t> </a:t>
                </a:r>
              </a:p>
            </p:txBody>
          </p:sp>
        </mc:Fallback>
      </mc:AlternateContent>
      <p:sp>
        <p:nvSpPr>
          <p:cNvPr id="29" name="Left Brace 28">
            <a:extLst>
              <a:ext uri="{FF2B5EF4-FFF2-40B4-BE49-F238E27FC236}">
                <a16:creationId xmlns:a16="http://schemas.microsoft.com/office/drawing/2014/main" id="{E030DF43-E115-46E5-AE71-1F78CF59FBE5}"/>
              </a:ext>
            </a:extLst>
          </p:cNvPr>
          <p:cNvSpPr/>
          <p:nvPr/>
        </p:nvSpPr>
        <p:spPr>
          <a:xfrm>
            <a:off x="435854" y="2193355"/>
            <a:ext cx="169124" cy="890195"/>
          </a:xfrm>
          <a:prstGeom prst="leftBrace">
            <a:avLst>
              <a:gd name="adj1" fmla="val 18841"/>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B4CD3196-A967-495F-B9B9-6EF12E348A10}"/>
              </a:ext>
            </a:extLst>
          </p:cNvPr>
          <p:cNvCxnSpPr>
            <a:cxnSpLocks/>
          </p:cNvCxnSpPr>
          <p:nvPr/>
        </p:nvCxnSpPr>
        <p:spPr>
          <a:xfrm>
            <a:off x="334623" y="2627284"/>
            <a:ext cx="0" cy="20753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4B8CCC94-4E59-4D41-93B8-553D11CC8898}"/>
              </a:ext>
            </a:extLst>
          </p:cNvPr>
          <p:cNvGrpSpPr/>
          <p:nvPr/>
        </p:nvGrpSpPr>
        <p:grpSpPr>
          <a:xfrm>
            <a:off x="698275" y="4070350"/>
            <a:ext cx="4231626" cy="2676814"/>
            <a:chOff x="1243703" y="4070350"/>
            <a:chExt cx="4231626" cy="2676814"/>
          </a:xfrm>
        </p:grpSpPr>
        <p:cxnSp>
          <p:nvCxnSpPr>
            <p:cNvPr id="33" name="Straight Connector 32">
              <a:extLst>
                <a:ext uri="{FF2B5EF4-FFF2-40B4-BE49-F238E27FC236}">
                  <a16:creationId xmlns:a16="http://schemas.microsoft.com/office/drawing/2014/main" id="{96D10E7A-CC09-4540-91A1-5465B8A729D5}"/>
                </a:ext>
              </a:extLst>
            </p:cNvPr>
            <p:cNvCxnSpPr>
              <a:cxnSpLocks/>
            </p:cNvCxnSpPr>
            <p:nvPr/>
          </p:nvCxnSpPr>
          <p:spPr>
            <a:xfrm flipH="1">
              <a:off x="1243703" y="6516829"/>
              <a:ext cx="4231626" cy="0"/>
            </a:xfrm>
            <a:prstGeom prst="line">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C89562C-B722-4F79-9AB4-3976D260640B}"/>
                </a:ext>
              </a:extLst>
            </p:cNvPr>
            <p:cNvCxnSpPr>
              <a:cxnSpLocks/>
            </p:cNvCxnSpPr>
            <p:nvPr/>
          </p:nvCxnSpPr>
          <p:spPr>
            <a:xfrm>
              <a:off x="1464251" y="4070350"/>
              <a:ext cx="0" cy="2676814"/>
            </a:xfrm>
            <a:prstGeom prst="line">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cxnSp>
        <p:nvCxnSpPr>
          <p:cNvPr id="40" name="Straight Connector 39">
            <a:extLst>
              <a:ext uri="{FF2B5EF4-FFF2-40B4-BE49-F238E27FC236}">
                <a16:creationId xmlns:a16="http://schemas.microsoft.com/office/drawing/2014/main" id="{0532C36A-57CA-48A8-B9D2-E1046E257DFE}"/>
              </a:ext>
            </a:extLst>
          </p:cNvPr>
          <p:cNvCxnSpPr>
            <a:cxnSpLocks/>
          </p:cNvCxnSpPr>
          <p:nvPr/>
        </p:nvCxnSpPr>
        <p:spPr>
          <a:xfrm>
            <a:off x="318654" y="4699942"/>
            <a:ext cx="390823" cy="0"/>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879D2E8A-1FE2-465F-92E4-7243A29519DA}"/>
                  </a:ext>
                </a:extLst>
              </p:cNvPr>
              <p:cNvSpPr txBox="1"/>
              <p:nvPr/>
            </p:nvSpPr>
            <p:spPr>
              <a:xfrm>
                <a:off x="246380" y="2019558"/>
                <a:ext cx="1894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𝜃</m:t>
                      </m:r>
                    </m:oMath>
                  </m:oMathPara>
                </a14:m>
                <a:endParaRPr lang="en-US" dirty="0"/>
              </a:p>
            </p:txBody>
          </p:sp>
        </mc:Choice>
        <mc:Fallback xmlns="">
          <p:sp>
            <p:nvSpPr>
              <p:cNvPr id="41" name="TextBox 40">
                <a:extLst>
                  <a:ext uri="{FF2B5EF4-FFF2-40B4-BE49-F238E27FC236}">
                    <a16:creationId xmlns:a16="http://schemas.microsoft.com/office/drawing/2014/main" id="{879D2E8A-1FE2-465F-92E4-7243A29519DA}"/>
                  </a:ext>
                </a:extLst>
              </p:cNvPr>
              <p:cNvSpPr txBox="1">
                <a:spLocks noRot="1" noChangeAspect="1" noMove="1" noResize="1" noEditPoints="1" noAdjustHandles="1" noChangeArrowheads="1" noChangeShapeType="1" noTextEdit="1"/>
              </p:cNvSpPr>
              <p:nvPr/>
            </p:nvSpPr>
            <p:spPr>
              <a:xfrm>
                <a:off x="246380" y="2019558"/>
                <a:ext cx="189474" cy="276999"/>
              </a:xfrm>
              <a:prstGeom prst="rect">
                <a:avLst/>
              </a:prstGeom>
              <a:blipFill>
                <a:blip r:embed="rId10"/>
                <a:stretch>
                  <a:fillRect l="-29032" r="-25806"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096A5490-2A8B-4738-BED9-1E01EA703F24}"/>
                  </a:ext>
                </a:extLst>
              </p:cNvPr>
              <p:cNvSpPr txBox="1"/>
              <p:nvPr/>
            </p:nvSpPr>
            <p:spPr>
              <a:xfrm>
                <a:off x="4929900" y="6541924"/>
                <a:ext cx="1894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𝜃</m:t>
                      </m:r>
                    </m:oMath>
                  </m:oMathPara>
                </a14:m>
                <a:endParaRPr lang="en-US" dirty="0"/>
              </a:p>
            </p:txBody>
          </p:sp>
        </mc:Choice>
        <mc:Fallback xmlns="">
          <p:sp>
            <p:nvSpPr>
              <p:cNvPr id="50" name="TextBox 49">
                <a:extLst>
                  <a:ext uri="{FF2B5EF4-FFF2-40B4-BE49-F238E27FC236}">
                    <a16:creationId xmlns:a16="http://schemas.microsoft.com/office/drawing/2014/main" id="{096A5490-2A8B-4738-BED9-1E01EA703F24}"/>
                  </a:ext>
                </a:extLst>
              </p:cNvPr>
              <p:cNvSpPr txBox="1">
                <a:spLocks noRot="1" noChangeAspect="1" noMove="1" noResize="1" noEditPoints="1" noAdjustHandles="1" noChangeArrowheads="1" noChangeShapeType="1" noTextEdit="1"/>
              </p:cNvSpPr>
              <p:nvPr/>
            </p:nvSpPr>
            <p:spPr>
              <a:xfrm>
                <a:off x="4929900" y="6541924"/>
                <a:ext cx="189474" cy="276999"/>
              </a:xfrm>
              <a:prstGeom prst="rect">
                <a:avLst/>
              </a:prstGeom>
              <a:blipFill>
                <a:blip r:embed="rId11"/>
                <a:stretch>
                  <a:fillRect l="-32258" r="-22581"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F9CA6B55-6C01-41E4-8817-C713C5FEB523}"/>
                  </a:ext>
                </a:extLst>
              </p:cNvPr>
              <p:cNvSpPr txBox="1"/>
              <p:nvPr/>
            </p:nvSpPr>
            <p:spPr>
              <a:xfrm>
                <a:off x="541841" y="3734960"/>
                <a:ext cx="52995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r>
                        <a:rPr lang="en-US" b="0" i="1" smtClean="0">
                          <a:latin typeface="Cambria Math" panose="02040503050406030204" pitchFamily="18" charset="0"/>
                        </a:rPr>
                        <m:t>𝜃</m:t>
                      </m:r>
                      <m:r>
                        <a:rPr lang="en-US" b="0" i="1" smtClean="0">
                          <a:latin typeface="Cambria Math" panose="02040503050406030204" pitchFamily="18" charset="0"/>
                        </a:rPr>
                        <m:t>)</m:t>
                      </m:r>
                    </m:oMath>
                  </m:oMathPara>
                </a14:m>
                <a:endParaRPr lang="en-US" dirty="0"/>
              </a:p>
            </p:txBody>
          </p:sp>
        </mc:Choice>
        <mc:Fallback xmlns="">
          <p:sp>
            <p:nvSpPr>
              <p:cNvPr id="51" name="TextBox 50">
                <a:extLst>
                  <a:ext uri="{FF2B5EF4-FFF2-40B4-BE49-F238E27FC236}">
                    <a16:creationId xmlns:a16="http://schemas.microsoft.com/office/drawing/2014/main" id="{F9CA6B55-6C01-41E4-8817-C713C5FEB523}"/>
                  </a:ext>
                </a:extLst>
              </p:cNvPr>
              <p:cNvSpPr txBox="1">
                <a:spLocks noRot="1" noChangeAspect="1" noMove="1" noResize="1" noEditPoints="1" noAdjustHandles="1" noChangeArrowheads="1" noChangeShapeType="1" noTextEdit="1"/>
              </p:cNvSpPr>
              <p:nvPr/>
            </p:nvSpPr>
            <p:spPr>
              <a:xfrm>
                <a:off x="541841" y="3734960"/>
                <a:ext cx="529953" cy="276999"/>
              </a:xfrm>
              <a:prstGeom prst="rect">
                <a:avLst/>
              </a:prstGeom>
              <a:blipFill>
                <a:blip r:embed="rId12"/>
                <a:stretch>
                  <a:fillRect l="-10345" t="-4444" r="-14943" b="-35556"/>
                </a:stretch>
              </a:blipFill>
            </p:spPr>
            <p:txBody>
              <a:bodyPr/>
              <a:lstStyle/>
              <a:p>
                <a:r>
                  <a:rPr lang="en-US">
                    <a:noFill/>
                  </a:rPr>
                  <a:t> </a:t>
                </a:r>
              </a:p>
            </p:txBody>
          </p:sp>
        </mc:Fallback>
      </mc:AlternateContent>
      <p:sp>
        <p:nvSpPr>
          <p:cNvPr id="31" name="Rectangle 30">
            <a:extLst>
              <a:ext uri="{FF2B5EF4-FFF2-40B4-BE49-F238E27FC236}">
                <a16:creationId xmlns:a16="http://schemas.microsoft.com/office/drawing/2014/main" id="{6C2175B5-50B6-44CE-B2AC-26E12FC7F7F0}"/>
              </a:ext>
            </a:extLst>
          </p:cNvPr>
          <p:cNvSpPr/>
          <p:nvPr/>
        </p:nvSpPr>
        <p:spPr>
          <a:xfrm>
            <a:off x="694505" y="2167164"/>
            <a:ext cx="99947" cy="947809"/>
          </a:xfrm>
          <a:prstGeom prst="rect">
            <a:avLst/>
          </a:prstGeom>
          <a:gradFill>
            <a:gsLst>
              <a:gs pos="0">
                <a:schemeClr val="bg1"/>
              </a:gs>
              <a:gs pos="50000">
                <a:schemeClr val="tx1"/>
              </a:gs>
              <a:gs pos="100000">
                <a:schemeClr val="bg1"/>
              </a:gs>
            </a:gsLst>
            <a:lin ang="5400000" scaled="0"/>
          </a:gradFill>
          <a:ln>
            <a:noFill/>
          </a:ln>
          <a:effectLst>
            <a:glow>
              <a:schemeClr val="tx1">
                <a:alpha val="40000"/>
              </a:schemeClr>
            </a:glo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520846C-73CE-4173-BF49-AAAA64EC557C}"/>
              </a:ext>
            </a:extLst>
          </p:cNvPr>
          <p:cNvSpPr/>
          <p:nvPr/>
        </p:nvSpPr>
        <p:spPr>
          <a:xfrm rot="5400000">
            <a:off x="2441318" y="2330513"/>
            <a:ext cx="2062504" cy="604382"/>
          </a:xfrm>
          <a:prstGeom prst="rect">
            <a:avLst/>
          </a:prstGeom>
          <a:solidFill>
            <a:schemeClr val="bg1">
              <a:lumMod val="65000"/>
              <a:lumOff val="35000"/>
            </a:schemeClr>
          </a:solidFill>
          <a:ln>
            <a:noFill/>
          </a:ln>
          <a:effectLst>
            <a:glow>
              <a:srgbClr val="FF0000">
                <a:alpha val="40000"/>
              </a:srgb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Droid Serif" charset="0"/>
              <a:ea typeface="Droid Serif" charset="0"/>
              <a:cs typeface="Droid Serif" charset="0"/>
            </a:endParaRPr>
          </a:p>
        </p:txBody>
      </p:sp>
      <p:sp>
        <p:nvSpPr>
          <p:cNvPr id="37" name="Trapezoid 36">
            <a:extLst>
              <a:ext uri="{FF2B5EF4-FFF2-40B4-BE49-F238E27FC236}">
                <a16:creationId xmlns:a16="http://schemas.microsoft.com/office/drawing/2014/main" id="{5481DA24-D316-47FA-81B2-57C8F7B1A63D}"/>
              </a:ext>
            </a:extLst>
          </p:cNvPr>
          <p:cNvSpPr/>
          <p:nvPr/>
        </p:nvSpPr>
        <p:spPr>
          <a:xfrm rot="16200000">
            <a:off x="935918" y="1452492"/>
            <a:ext cx="2082689" cy="2365621"/>
          </a:xfrm>
          <a:prstGeom prst="trapezoid">
            <a:avLst>
              <a:gd name="adj" fmla="val 28984"/>
            </a:avLst>
          </a:prstGeom>
          <a:solidFill>
            <a:schemeClr val="bg1">
              <a:lumMod val="65000"/>
              <a:lumOff val="35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5544BD9D-4EC3-48F3-B2EE-16CEDD28C08A}"/>
              </a:ext>
            </a:extLst>
          </p:cNvPr>
          <p:cNvSpPr/>
          <p:nvPr/>
        </p:nvSpPr>
        <p:spPr>
          <a:xfrm rot="10800000" flipV="1">
            <a:off x="2942021" y="1601449"/>
            <a:ext cx="460578" cy="206250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Droid Serif" charset="0"/>
              <a:ea typeface="Droid Serif" charset="0"/>
              <a:cs typeface="Droid Serif" charset="0"/>
            </a:endParaRPr>
          </a:p>
        </p:txBody>
      </p:sp>
      <p:grpSp>
        <p:nvGrpSpPr>
          <p:cNvPr id="42" name="Group 41">
            <a:extLst>
              <a:ext uri="{FF2B5EF4-FFF2-40B4-BE49-F238E27FC236}">
                <a16:creationId xmlns:a16="http://schemas.microsoft.com/office/drawing/2014/main" id="{BF227C36-EB65-4DBC-938B-96084FC5E1CC}"/>
              </a:ext>
            </a:extLst>
          </p:cNvPr>
          <p:cNvGrpSpPr/>
          <p:nvPr/>
        </p:nvGrpSpPr>
        <p:grpSpPr>
          <a:xfrm>
            <a:off x="5652381" y="4070350"/>
            <a:ext cx="4247041" cy="2676814"/>
            <a:chOff x="1228288" y="4070350"/>
            <a:chExt cx="4247041" cy="2676814"/>
          </a:xfrm>
        </p:grpSpPr>
        <p:cxnSp>
          <p:nvCxnSpPr>
            <p:cNvPr id="43" name="Straight Connector 42">
              <a:extLst>
                <a:ext uri="{FF2B5EF4-FFF2-40B4-BE49-F238E27FC236}">
                  <a16:creationId xmlns:a16="http://schemas.microsoft.com/office/drawing/2014/main" id="{34C12A96-88F2-4AFD-9B20-AED4B7474997}"/>
                </a:ext>
              </a:extLst>
            </p:cNvPr>
            <p:cNvCxnSpPr>
              <a:cxnSpLocks/>
            </p:cNvCxnSpPr>
            <p:nvPr/>
          </p:nvCxnSpPr>
          <p:spPr>
            <a:xfrm flipH="1">
              <a:off x="1228288" y="6516829"/>
              <a:ext cx="4247041" cy="0"/>
            </a:xfrm>
            <a:prstGeom prst="line">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396A78C-8CEB-465B-B06A-BEE5C2EB7336}"/>
                </a:ext>
              </a:extLst>
            </p:cNvPr>
            <p:cNvCxnSpPr>
              <a:cxnSpLocks/>
            </p:cNvCxnSpPr>
            <p:nvPr/>
          </p:nvCxnSpPr>
          <p:spPr>
            <a:xfrm>
              <a:off x="1464251" y="4070350"/>
              <a:ext cx="0" cy="2676814"/>
            </a:xfrm>
            <a:prstGeom prst="line">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8659BE96-D527-43A4-8E7F-F148E320C0A7}"/>
                  </a:ext>
                </a:extLst>
              </p:cNvPr>
              <p:cNvSpPr txBox="1"/>
              <p:nvPr/>
            </p:nvSpPr>
            <p:spPr>
              <a:xfrm>
                <a:off x="6007752" y="4170324"/>
                <a:ext cx="6043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𝑊</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dirty="0"/>
              </a:p>
            </p:txBody>
          </p:sp>
        </mc:Choice>
        <mc:Fallback xmlns="">
          <p:sp>
            <p:nvSpPr>
              <p:cNvPr id="49" name="TextBox 48">
                <a:extLst>
                  <a:ext uri="{FF2B5EF4-FFF2-40B4-BE49-F238E27FC236}">
                    <a16:creationId xmlns:a16="http://schemas.microsoft.com/office/drawing/2014/main" id="{8659BE96-D527-43A4-8E7F-F148E320C0A7}"/>
                  </a:ext>
                </a:extLst>
              </p:cNvPr>
              <p:cNvSpPr txBox="1">
                <a:spLocks noRot="1" noChangeAspect="1" noMove="1" noResize="1" noEditPoints="1" noAdjustHandles="1" noChangeArrowheads="1" noChangeShapeType="1" noTextEdit="1"/>
              </p:cNvSpPr>
              <p:nvPr/>
            </p:nvSpPr>
            <p:spPr>
              <a:xfrm>
                <a:off x="6007752" y="4170324"/>
                <a:ext cx="604333" cy="276999"/>
              </a:xfrm>
              <a:prstGeom prst="rect">
                <a:avLst/>
              </a:prstGeom>
              <a:blipFill>
                <a:blip r:embed="rId16"/>
                <a:stretch>
                  <a:fillRect l="-9091" t="-2174" r="-14141" b="-32609"/>
                </a:stretch>
              </a:blipFill>
            </p:spPr>
            <p:txBody>
              <a:bodyPr/>
              <a:lstStyle/>
              <a:p>
                <a:r>
                  <a:rPr lang="en-US">
                    <a:noFill/>
                  </a:rPr>
                  <a:t> </a:t>
                </a:r>
              </a:p>
            </p:txBody>
          </p:sp>
        </mc:Fallback>
      </mc:AlternateContent>
      <p:graphicFrame>
        <p:nvGraphicFramePr>
          <p:cNvPr id="55" name="Table 54">
            <a:extLst>
              <a:ext uri="{FF2B5EF4-FFF2-40B4-BE49-F238E27FC236}">
                <a16:creationId xmlns:a16="http://schemas.microsoft.com/office/drawing/2014/main" id="{29041639-65DD-4483-9E97-5F3DCB173CB8}"/>
              </a:ext>
            </a:extLst>
          </p:cNvPr>
          <p:cNvGraphicFramePr>
            <a:graphicFrameLocks noGrp="1"/>
          </p:cNvGraphicFramePr>
          <p:nvPr>
            <p:extLst>
              <p:ext uri="{D42A27DB-BD31-4B8C-83A1-F6EECF244321}">
                <p14:modId xmlns:p14="http://schemas.microsoft.com/office/powerpoint/2010/main" val="1886526473"/>
              </p:ext>
            </p:extLst>
          </p:nvPr>
        </p:nvGraphicFramePr>
        <p:xfrm>
          <a:off x="6003989" y="1561719"/>
          <a:ext cx="3511296" cy="2034472"/>
        </p:xfrm>
        <a:graphic>
          <a:graphicData uri="http://schemas.openxmlformats.org/drawingml/2006/table">
            <a:tbl>
              <a:tblPr>
                <a:tableStyleId>{2D5ABB26-0587-4C30-8999-92F81FD0307C}</a:tableStyleId>
              </a:tblPr>
              <a:tblGrid>
                <a:gridCol w="438912">
                  <a:extLst>
                    <a:ext uri="{9D8B030D-6E8A-4147-A177-3AD203B41FA5}">
                      <a16:colId xmlns:a16="http://schemas.microsoft.com/office/drawing/2014/main" val="3886583017"/>
                    </a:ext>
                  </a:extLst>
                </a:gridCol>
                <a:gridCol w="438912">
                  <a:extLst>
                    <a:ext uri="{9D8B030D-6E8A-4147-A177-3AD203B41FA5}">
                      <a16:colId xmlns:a16="http://schemas.microsoft.com/office/drawing/2014/main" val="1816695572"/>
                    </a:ext>
                  </a:extLst>
                </a:gridCol>
                <a:gridCol w="438912">
                  <a:extLst>
                    <a:ext uri="{9D8B030D-6E8A-4147-A177-3AD203B41FA5}">
                      <a16:colId xmlns:a16="http://schemas.microsoft.com/office/drawing/2014/main" val="2548623504"/>
                    </a:ext>
                  </a:extLst>
                </a:gridCol>
                <a:gridCol w="438912">
                  <a:extLst>
                    <a:ext uri="{9D8B030D-6E8A-4147-A177-3AD203B41FA5}">
                      <a16:colId xmlns:a16="http://schemas.microsoft.com/office/drawing/2014/main" val="3857027920"/>
                    </a:ext>
                  </a:extLst>
                </a:gridCol>
                <a:gridCol w="438912">
                  <a:extLst>
                    <a:ext uri="{9D8B030D-6E8A-4147-A177-3AD203B41FA5}">
                      <a16:colId xmlns:a16="http://schemas.microsoft.com/office/drawing/2014/main" val="1106616226"/>
                    </a:ext>
                  </a:extLst>
                </a:gridCol>
                <a:gridCol w="438912">
                  <a:extLst>
                    <a:ext uri="{9D8B030D-6E8A-4147-A177-3AD203B41FA5}">
                      <a16:colId xmlns:a16="http://schemas.microsoft.com/office/drawing/2014/main" val="22251990"/>
                    </a:ext>
                  </a:extLst>
                </a:gridCol>
                <a:gridCol w="438912">
                  <a:extLst>
                    <a:ext uri="{9D8B030D-6E8A-4147-A177-3AD203B41FA5}">
                      <a16:colId xmlns:a16="http://schemas.microsoft.com/office/drawing/2014/main" val="1639891843"/>
                    </a:ext>
                  </a:extLst>
                </a:gridCol>
                <a:gridCol w="438912">
                  <a:extLst>
                    <a:ext uri="{9D8B030D-6E8A-4147-A177-3AD203B41FA5}">
                      <a16:colId xmlns:a16="http://schemas.microsoft.com/office/drawing/2014/main" val="4062506687"/>
                    </a:ext>
                  </a:extLst>
                </a:gridCol>
              </a:tblGrid>
              <a:tr h="508618">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0244093"/>
                  </a:ext>
                </a:extLst>
              </a:tr>
              <a:tr h="508618">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3536122"/>
                  </a:ext>
                </a:extLst>
              </a:tr>
              <a:tr h="508618">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8871039"/>
                  </a:ext>
                </a:extLst>
              </a:tr>
              <a:tr h="508618">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8330484"/>
                  </a:ext>
                </a:extLst>
              </a:tr>
            </a:tbl>
          </a:graphicData>
        </a:graphic>
      </p:graphicFrame>
      <p:sp>
        <p:nvSpPr>
          <p:cNvPr id="56" name="Rectangle 55">
            <a:extLst>
              <a:ext uri="{FF2B5EF4-FFF2-40B4-BE49-F238E27FC236}">
                <a16:creationId xmlns:a16="http://schemas.microsoft.com/office/drawing/2014/main" id="{43048CD7-69EE-4A23-9A7D-60EA8CEF764D}"/>
              </a:ext>
            </a:extLst>
          </p:cNvPr>
          <p:cNvSpPr/>
          <p:nvPr/>
        </p:nvSpPr>
        <p:spPr>
          <a:xfrm>
            <a:off x="5999260" y="3082258"/>
            <a:ext cx="3511296" cy="5095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Google Shape;1017;p52">
            <a:extLst>
              <a:ext uri="{FF2B5EF4-FFF2-40B4-BE49-F238E27FC236}">
                <a16:creationId xmlns:a16="http://schemas.microsoft.com/office/drawing/2014/main" id="{49B39D07-1437-4748-AA31-46222F3E1D0B}"/>
              </a:ext>
            </a:extLst>
          </p:cNvPr>
          <p:cNvSpPr txBox="1"/>
          <p:nvPr/>
        </p:nvSpPr>
        <p:spPr>
          <a:xfrm>
            <a:off x="5893909" y="1041699"/>
            <a:ext cx="3731456"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2400"/>
              <a:buFont typeface="Arial"/>
              <a:buNone/>
            </a:pPr>
            <a:r>
              <a:rPr lang="en-US" sz="2400" b="0" i="0" u="none" strike="noStrike" cap="none" dirty="0">
                <a:solidFill>
                  <a:srgbClr val="FFFFFF"/>
                </a:solidFill>
                <a:latin typeface="+mj-lt"/>
                <a:sym typeface="Arial"/>
              </a:rPr>
              <a:t>mutual intensity matrix</a:t>
            </a:r>
            <a:endParaRPr dirty="0">
              <a:latin typeface="+mj-lt"/>
            </a:endParaRPr>
          </a:p>
        </p:txBody>
      </p:sp>
      <p:sp>
        <p:nvSpPr>
          <p:cNvPr id="46" name="Title 1">
            <a:extLst>
              <a:ext uri="{FF2B5EF4-FFF2-40B4-BE49-F238E27FC236}">
                <a16:creationId xmlns:a16="http://schemas.microsoft.com/office/drawing/2014/main" id="{1C9E7F6F-0BD6-45AB-B9C9-DE3FC0DC9B7A}"/>
              </a:ext>
            </a:extLst>
          </p:cNvPr>
          <p:cNvSpPr txBox="1">
            <a:spLocks/>
          </p:cNvSpPr>
          <p:nvPr/>
        </p:nvSpPr>
        <p:spPr>
          <a:xfrm>
            <a:off x="513350" y="-110122"/>
            <a:ext cx="88873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Creating the source</a:t>
            </a:r>
          </a:p>
        </p:txBody>
      </p:sp>
      <p:sp>
        <p:nvSpPr>
          <p:cNvPr id="2" name="Left Brace 1">
            <a:extLst>
              <a:ext uri="{FF2B5EF4-FFF2-40B4-BE49-F238E27FC236}">
                <a16:creationId xmlns:a16="http://schemas.microsoft.com/office/drawing/2014/main" id="{1A453ED9-196A-4553-9EC7-B34D36BFABA9}"/>
              </a:ext>
            </a:extLst>
          </p:cNvPr>
          <p:cNvSpPr/>
          <p:nvPr/>
        </p:nvSpPr>
        <p:spPr>
          <a:xfrm rot="16200000">
            <a:off x="7617007" y="2121282"/>
            <a:ext cx="282741" cy="3504357"/>
          </a:xfrm>
          <a:prstGeom prst="leftBrace">
            <a:avLst>
              <a:gd name="adj1" fmla="val 53418"/>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338CC32-6270-405D-AB05-CFFF96752933}"/>
                  </a:ext>
                </a:extLst>
              </p:cNvPr>
              <p:cNvSpPr txBox="1"/>
              <p:nvPr/>
            </p:nvSpPr>
            <p:spPr>
              <a:xfrm>
                <a:off x="9526858" y="3734961"/>
                <a:ext cx="189474"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3" name="TextBox 2">
                <a:extLst>
                  <a:ext uri="{FF2B5EF4-FFF2-40B4-BE49-F238E27FC236}">
                    <a16:creationId xmlns:a16="http://schemas.microsoft.com/office/drawing/2014/main" id="{1338CC32-6270-405D-AB05-CFFF96752933}"/>
                  </a:ext>
                </a:extLst>
              </p:cNvPr>
              <p:cNvSpPr txBox="1">
                <a:spLocks noRot="1" noChangeAspect="1" noMove="1" noResize="1" noEditPoints="1" noAdjustHandles="1" noChangeArrowheads="1" noChangeShapeType="1" noTextEdit="1"/>
              </p:cNvSpPr>
              <p:nvPr/>
            </p:nvSpPr>
            <p:spPr>
              <a:xfrm>
                <a:off x="9526858" y="3734961"/>
                <a:ext cx="189474" cy="276999"/>
              </a:xfrm>
              <a:prstGeom prst="rect">
                <a:avLst/>
              </a:prstGeom>
              <a:blipFill>
                <a:blip r:embed="rId17"/>
                <a:stretch>
                  <a:fillRect l="-16129" r="-12903"/>
                </a:stretch>
              </a:blipFill>
            </p:spPr>
            <p:txBody>
              <a:bodyPr/>
              <a:lstStyle/>
              <a:p>
                <a:r>
                  <a:rPr lang="en-US">
                    <a:noFill/>
                  </a:rPr>
                  <a:t> </a:t>
                </a:r>
              </a:p>
            </p:txBody>
          </p:sp>
        </mc:Fallback>
      </mc:AlternateContent>
      <p:sp>
        <p:nvSpPr>
          <p:cNvPr id="4" name="Google Shape;1017;p52">
            <a:extLst>
              <a:ext uri="{FF2B5EF4-FFF2-40B4-BE49-F238E27FC236}">
                <a16:creationId xmlns:a16="http://schemas.microsoft.com/office/drawing/2014/main" id="{843A28F0-7DED-4722-95F6-39D5922B5FD1}"/>
              </a:ext>
            </a:extLst>
          </p:cNvPr>
          <p:cNvSpPr txBox="1"/>
          <p:nvPr/>
        </p:nvSpPr>
        <p:spPr>
          <a:xfrm>
            <a:off x="4410954" y="4010647"/>
            <a:ext cx="1573792"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2400"/>
              <a:buFont typeface="Arial"/>
              <a:buNone/>
            </a:pPr>
            <a:r>
              <a:rPr lang="en-US" sz="2400" b="0" i="0" u="none" strike="noStrike" cap="none" dirty="0">
                <a:solidFill>
                  <a:srgbClr val="FFFFFF"/>
                </a:solidFill>
                <a:latin typeface="+mj-lt"/>
                <a:sym typeface="Arial"/>
              </a:rPr>
              <a:t>Fourier transform</a:t>
            </a:r>
            <a:endParaRPr dirty="0">
              <a:latin typeface="+mj-lt"/>
            </a:endParaRPr>
          </a:p>
        </p:txBody>
      </p:sp>
    </p:spTree>
    <p:custDataLst>
      <p:tags r:id="rId1"/>
    </p:custDataLst>
    <p:extLst>
      <p:ext uri="{BB962C8B-B14F-4D97-AF65-F5344CB8AC3E}">
        <p14:creationId xmlns:p14="http://schemas.microsoft.com/office/powerpoint/2010/main" val="30172030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par>
                                <p:cTn id="11" presetID="10"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par>
                                <p:cTn id="17" presetID="10" presetClass="entr" presetSubtype="0"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9" grpId="0"/>
      <p:bldP spid="56" grpId="0" animBg="1"/>
      <p:bldP spid="57" grpId="0"/>
      <p:bldP spid="2" grpId="0" animBg="1"/>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4DC55155-BCE0-49C5-B060-8679D08B9626}"/>
              </a:ext>
            </a:extLst>
          </p:cNvPr>
          <p:cNvGraphicFramePr>
            <a:graphicFrameLocks noGrp="1"/>
          </p:cNvGraphicFramePr>
          <p:nvPr>
            <p:extLst>
              <p:ext uri="{D42A27DB-BD31-4B8C-83A1-F6EECF244321}">
                <p14:modId xmlns:p14="http://schemas.microsoft.com/office/powerpoint/2010/main" val="1572347096"/>
              </p:ext>
            </p:extLst>
          </p:nvPr>
        </p:nvGraphicFramePr>
        <p:xfrm>
          <a:off x="6556791" y="1694620"/>
          <a:ext cx="3511296" cy="4068944"/>
        </p:xfrm>
        <a:graphic>
          <a:graphicData uri="http://schemas.openxmlformats.org/drawingml/2006/table">
            <a:tbl>
              <a:tblPr>
                <a:tableStyleId>{2D5ABB26-0587-4C30-8999-92F81FD0307C}</a:tableStyleId>
              </a:tblPr>
              <a:tblGrid>
                <a:gridCol w="438912">
                  <a:extLst>
                    <a:ext uri="{9D8B030D-6E8A-4147-A177-3AD203B41FA5}">
                      <a16:colId xmlns:a16="http://schemas.microsoft.com/office/drawing/2014/main" val="3886583017"/>
                    </a:ext>
                  </a:extLst>
                </a:gridCol>
                <a:gridCol w="438912">
                  <a:extLst>
                    <a:ext uri="{9D8B030D-6E8A-4147-A177-3AD203B41FA5}">
                      <a16:colId xmlns:a16="http://schemas.microsoft.com/office/drawing/2014/main" val="1816695572"/>
                    </a:ext>
                  </a:extLst>
                </a:gridCol>
                <a:gridCol w="438912">
                  <a:extLst>
                    <a:ext uri="{9D8B030D-6E8A-4147-A177-3AD203B41FA5}">
                      <a16:colId xmlns:a16="http://schemas.microsoft.com/office/drawing/2014/main" val="2548623504"/>
                    </a:ext>
                  </a:extLst>
                </a:gridCol>
                <a:gridCol w="438912">
                  <a:extLst>
                    <a:ext uri="{9D8B030D-6E8A-4147-A177-3AD203B41FA5}">
                      <a16:colId xmlns:a16="http://schemas.microsoft.com/office/drawing/2014/main" val="3857027920"/>
                    </a:ext>
                  </a:extLst>
                </a:gridCol>
                <a:gridCol w="438912">
                  <a:extLst>
                    <a:ext uri="{9D8B030D-6E8A-4147-A177-3AD203B41FA5}">
                      <a16:colId xmlns:a16="http://schemas.microsoft.com/office/drawing/2014/main" val="1106616226"/>
                    </a:ext>
                  </a:extLst>
                </a:gridCol>
                <a:gridCol w="438912">
                  <a:extLst>
                    <a:ext uri="{9D8B030D-6E8A-4147-A177-3AD203B41FA5}">
                      <a16:colId xmlns:a16="http://schemas.microsoft.com/office/drawing/2014/main" val="22251990"/>
                    </a:ext>
                  </a:extLst>
                </a:gridCol>
                <a:gridCol w="438912">
                  <a:extLst>
                    <a:ext uri="{9D8B030D-6E8A-4147-A177-3AD203B41FA5}">
                      <a16:colId xmlns:a16="http://schemas.microsoft.com/office/drawing/2014/main" val="1639891843"/>
                    </a:ext>
                  </a:extLst>
                </a:gridCol>
                <a:gridCol w="438912">
                  <a:extLst>
                    <a:ext uri="{9D8B030D-6E8A-4147-A177-3AD203B41FA5}">
                      <a16:colId xmlns:a16="http://schemas.microsoft.com/office/drawing/2014/main" val="4062506687"/>
                    </a:ext>
                  </a:extLst>
                </a:gridCol>
              </a:tblGrid>
              <a:tr h="508618">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0244093"/>
                  </a:ext>
                </a:extLst>
              </a:tr>
              <a:tr h="508618">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3536122"/>
                  </a:ext>
                </a:extLst>
              </a:tr>
              <a:tr h="508618">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8871039"/>
                  </a:ext>
                </a:extLst>
              </a:tr>
              <a:tr h="508618">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8330484"/>
                  </a:ext>
                </a:extLst>
              </a:tr>
              <a:tr h="508618">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43551"/>
                  </a:ext>
                </a:extLst>
              </a:tr>
              <a:tr h="508618">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5595209"/>
                  </a:ext>
                </a:extLst>
              </a:tr>
              <a:tr h="508618">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3927160"/>
                  </a:ext>
                </a:extLst>
              </a:tr>
              <a:tr h="508618">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500" dirty="0"/>
                        <a:t>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8539717"/>
                  </a:ext>
                </a:extLst>
              </a:tr>
            </a:tbl>
          </a:graphicData>
        </a:graphic>
      </p:graphicFrame>
      <p:sp>
        <p:nvSpPr>
          <p:cNvPr id="14" name="Google Shape;1017;p52">
            <a:extLst>
              <a:ext uri="{FF2B5EF4-FFF2-40B4-BE49-F238E27FC236}">
                <a16:creationId xmlns:a16="http://schemas.microsoft.com/office/drawing/2014/main" id="{71F09C96-704B-464D-974E-A49C61423B54}"/>
              </a:ext>
            </a:extLst>
          </p:cNvPr>
          <p:cNvSpPr txBox="1"/>
          <p:nvPr/>
        </p:nvSpPr>
        <p:spPr>
          <a:xfrm>
            <a:off x="6380036" y="5943119"/>
            <a:ext cx="3731456"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2400"/>
              <a:buFont typeface="Arial"/>
              <a:buNone/>
            </a:pPr>
            <a:r>
              <a:rPr lang="en-US" sz="2400" b="0" i="0" u="none" strike="noStrike" cap="none" dirty="0">
                <a:solidFill>
                  <a:srgbClr val="FFFFFF"/>
                </a:solidFill>
                <a:latin typeface="+mj-lt"/>
                <a:sym typeface="Arial"/>
              </a:rPr>
              <a:t>mutual intensity matrix</a:t>
            </a:r>
            <a:endParaRPr dirty="0">
              <a:latin typeface="+mj-lt"/>
            </a:endParaRPr>
          </a:p>
        </p:txBody>
      </p:sp>
      <p:sp>
        <p:nvSpPr>
          <p:cNvPr id="16" name="Title 1">
            <a:extLst>
              <a:ext uri="{FF2B5EF4-FFF2-40B4-BE49-F238E27FC236}">
                <a16:creationId xmlns:a16="http://schemas.microsoft.com/office/drawing/2014/main" id="{99E3FABD-7127-41A6-89F0-D377321DBA44}"/>
              </a:ext>
            </a:extLst>
          </p:cNvPr>
          <p:cNvSpPr txBox="1">
            <a:spLocks/>
          </p:cNvSpPr>
          <p:nvPr/>
        </p:nvSpPr>
        <p:spPr>
          <a:xfrm>
            <a:off x="513350" y="-110122"/>
            <a:ext cx="88873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Point source mutual intensity</a:t>
            </a:r>
          </a:p>
        </p:txBody>
      </p:sp>
      <p:sp>
        <p:nvSpPr>
          <p:cNvPr id="41" name="Isosceles Triangle 40">
            <a:extLst>
              <a:ext uri="{FF2B5EF4-FFF2-40B4-BE49-F238E27FC236}">
                <a16:creationId xmlns:a16="http://schemas.microsoft.com/office/drawing/2014/main" id="{8C147208-8FE6-470D-AA5B-8312766920F6}"/>
              </a:ext>
            </a:extLst>
          </p:cNvPr>
          <p:cNvSpPr/>
          <p:nvPr/>
        </p:nvSpPr>
        <p:spPr>
          <a:xfrm rot="16200000">
            <a:off x="1069824" y="2561131"/>
            <a:ext cx="3910221" cy="2372229"/>
          </a:xfrm>
          <a:prstGeom prst="triangle">
            <a:avLst>
              <a:gd name="adj" fmla="val 50487"/>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AFA5DE64-768F-43A0-8739-135E4FDE6571}"/>
              </a:ext>
            </a:extLst>
          </p:cNvPr>
          <p:cNvSpPr/>
          <p:nvPr/>
        </p:nvSpPr>
        <p:spPr>
          <a:xfrm rot="5400000">
            <a:off x="2630123" y="3445067"/>
            <a:ext cx="3910233" cy="604382"/>
          </a:xfrm>
          <a:prstGeom prst="rect">
            <a:avLst/>
          </a:prstGeom>
          <a:solidFill>
            <a:schemeClr val="bg1">
              <a:lumMod val="65000"/>
              <a:lumOff val="35000"/>
            </a:schemeClr>
          </a:solidFill>
          <a:ln>
            <a:noFill/>
          </a:ln>
          <a:effectLst>
            <a:glow>
              <a:srgbClr val="FF0000">
                <a:alpha val="40000"/>
              </a:srgb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Droid Serif" charset="0"/>
              <a:ea typeface="Droid Serif" charset="0"/>
              <a:cs typeface="Droid Serif" charset="0"/>
            </a:endParaRPr>
          </a:p>
        </p:txBody>
      </p:sp>
      <p:graphicFrame>
        <p:nvGraphicFramePr>
          <p:cNvPr id="43" name="Table 42">
            <a:extLst>
              <a:ext uri="{FF2B5EF4-FFF2-40B4-BE49-F238E27FC236}">
                <a16:creationId xmlns:a16="http://schemas.microsoft.com/office/drawing/2014/main" id="{1D5D7323-1DEA-496C-9CAE-589A8058E09C}"/>
              </a:ext>
            </a:extLst>
          </p:cNvPr>
          <p:cNvGraphicFramePr>
            <a:graphicFrameLocks noGrp="1"/>
          </p:cNvGraphicFramePr>
          <p:nvPr>
            <p:extLst>
              <p:ext uri="{D42A27DB-BD31-4B8C-83A1-F6EECF244321}">
                <p14:modId xmlns:p14="http://schemas.microsoft.com/office/powerpoint/2010/main" val="2724742027"/>
              </p:ext>
            </p:extLst>
          </p:nvPr>
        </p:nvGraphicFramePr>
        <p:xfrm>
          <a:off x="4887431" y="1792140"/>
          <a:ext cx="438912" cy="3910232"/>
        </p:xfrm>
        <a:graphic>
          <a:graphicData uri="http://schemas.openxmlformats.org/drawingml/2006/table">
            <a:tbl>
              <a:tblPr>
                <a:tableStyleId>{2D5ABB26-0587-4C30-8999-92F81FD0307C}</a:tableStyleId>
              </a:tblPr>
              <a:tblGrid>
                <a:gridCol w="438912">
                  <a:extLst>
                    <a:ext uri="{9D8B030D-6E8A-4147-A177-3AD203B41FA5}">
                      <a16:colId xmlns:a16="http://schemas.microsoft.com/office/drawing/2014/main" val="3886583017"/>
                    </a:ext>
                  </a:extLst>
                </a:gridCol>
              </a:tblGrid>
              <a:tr h="488779">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0244093"/>
                  </a:ext>
                </a:extLst>
              </a:tr>
              <a:tr h="488779">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3536122"/>
                  </a:ext>
                </a:extLst>
              </a:tr>
              <a:tr h="488779">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8871039"/>
                  </a:ext>
                </a:extLst>
              </a:tr>
              <a:tr h="488779">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8330484"/>
                  </a:ext>
                </a:extLst>
              </a:tr>
              <a:tr h="488779">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43551"/>
                  </a:ext>
                </a:extLst>
              </a:tr>
              <a:tr h="488779">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5595209"/>
                  </a:ext>
                </a:extLst>
              </a:tr>
              <a:tr h="488779">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3927160"/>
                  </a:ext>
                </a:extLst>
              </a:tr>
              <a:tr h="488779">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8539717"/>
                  </a:ext>
                </a:extLst>
              </a:tr>
            </a:tbl>
          </a:graphicData>
        </a:graphic>
      </p:graphicFrame>
      <p:sp>
        <p:nvSpPr>
          <p:cNvPr id="44" name="Oval 43">
            <a:extLst>
              <a:ext uri="{FF2B5EF4-FFF2-40B4-BE49-F238E27FC236}">
                <a16:creationId xmlns:a16="http://schemas.microsoft.com/office/drawing/2014/main" id="{B43FA2A1-E55A-4216-8792-19F4FCFF66AF}"/>
              </a:ext>
            </a:extLst>
          </p:cNvPr>
          <p:cNvSpPr/>
          <p:nvPr/>
        </p:nvSpPr>
        <p:spPr>
          <a:xfrm>
            <a:off x="1761581" y="3667323"/>
            <a:ext cx="131068" cy="131068"/>
          </a:xfrm>
          <a:prstGeom prst="ellipse">
            <a:avLst/>
          </a:prstGeom>
          <a:gradFill flip="none" rotWithShape="1">
            <a:gsLst>
              <a:gs pos="0">
                <a:schemeClr val="tx1"/>
              </a:gs>
              <a:gs pos="72000">
                <a:schemeClr val="bg1"/>
              </a:gs>
            </a:gsLst>
            <a:path path="circle">
              <a:fillToRect l="50000" t="50000" r="50000" b="50000"/>
            </a:path>
            <a:tileRect/>
          </a:gradFill>
          <a:ln>
            <a:noFill/>
          </a:ln>
          <a:effectLst>
            <a:glow>
              <a:schemeClr val="tx1">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Arrow Connector 44">
            <a:extLst>
              <a:ext uri="{FF2B5EF4-FFF2-40B4-BE49-F238E27FC236}">
                <a16:creationId xmlns:a16="http://schemas.microsoft.com/office/drawing/2014/main" id="{5856EBDB-7D75-4199-AF0C-2423375CD805}"/>
              </a:ext>
            </a:extLst>
          </p:cNvPr>
          <p:cNvCxnSpPr>
            <a:cxnSpLocks/>
          </p:cNvCxnSpPr>
          <p:nvPr/>
        </p:nvCxnSpPr>
        <p:spPr>
          <a:xfrm>
            <a:off x="1841515" y="5979257"/>
            <a:ext cx="2441535" cy="0"/>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775D091A-E254-4C08-B3F1-CB599761186A}"/>
              </a:ext>
            </a:extLst>
          </p:cNvPr>
          <p:cNvSpPr/>
          <p:nvPr/>
        </p:nvSpPr>
        <p:spPr>
          <a:xfrm rot="10800000" flipV="1">
            <a:off x="3904086" y="1792141"/>
            <a:ext cx="734203" cy="3910231"/>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Droid Serif" charset="0"/>
              <a:ea typeface="Droid Serif" charset="0"/>
              <a:cs typeface="Droid Serif" charset="0"/>
            </a:endParaRPr>
          </a:p>
        </p:txBody>
      </p:sp>
      <p:sp>
        <p:nvSpPr>
          <p:cNvPr id="47" name="Oval 46">
            <a:extLst>
              <a:ext uri="{FF2B5EF4-FFF2-40B4-BE49-F238E27FC236}">
                <a16:creationId xmlns:a16="http://schemas.microsoft.com/office/drawing/2014/main" id="{D5B76931-4F64-4F56-9A9F-D0238AA215EB}"/>
              </a:ext>
            </a:extLst>
          </p:cNvPr>
          <p:cNvSpPr/>
          <p:nvPr/>
        </p:nvSpPr>
        <p:spPr>
          <a:xfrm rot="10800000" flipV="1">
            <a:off x="3906897" y="1792944"/>
            <a:ext cx="734203" cy="3910231"/>
          </a:xfrm>
          <a:prstGeom prst="ellipse">
            <a:avLst/>
          </a:prstGeom>
          <a:solidFill>
            <a:sysClr val="windowText" lastClr="000000"/>
          </a:solidFill>
          <a:ln w="285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Droid Serif" charset="0"/>
              <a:ea typeface="Droid Serif" charset="0"/>
              <a:cs typeface="Droid Serif" charset="0"/>
            </a:endParaRPr>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48DD0A58-4532-4CF2-AC15-090816DD4325}"/>
                  </a:ext>
                </a:extLst>
              </p:cNvPr>
              <p:cNvSpPr txBox="1"/>
              <p:nvPr/>
            </p:nvSpPr>
            <p:spPr>
              <a:xfrm>
                <a:off x="2944066" y="6094544"/>
                <a:ext cx="247888" cy="369332"/>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0" cap="none" spc="0" normalizeH="0" baseline="0" noProof="0" smtClean="0">
                          <a:ln>
                            <a:noFill/>
                          </a:ln>
                          <a:solidFill>
                            <a:prstClr val="white"/>
                          </a:solidFill>
                          <a:effectLst/>
                          <a:uLnTx/>
                          <a:uFillTx/>
                          <a:latin typeface="Cambria Math" panose="02040503050406030204" pitchFamily="18" charset="0"/>
                        </a:rPr>
                        <m:t>𝑓</m:t>
                      </m:r>
                    </m:oMath>
                  </m:oMathPara>
                </a14:m>
                <a:endParaRPr kumimoji="0" lang="en-US" sz="1800" b="0" i="0" u="none" strike="noStrike" kern="0" cap="none" spc="0" normalizeH="0" baseline="0" noProof="0" dirty="0">
                  <a:ln>
                    <a:noFill/>
                  </a:ln>
                  <a:solidFill>
                    <a:prstClr val="white"/>
                  </a:solidFill>
                  <a:effectLst/>
                  <a:uLnTx/>
                  <a:uFillTx/>
                </a:endParaRPr>
              </a:p>
            </p:txBody>
          </p:sp>
        </mc:Choice>
        <mc:Fallback xmlns="">
          <p:sp>
            <p:nvSpPr>
              <p:cNvPr id="48" name="TextBox 47">
                <a:extLst>
                  <a:ext uri="{FF2B5EF4-FFF2-40B4-BE49-F238E27FC236}">
                    <a16:creationId xmlns:a16="http://schemas.microsoft.com/office/drawing/2014/main" id="{48DD0A58-4532-4CF2-AC15-090816DD4325}"/>
                  </a:ext>
                </a:extLst>
              </p:cNvPr>
              <p:cNvSpPr txBox="1">
                <a:spLocks noRot="1" noChangeAspect="1" noMove="1" noResize="1" noEditPoints="1" noAdjustHandles="1" noChangeArrowheads="1" noChangeShapeType="1" noTextEdit="1"/>
              </p:cNvSpPr>
              <p:nvPr/>
            </p:nvSpPr>
            <p:spPr>
              <a:xfrm>
                <a:off x="2944066" y="6094544"/>
                <a:ext cx="247888" cy="369332"/>
              </a:xfrm>
              <a:prstGeom prst="rect">
                <a:avLst/>
              </a:prstGeom>
              <a:blipFill>
                <a:blip r:embed="rId7"/>
                <a:stretch>
                  <a:fillRect l="-43902" r="-36585" b="-3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D6A829FF-75EB-4B85-B774-E160965FBB41}"/>
                  </a:ext>
                </a:extLst>
              </p:cNvPr>
              <p:cNvSpPr txBox="1"/>
              <p:nvPr/>
            </p:nvSpPr>
            <p:spPr>
              <a:xfrm>
                <a:off x="5561804" y="3334279"/>
                <a:ext cx="655629" cy="738664"/>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800" b="1" i="1" u="none" strike="noStrike" kern="0" cap="none" spc="0" normalizeH="0" baseline="0" noProof="0" smtClean="0">
                          <a:ln>
                            <a:noFill/>
                          </a:ln>
                          <a:solidFill>
                            <a:prstClr val="white"/>
                          </a:solidFill>
                          <a:effectLst/>
                          <a:uLnTx/>
                          <a:uFillTx/>
                          <a:latin typeface="Cambria Math" panose="02040503050406030204" pitchFamily="18" charset="0"/>
                        </a:rPr>
                        <m:t>→</m:t>
                      </m:r>
                    </m:oMath>
                  </m:oMathPara>
                </a14:m>
                <a:endParaRPr kumimoji="0" lang="en-US" sz="4000" b="1" i="0" u="none" strike="noStrike" kern="0" cap="none" spc="0" normalizeH="0" baseline="0" noProof="0" dirty="0">
                  <a:ln>
                    <a:noFill/>
                  </a:ln>
                  <a:solidFill>
                    <a:prstClr val="white"/>
                  </a:solidFill>
                  <a:effectLst/>
                  <a:uLnTx/>
                  <a:uFillTx/>
                </a:endParaRPr>
              </a:p>
            </p:txBody>
          </p:sp>
        </mc:Choice>
        <mc:Fallback xmlns="">
          <p:sp>
            <p:nvSpPr>
              <p:cNvPr id="49" name="TextBox 48">
                <a:extLst>
                  <a:ext uri="{FF2B5EF4-FFF2-40B4-BE49-F238E27FC236}">
                    <a16:creationId xmlns:a16="http://schemas.microsoft.com/office/drawing/2014/main" id="{D6A829FF-75EB-4B85-B774-E160965FBB41}"/>
                  </a:ext>
                </a:extLst>
              </p:cNvPr>
              <p:cNvSpPr txBox="1">
                <a:spLocks noRot="1" noChangeAspect="1" noMove="1" noResize="1" noEditPoints="1" noAdjustHandles="1" noChangeArrowheads="1" noChangeShapeType="1" noTextEdit="1"/>
              </p:cNvSpPr>
              <p:nvPr/>
            </p:nvSpPr>
            <p:spPr>
              <a:xfrm>
                <a:off x="5561804" y="3334279"/>
                <a:ext cx="655629" cy="73866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9D899C7D-5F28-4685-9880-532D273B71A6}"/>
                  </a:ext>
                </a:extLst>
              </p:cNvPr>
              <p:cNvSpPr txBox="1"/>
              <p:nvPr/>
            </p:nvSpPr>
            <p:spPr>
              <a:xfrm>
                <a:off x="209303" y="2479847"/>
                <a:ext cx="1721112" cy="369332"/>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0" cap="none" spc="0" normalizeH="0" baseline="0" noProof="0" smtClean="0">
                          <a:ln>
                            <a:noFill/>
                          </a:ln>
                          <a:solidFill>
                            <a:prstClr val="white"/>
                          </a:solidFill>
                          <a:effectLst/>
                          <a:uLnTx/>
                          <a:uFillTx/>
                          <a:latin typeface="Cambria Math" panose="02040503050406030204" pitchFamily="18" charset="0"/>
                        </a:rPr>
                        <m:t>𝐴</m:t>
                      </m:r>
                      <m:d>
                        <m:dPr>
                          <m:ctrlPr>
                            <a:rPr kumimoji="0" lang="en-US" sz="2400" i="1" u="none" strike="noStrike" kern="0" cap="none" spc="0" normalizeH="0" baseline="0" noProof="0" smtClean="0">
                              <a:ln>
                                <a:noFill/>
                              </a:ln>
                              <a:solidFill>
                                <a:prstClr val="white"/>
                              </a:solidFill>
                              <a:effectLst/>
                              <a:uLnTx/>
                              <a:uFillTx/>
                              <a:latin typeface="Cambria Math" panose="02040503050406030204" pitchFamily="18" charset="0"/>
                            </a:rPr>
                          </m:ctrlPr>
                        </m:dPr>
                        <m:e>
                          <m:r>
                            <a:rPr kumimoji="0" lang="en-US" sz="2400" b="0" i="1" u="none" strike="noStrike" kern="0" cap="none" spc="0" normalizeH="0" baseline="0" noProof="0" smtClean="0">
                              <a:ln>
                                <a:noFill/>
                              </a:ln>
                              <a:solidFill>
                                <a:prstClr val="white"/>
                              </a:solidFill>
                              <a:effectLst/>
                              <a:uLnTx/>
                              <a:uFillTx/>
                              <a:latin typeface="Cambria Math" panose="02040503050406030204" pitchFamily="18" charset="0"/>
                            </a:rPr>
                            <m:t>𝜃</m:t>
                          </m:r>
                        </m:e>
                      </m:d>
                      <m:r>
                        <a:rPr kumimoji="0" lang="en-US" sz="2400" b="0" i="1" u="none" strike="noStrike" kern="0" cap="none" spc="0" normalizeH="0" baseline="0" noProof="0" smtClean="0">
                          <a:ln>
                            <a:noFill/>
                          </a:ln>
                          <a:solidFill>
                            <a:prstClr val="white"/>
                          </a:solidFill>
                          <a:effectLst/>
                          <a:uLnTx/>
                          <a:uFillTx/>
                          <a:latin typeface="Cambria Math" panose="02040503050406030204" pitchFamily="18" charset="0"/>
                        </a:rPr>
                        <m:t>=</m:t>
                      </m:r>
                      <m:r>
                        <a:rPr kumimoji="0" lang="en-US" sz="2400" b="0" i="1" u="none" strike="noStrike" kern="0" cap="none" spc="0" normalizeH="0" baseline="0" noProof="0" smtClean="0">
                          <a:ln>
                            <a:noFill/>
                          </a:ln>
                          <a:solidFill>
                            <a:prstClr val="white"/>
                          </a:solidFill>
                          <a:effectLst/>
                          <a:uLnTx/>
                          <a:uFillTx/>
                          <a:latin typeface="Cambria Math" panose="02040503050406030204" pitchFamily="18" charset="0"/>
                        </a:rPr>
                        <m:t>𝛿</m:t>
                      </m:r>
                      <m:r>
                        <a:rPr kumimoji="0" lang="en-US" sz="2400" b="0" i="1" u="none" strike="noStrike" kern="0" cap="none" spc="0" normalizeH="0" baseline="0" noProof="0" smtClean="0">
                          <a:ln>
                            <a:noFill/>
                          </a:ln>
                          <a:solidFill>
                            <a:prstClr val="white"/>
                          </a:solidFill>
                          <a:effectLst/>
                          <a:uLnTx/>
                          <a:uFillTx/>
                          <a:latin typeface="Cambria Math" panose="02040503050406030204" pitchFamily="18" charset="0"/>
                        </a:rPr>
                        <m:t>(</m:t>
                      </m:r>
                      <m:r>
                        <a:rPr kumimoji="0" lang="en-US" sz="2400" b="0" i="1" u="none" strike="noStrike" kern="0" cap="none" spc="0" normalizeH="0" baseline="0" noProof="0" smtClean="0">
                          <a:ln>
                            <a:noFill/>
                          </a:ln>
                          <a:solidFill>
                            <a:prstClr val="white"/>
                          </a:solidFill>
                          <a:effectLst/>
                          <a:uLnTx/>
                          <a:uFillTx/>
                          <a:latin typeface="Cambria Math" panose="02040503050406030204" pitchFamily="18" charset="0"/>
                        </a:rPr>
                        <m:t>𝜃</m:t>
                      </m:r>
                      <m:r>
                        <a:rPr kumimoji="0" lang="en-US" sz="2400" b="0" i="1" u="none" strike="noStrike" kern="0" cap="none" spc="0" normalizeH="0" baseline="0" noProof="0" smtClean="0">
                          <a:ln>
                            <a:noFill/>
                          </a:ln>
                          <a:solidFill>
                            <a:prstClr val="white"/>
                          </a:solidFill>
                          <a:effectLst/>
                          <a:uLnTx/>
                          <a:uFillTx/>
                          <a:latin typeface="Cambria Math" panose="02040503050406030204" pitchFamily="18" charset="0"/>
                        </a:rPr>
                        <m:t>)</m:t>
                      </m:r>
                    </m:oMath>
                  </m:oMathPara>
                </a14:m>
                <a:endParaRPr kumimoji="0" lang="en-US" sz="1800" i="0" u="none" strike="noStrike" kern="0" cap="none" spc="0" normalizeH="0" baseline="0" noProof="0" dirty="0">
                  <a:ln>
                    <a:noFill/>
                  </a:ln>
                  <a:solidFill>
                    <a:prstClr val="white"/>
                  </a:solidFill>
                  <a:effectLst/>
                  <a:uLnTx/>
                  <a:uFillTx/>
                </a:endParaRPr>
              </a:p>
            </p:txBody>
          </p:sp>
        </mc:Choice>
        <mc:Fallback xmlns="">
          <p:sp>
            <p:nvSpPr>
              <p:cNvPr id="52" name="TextBox 51">
                <a:extLst>
                  <a:ext uri="{FF2B5EF4-FFF2-40B4-BE49-F238E27FC236}">
                    <a16:creationId xmlns:a16="http://schemas.microsoft.com/office/drawing/2014/main" id="{9D899C7D-5F28-4685-9880-532D273B71A6}"/>
                  </a:ext>
                </a:extLst>
              </p:cNvPr>
              <p:cNvSpPr txBox="1">
                <a:spLocks noRot="1" noChangeAspect="1" noMove="1" noResize="1" noEditPoints="1" noAdjustHandles="1" noChangeArrowheads="1" noChangeShapeType="1" noTextEdit="1"/>
              </p:cNvSpPr>
              <p:nvPr/>
            </p:nvSpPr>
            <p:spPr>
              <a:xfrm>
                <a:off x="209303" y="2479847"/>
                <a:ext cx="1721112" cy="369332"/>
              </a:xfrm>
              <a:prstGeom prst="rect">
                <a:avLst/>
              </a:prstGeom>
              <a:blipFill>
                <a:blip r:embed="rId9"/>
                <a:stretch>
                  <a:fillRect l="-3534" r="-6007" b="-35000"/>
                </a:stretch>
              </a:blipFill>
            </p:spPr>
            <p:txBody>
              <a:bodyPr/>
              <a:lstStyle/>
              <a:p>
                <a:r>
                  <a:rPr lang="en-US">
                    <a:noFill/>
                  </a:rPr>
                  <a:t> </a:t>
                </a:r>
              </a:p>
            </p:txBody>
          </p:sp>
        </mc:Fallback>
      </mc:AlternateContent>
    </p:spTree>
    <p:extLst>
      <p:ext uri="{BB962C8B-B14F-4D97-AF65-F5344CB8AC3E}">
        <p14:creationId xmlns:p14="http://schemas.microsoft.com/office/powerpoint/2010/main" val="40449618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reaSourceMutualIntensity">
            <a:hlinkClick r:id="" action="ppaction://media"/>
            <a:extLst>
              <a:ext uri="{FF2B5EF4-FFF2-40B4-BE49-F238E27FC236}">
                <a16:creationId xmlns:a16="http://schemas.microsoft.com/office/drawing/2014/main" id="{4CEE37EB-DC66-4795-8DB7-ABB4A323F7C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1837838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7A5F37F4-3EE0-47E7-B2CD-9E2FE5657ECD}"/>
              </a:ext>
            </a:extLst>
          </p:cNvPr>
          <p:cNvGrpSpPr/>
          <p:nvPr/>
        </p:nvGrpSpPr>
        <p:grpSpPr>
          <a:xfrm>
            <a:off x="1312892" y="2325469"/>
            <a:ext cx="3459758" cy="3025415"/>
            <a:chOff x="1871661" y="2514166"/>
            <a:chExt cx="1492116" cy="1006712"/>
          </a:xfrm>
        </p:grpSpPr>
        <p:sp>
          <p:nvSpPr>
            <p:cNvPr id="34" name="Rectangle 33">
              <a:extLst>
                <a:ext uri="{FF2B5EF4-FFF2-40B4-BE49-F238E27FC236}">
                  <a16:creationId xmlns:a16="http://schemas.microsoft.com/office/drawing/2014/main" id="{C2A333A3-1FAE-4BC2-A796-115191CE90B7}"/>
                </a:ext>
              </a:extLst>
            </p:cNvPr>
            <p:cNvSpPr/>
            <p:nvPr/>
          </p:nvSpPr>
          <p:spPr>
            <a:xfrm>
              <a:off x="1871661" y="2514166"/>
              <a:ext cx="1492116" cy="1006712"/>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5" name="Group 34">
              <a:extLst>
                <a:ext uri="{FF2B5EF4-FFF2-40B4-BE49-F238E27FC236}">
                  <a16:creationId xmlns:a16="http://schemas.microsoft.com/office/drawing/2014/main" id="{4B5D87F7-1A41-4E67-8D18-2E94B8507F60}"/>
                </a:ext>
              </a:extLst>
            </p:cNvPr>
            <p:cNvGrpSpPr/>
            <p:nvPr/>
          </p:nvGrpSpPr>
          <p:grpSpPr>
            <a:xfrm>
              <a:off x="2255160" y="2721960"/>
              <a:ext cx="725115" cy="586929"/>
              <a:chOff x="208335" y="3761509"/>
              <a:chExt cx="740664" cy="737936"/>
            </a:xfrm>
          </p:grpSpPr>
          <p:sp>
            <p:nvSpPr>
              <p:cNvPr id="36" name="Rectangle 35">
                <a:extLst>
                  <a:ext uri="{FF2B5EF4-FFF2-40B4-BE49-F238E27FC236}">
                    <a16:creationId xmlns:a16="http://schemas.microsoft.com/office/drawing/2014/main" id="{3D319C8D-AB0E-4A38-B441-5D987AED0006}"/>
                  </a:ext>
                </a:extLst>
              </p:cNvPr>
              <p:cNvSpPr/>
              <p:nvPr/>
            </p:nvSpPr>
            <p:spPr>
              <a:xfrm>
                <a:off x="208335" y="3761509"/>
                <a:ext cx="740664" cy="73793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7" name="Group 36">
                <a:extLst>
                  <a:ext uri="{FF2B5EF4-FFF2-40B4-BE49-F238E27FC236}">
                    <a16:creationId xmlns:a16="http://schemas.microsoft.com/office/drawing/2014/main" id="{D54B5C59-A5F6-4187-9D4B-73457D083FBF}"/>
                  </a:ext>
                </a:extLst>
              </p:cNvPr>
              <p:cNvGrpSpPr/>
              <p:nvPr/>
            </p:nvGrpSpPr>
            <p:grpSpPr>
              <a:xfrm>
                <a:off x="382525" y="3887839"/>
                <a:ext cx="392283" cy="485276"/>
                <a:chOff x="2237873" y="5037219"/>
                <a:chExt cx="392283" cy="485276"/>
              </a:xfrm>
            </p:grpSpPr>
            <p:sp>
              <p:nvSpPr>
                <p:cNvPr id="38" name="Rectangle 37">
                  <a:extLst>
                    <a:ext uri="{FF2B5EF4-FFF2-40B4-BE49-F238E27FC236}">
                      <a16:creationId xmlns:a16="http://schemas.microsoft.com/office/drawing/2014/main" id="{9338F635-1571-4C54-B1DF-A8E8DD9F0A1B}"/>
                    </a:ext>
                  </a:extLst>
                </p:cNvPr>
                <p:cNvSpPr/>
                <p:nvPr/>
              </p:nvSpPr>
              <p:spPr>
                <a:xfrm>
                  <a:off x="2237873" y="5037220"/>
                  <a:ext cx="120315" cy="485275"/>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C2840364-9D60-4534-963D-202E8FB78AB4}"/>
                    </a:ext>
                  </a:extLst>
                </p:cNvPr>
                <p:cNvSpPr/>
                <p:nvPr/>
              </p:nvSpPr>
              <p:spPr>
                <a:xfrm>
                  <a:off x="2509841" y="5037219"/>
                  <a:ext cx="120315" cy="485275"/>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sp>
        <p:nvSpPr>
          <p:cNvPr id="71" name="TextBox 70">
            <a:extLst>
              <a:ext uri="{FF2B5EF4-FFF2-40B4-BE49-F238E27FC236}">
                <a16:creationId xmlns:a16="http://schemas.microsoft.com/office/drawing/2014/main" id="{2E81C91F-E335-494B-9EE7-F5A1DEFF75D3}"/>
              </a:ext>
            </a:extLst>
          </p:cNvPr>
          <p:cNvSpPr txBox="1"/>
          <p:nvPr/>
        </p:nvSpPr>
        <p:spPr>
          <a:xfrm>
            <a:off x="2042993" y="5899589"/>
            <a:ext cx="202882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hidden pattern</a:t>
            </a:r>
          </a:p>
        </p:txBody>
      </p:sp>
      <p:cxnSp>
        <p:nvCxnSpPr>
          <p:cNvPr id="40" name="Straight Arrow Connector 39">
            <a:extLst>
              <a:ext uri="{FF2B5EF4-FFF2-40B4-BE49-F238E27FC236}">
                <a16:creationId xmlns:a16="http://schemas.microsoft.com/office/drawing/2014/main" id="{6BBADF76-2470-43FA-B013-63E65C9D8A75}"/>
              </a:ext>
            </a:extLst>
          </p:cNvPr>
          <p:cNvCxnSpPr>
            <a:cxnSpLocks/>
          </p:cNvCxnSpPr>
          <p:nvPr/>
        </p:nvCxnSpPr>
        <p:spPr>
          <a:xfrm flipV="1">
            <a:off x="1016000" y="2949941"/>
            <a:ext cx="0" cy="1763865"/>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BC8C481B-7FF7-435D-B07D-98E130923074}"/>
              </a:ext>
            </a:extLst>
          </p:cNvPr>
          <p:cNvSpPr txBox="1"/>
          <p:nvPr/>
        </p:nvSpPr>
        <p:spPr>
          <a:xfrm>
            <a:off x="106532" y="3601040"/>
            <a:ext cx="89640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5 mm</a:t>
            </a:r>
          </a:p>
        </p:txBody>
      </p:sp>
      <p:sp>
        <p:nvSpPr>
          <p:cNvPr id="70" name="TextBox 69">
            <a:extLst>
              <a:ext uri="{FF2B5EF4-FFF2-40B4-BE49-F238E27FC236}">
                <a16:creationId xmlns:a16="http://schemas.microsoft.com/office/drawing/2014/main" id="{47AF9203-8AB8-4E46-B299-FC89524B49B7}"/>
              </a:ext>
            </a:extLst>
          </p:cNvPr>
          <p:cNvSpPr txBox="1"/>
          <p:nvPr/>
        </p:nvSpPr>
        <p:spPr>
          <a:xfrm>
            <a:off x="6841826" y="6131927"/>
            <a:ext cx="313181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pattern plane, side view</a:t>
            </a:r>
          </a:p>
        </p:txBody>
      </p:sp>
      <p:cxnSp>
        <p:nvCxnSpPr>
          <p:cNvPr id="80" name="Straight Arrow Connector 79">
            <a:extLst>
              <a:ext uri="{FF2B5EF4-FFF2-40B4-BE49-F238E27FC236}">
                <a16:creationId xmlns:a16="http://schemas.microsoft.com/office/drawing/2014/main" id="{21DB0FE9-E0CC-40C3-AAB9-E01B08790DEF}"/>
              </a:ext>
            </a:extLst>
          </p:cNvPr>
          <p:cNvCxnSpPr>
            <a:cxnSpLocks/>
          </p:cNvCxnSpPr>
          <p:nvPr/>
        </p:nvCxnSpPr>
        <p:spPr>
          <a:xfrm>
            <a:off x="7411583" y="2695383"/>
            <a:ext cx="935320" cy="3326683"/>
          </a:xfrm>
          <a:prstGeom prst="straightConnector1">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1815F905-1D3B-4E4C-AA55-E4C95F08F7E4}"/>
              </a:ext>
            </a:extLst>
          </p:cNvPr>
          <p:cNvCxnSpPr>
            <a:cxnSpLocks/>
          </p:cNvCxnSpPr>
          <p:nvPr/>
        </p:nvCxnSpPr>
        <p:spPr>
          <a:xfrm flipV="1">
            <a:off x="8392824" y="2625447"/>
            <a:ext cx="714961" cy="3379866"/>
          </a:xfrm>
          <a:prstGeom prst="straightConnector1">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DE54508F-B5B6-4E06-A9E9-1F51FF83D0AE}"/>
              </a:ext>
            </a:extLst>
          </p:cNvPr>
          <p:cNvCxnSpPr>
            <a:cxnSpLocks/>
          </p:cNvCxnSpPr>
          <p:nvPr/>
        </p:nvCxnSpPr>
        <p:spPr>
          <a:xfrm>
            <a:off x="5966989" y="6005315"/>
            <a:ext cx="48814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4" name="Group 83">
            <a:extLst>
              <a:ext uri="{FF2B5EF4-FFF2-40B4-BE49-F238E27FC236}">
                <a16:creationId xmlns:a16="http://schemas.microsoft.com/office/drawing/2014/main" id="{C8299041-9730-46B9-AE58-D5CDEC10106C}"/>
              </a:ext>
            </a:extLst>
          </p:cNvPr>
          <p:cNvGrpSpPr/>
          <p:nvPr/>
        </p:nvGrpSpPr>
        <p:grpSpPr>
          <a:xfrm>
            <a:off x="6709215" y="1167775"/>
            <a:ext cx="3003617" cy="1492170"/>
            <a:chOff x="7214538" y="1167775"/>
            <a:chExt cx="3003617" cy="1492170"/>
          </a:xfrm>
        </p:grpSpPr>
        <p:sp>
          <p:nvSpPr>
            <p:cNvPr id="85" name="Isosceles Triangle 96">
              <a:extLst>
                <a:ext uri="{FF2B5EF4-FFF2-40B4-BE49-F238E27FC236}">
                  <a16:creationId xmlns:a16="http://schemas.microsoft.com/office/drawing/2014/main" id="{C0F6D5AA-C378-4333-9CE9-D9892FBE6780}"/>
                </a:ext>
              </a:extLst>
            </p:cNvPr>
            <p:cNvSpPr/>
            <p:nvPr/>
          </p:nvSpPr>
          <p:spPr>
            <a:xfrm>
              <a:off x="7243562" y="1726424"/>
              <a:ext cx="1324108" cy="689705"/>
            </a:xfrm>
            <a:prstGeom prst="triangle">
              <a:avLst/>
            </a:prstGeom>
            <a:solidFill>
              <a:schemeClr val="bg1"/>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6" name="Rectangle 85">
              <a:extLst>
                <a:ext uri="{FF2B5EF4-FFF2-40B4-BE49-F238E27FC236}">
                  <a16:creationId xmlns:a16="http://schemas.microsoft.com/office/drawing/2014/main" id="{E9FC3DB3-D9B3-4F06-AE9F-98459FAD513B}"/>
                </a:ext>
              </a:extLst>
            </p:cNvPr>
            <p:cNvSpPr/>
            <p:nvPr/>
          </p:nvSpPr>
          <p:spPr>
            <a:xfrm rot="5400000">
              <a:off x="7513599" y="1006370"/>
              <a:ext cx="794789" cy="1117600"/>
            </a:xfrm>
            <a:prstGeom prst="rect">
              <a:avLst/>
            </a:prstGeom>
            <a:solidFill>
              <a:schemeClr val="bg1"/>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vert="vert270" rtlCol="0" anchor="ctr"/>
            <a:lstStyle/>
            <a:p>
              <a:pPr algn="ctr"/>
              <a:r>
                <a:rPr lang="en-US" sz="2200" dirty="0">
                  <a:latin typeface="+mj-lt"/>
                </a:rPr>
                <a:t>camera</a:t>
              </a:r>
            </a:p>
          </p:txBody>
        </p:sp>
        <p:sp>
          <p:nvSpPr>
            <p:cNvPr id="87" name="Rectangle 86">
              <a:extLst>
                <a:ext uri="{FF2B5EF4-FFF2-40B4-BE49-F238E27FC236}">
                  <a16:creationId xmlns:a16="http://schemas.microsoft.com/office/drawing/2014/main" id="{615EC97B-053B-4E1F-BB81-744E474E2E74}"/>
                </a:ext>
              </a:extLst>
            </p:cNvPr>
            <p:cNvSpPr/>
            <p:nvPr/>
          </p:nvSpPr>
          <p:spPr>
            <a:xfrm rot="5400000">
              <a:off x="9007137" y="1405835"/>
              <a:ext cx="1020413" cy="54919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88" name="Flowchart: Delay 24">
              <a:extLst>
                <a:ext uri="{FF2B5EF4-FFF2-40B4-BE49-F238E27FC236}">
                  <a16:creationId xmlns:a16="http://schemas.microsoft.com/office/drawing/2014/main" id="{02E17CB9-0A61-428D-8F3A-D6464950DF2C}"/>
                </a:ext>
              </a:extLst>
            </p:cNvPr>
            <p:cNvSpPr/>
            <p:nvPr/>
          </p:nvSpPr>
          <p:spPr>
            <a:xfrm rot="16200000">
              <a:off x="9269119" y="1444907"/>
              <a:ext cx="515910" cy="1382163"/>
            </a:xfrm>
            <a:prstGeom prst="flowChartDelay">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200" dirty="0">
                  <a:latin typeface="+mj-lt"/>
                </a:rPr>
                <a:t>light</a:t>
              </a:r>
            </a:p>
          </p:txBody>
        </p:sp>
        <p:grpSp>
          <p:nvGrpSpPr>
            <p:cNvPr id="89" name="Group 88">
              <a:extLst>
                <a:ext uri="{FF2B5EF4-FFF2-40B4-BE49-F238E27FC236}">
                  <a16:creationId xmlns:a16="http://schemas.microsoft.com/office/drawing/2014/main" id="{F5B69680-7072-4E3D-8E41-3C5293D21676}"/>
                </a:ext>
              </a:extLst>
            </p:cNvPr>
            <p:cNvGrpSpPr/>
            <p:nvPr/>
          </p:nvGrpSpPr>
          <p:grpSpPr>
            <a:xfrm rot="5400000">
              <a:off x="7770866" y="1834114"/>
              <a:ext cx="269502" cy="1382158"/>
              <a:chOff x="261257" y="261257"/>
              <a:chExt cx="478973" cy="3847469"/>
            </a:xfrm>
            <a:solidFill>
              <a:schemeClr val="bg1"/>
            </a:solidFill>
          </p:grpSpPr>
          <p:sp>
            <p:nvSpPr>
              <p:cNvPr id="100" name="Rectangle 99">
                <a:extLst>
                  <a:ext uri="{FF2B5EF4-FFF2-40B4-BE49-F238E27FC236}">
                    <a16:creationId xmlns:a16="http://schemas.microsoft.com/office/drawing/2014/main" id="{B348E532-196C-4683-AB99-2EE4764027FA}"/>
                  </a:ext>
                </a:extLst>
              </p:cNvPr>
              <p:cNvSpPr/>
              <p:nvPr/>
            </p:nvSpPr>
            <p:spPr>
              <a:xfrm>
                <a:off x="261257" y="261257"/>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C1B67B71-D750-45FA-A0F7-FB543F25FB94}"/>
                  </a:ext>
                </a:extLst>
              </p:cNvPr>
              <p:cNvSpPr/>
              <p:nvPr/>
            </p:nvSpPr>
            <p:spPr>
              <a:xfrm>
                <a:off x="261257" y="740229"/>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F2C17E46-BC15-4E07-B951-56FECFA32A5D}"/>
                  </a:ext>
                </a:extLst>
              </p:cNvPr>
              <p:cNvSpPr/>
              <p:nvPr/>
            </p:nvSpPr>
            <p:spPr>
              <a:xfrm>
                <a:off x="261257" y="1223123"/>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B13621CF-A56E-4590-A6EE-3E2864146AD4}"/>
                  </a:ext>
                </a:extLst>
              </p:cNvPr>
              <p:cNvSpPr/>
              <p:nvPr/>
            </p:nvSpPr>
            <p:spPr>
              <a:xfrm>
                <a:off x="261257" y="1706022"/>
                <a:ext cx="478972" cy="478972"/>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5C63122E-7D02-46C6-99B8-DE5AC219B9B4}"/>
                  </a:ext>
                </a:extLst>
              </p:cNvPr>
              <p:cNvSpPr/>
              <p:nvPr/>
            </p:nvSpPr>
            <p:spPr>
              <a:xfrm>
                <a:off x="261257" y="218499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7F4D6F73-4C3F-4E9D-A3A5-70EA29F1BE56}"/>
                  </a:ext>
                </a:extLst>
              </p:cNvPr>
              <p:cNvSpPr/>
              <p:nvPr/>
            </p:nvSpPr>
            <p:spPr>
              <a:xfrm>
                <a:off x="261257" y="2667888"/>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43866165-F915-4A87-BF18-0601027F8B97}"/>
                  </a:ext>
                </a:extLst>
              </p:cNvPr>
              <p:cNvSpPr/>
              <p:nvPr/>
            </p:nvSpPr>
            <p:spPr>
              <a:xfrm>
                <a:off x="261258" y="315078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736F2161-23F9-4355-8DBD-68FC2CD758C8}"/>
                  </a:ext>
                </a:extLst>
              </p:cNvPr>
              <p:cNvSpPr/>
              <p:nvPr/>
            </p:nvSpPr>
            <p:spPr>
              <a:xfrm>
                <a:off x="261258" y="362975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id="{011C9873-5542-4F68-A7A0-DA8E6E0485D1}"/>
                </a:ext>
              </a:extLst>
            </p:cNvPr>
            <p:cNvGrpSpPr/>
            <p:nvPr/>
          </p:nvGrpSpPr>
          <p:grpSpPr>
            <a:xfrm rot="5400000">
              <a:off x="9392325" y="1834115"/>
              <a:ext cx="269502" cy="1382158"/>
              <a:chOff x="261257" y="261257"/>
              <a:chExt cx="478973" cy="3847469"/>
            </a:xfrm>
            <a:solidFill>
              <a:schemeClr val="bg1"/>
            </a:solidFill>
          </p:grpSpPr>
          <p:sp>
            <p:nvSpPr>
              <p:cNvPr id="91" name="Rectangle 90">
                <a:extLst>
                  <a:ext uri="{FF2B5EF4-FFF2-40B4-BE49-F238E27FC236}">
                    <a16:creationId xmlns:a16="http://schemas.microsoft.com/office/drawing/2014/main" id="{F1B5470F-0466-4FE4-9127-5FFB8FF06A01}"/>
                  </a:ext>
                </a:extLst>
              </p:cNvPr>
              <p:cNvSpPr/>
              <p:nvPr/>
            </p:nvSpPr>
            <p:spPr>
              <a:xfrm>
                <a:off x="261257" y="261257"/>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C3302835-683D-4F00-8629-A2CE6AFA3675}"/>
                  </a:ext>
                </a:extLst>
              </p:cNvPr>
              <p:cNvSpPr/>
              <p:nvPr/>
            </p:nvSpPr>
            <p:spPr>
              <a:xfrm>
                <a:off x="261257" y="740229"/>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734F7C8C-D8A7-4779-9F23-A65ED2CE8F36}"/>
                  </a:ext>
                </a:extLst>
              </p:cNvPr>
              <p:cNvSpPr/>
              <p:nvPr/>
            </p:nvSpPr>
            <p:spPr>
              <a:xfrm>
                <a:off x="261257" y="1223123"/>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1E9E55BE-329C-4D3A-85C5-93126C897A6C}"/>
                  </a:ext>
                </a:extLst>
              </p:cNvPr>
              <p:cNvSpPr/>
              <p:nvPr/>
            </p:nvSpPr>
            <p:spPr>
              <a:xfrm>
                <a:off x="261257" y="1706022"/>
                <a:ext cx="478972" cy="478972"/>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0F4CB4F4-C963-4D28-812E-50517C50837B}"/>
                  </a:ext>
                </a:extLst>
              </p:cNvPr>
              <p:cNvSpPr/>
              <p:nvPr/>
            </p:nvSpPr>
            <p:spPr>
              <a:xfrm>
                <a:off x="261257" y="218499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9EB28ACA-886D-4874-8C37-99A6C57041E0}"/>
                  </a:ext>
                </a:extLst>
              </p:cNvPr>
              <p:cNvSpPr/>
              <p:nvPr/>
            </p:nvSpPr>
            <p:spPr>
              <a:xfrm>
                <a:off x="261257" y="2667888"/>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CC514E42-707B-4176-9DCB-8E31D118636E}"/>
                  </a:ext>
                </a:extLst>
              </p:cNvPr>
              <p:cNvSpPr/>
              <p:nvPr/>
            </p:nvSpPr>
            <p:spPr>
              <a:xfrm>
                <a:off x="261258" y="315078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8F600D0A-ACB1-4DE0-A635-85A93D04C622}"/>
                  </a:ext>
                </a:extLst>
              </p:cNvPr>
              <p:cNvSpPr/>
              <p:nvPr/>
            </p:nvSpPr>
            <p:spPr>
              <a:xfrm>
                <a:off x="261258" y="362975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3" name="Title 1">
            <a:extLst>
              <a:ext uri="{FF2B5EF4-FFF2-40B4-BE49-F238E27FC236}">
                <a16:creationId xmlns:a16="http://schemas.microsoft.com/office/drawing/2014/main" id="{E7529E08-1382-4F00-ACAE-7CEEA0D4E548}"/>
              </a:ext>
            </a:extLst>
          </p:cNvPr>
          <p:cNvSpPr txBox="1">
            <a:spLocks/>
          </p:cNvSpPr>
          <p:nvPr/>
        </p:nvSpPr>
        <p:spPr>
          <a:xfrm>
            <a:off x="513350" y="82382"/>
            <a:ext cx="88873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Image formation</a:t>
            </a:r>
          </a:p>
        </p:txBody>
      </p:sp>
      <p:grpSp>
        <p:nvGrpSpPr>
          <p:cNvPr id="41" name="Group 40">
            <a:extLst>
              <a:ext uri="{FF2B5EF4-FFF2-40B4-BE49-F238E27FC236}">
                <a16:creationId xmlns:a16="http://schemas.microsoft.com/office/drawing/2014/main" id="{F36A5173-3FDF-4F98-87B9-225C9F3CDCFA}"/>
              </a:ext>
            </a:extLst>
          </p:cNvPr>
          <p:cNvGrpSpPr/>
          <p:nvPr/>
        </p:nvGrpSpPr>
        <p:grpSpPr>
          <a:xfrm>
            <a:off x="11050807" y="5856001"/>
            <a:ext cx="935320" cy="817898"/>
            <a:chOff x="1871661" y="2514166"/>
            <a:chExt cx="1492116" cy="1006712"/>
          </a:xfrm>
        </p:grpSpPr>
        <p:sp>
          <p:nvSpPr>
            <p:cNvPr id="42" name="Rectangle 41">
              <a:extLst>
                <a:ext uri="{FF2B5EF4-FFF2-40B4-BE49-F238E27FC236}">
                  <a16:creationId xmlns:a16="http://schemas.microsoft.com/office/drawing/2014/main" id="{90F5CE26-973A-4723-9CAF-15477F3E0B95}"/>
                </a:ext>
              </a:extLst>
            </p:cNvPr>
            <p:cNvSpPr/>
            <p:nvPr/>
          </p:nvSpPr>
          <p:spPr>
            <a:xfrm>
              <a:off x="1871661" y="2514166"/>
              <a:ext cx="1492116" cy="1006712"/>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4" name="Group 43">
              <a:extLst>
                <a:ext uri="{FF2B5EF4-FFF2-40B4-BE49-F238E27FC236}">
                  <a16:creationId xmlns:a16="http://schemas.microsoft.com/office/drawing/2014/main" id="{69DD8A59-823A-49E6-87F0-76B59A4F1EAF}"/>
                </a:ext>
              </a:extLst>
            </p:cNvPr>
            <p:cNvGrpSpPr/>
            <p:nvPr/>
          </p:nvGrpSpPr>
          <p:grpSpPr>
            <a:xfrm>
              <a:off x="2255160" y="2721960"/>
              <a:ext cx="725115" cy="586929"/>
              <a:chOff x="208335" y="3761509"/>
              <a:chExt cx="740664" cy="737936"/>
            </a:xfrm>
          </p:grpSpPr>
          <p:sp>
            <p:nvSpPr>
              <p:cNvPr id="45" name="Rectangle 44">
                <a:extLst>
                  <a:ext uri="{FF2B5EF4-FFF2-40B4-BE49-F238E27FC236}">
                    <a16:creationId xmlns:a16="http://schemas.microsoft.com/office/drawing/2014/main" id="{20F99DDA-941B-40C3-B823-5BAE323CE813}"/>
                  </a:ext>
                </a:extLst>
              </p:cNvPr>
              <p:cNvSpPr/>
              <p:nvPr/>
            </p:nvSpPr>
            <p:spPr>
              <a:xfrm>
                <a:off x="208335" y="3761509"/>
                <a:ext cx="740664" cy="73793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6" name="Group 45">
                <a:extLst>
                  <a:ext uri="{FF2B5EF4-FFF2-40B4-BE49-F238E27FC236}">
                    <a16:creationId xmlns:a16="http://schemas.microsoft.com/office/drawing/2014/main" id="{28F8414B-6A81-445B-A76E-9F686C240E3B}"/>
                  </a:ext>
                </a:extLst>
              </p:cNvPr>
              <p:cNvGrpSpPr/>
              <p:nvPr/>
            </p:nvGrpSpPr>
            <p:grpSpPr>
              <a:xfrm>
                <a:off x="382525" y="3887839"/>
                <a:ext cx="392283" cy="485276"/>
                <a:chOff x="2237873" y="5037219"/>
                <a:chExt cx="392283" cy="485276"/>
              </a:xfrm>
            </p:grpSpPr>
            <p:sp>
              <p:nvSpPr>
                <p:cNvPr id="47" name="Rectangle 46">
                  <a:extLst>
                    <a:ext uri="{FF2B5EF4-FFF2-40B4-BE49-F238E27FC236}">
                      <a16:creationId xmlns:a16="http://schemas.microsoft.com/office/drawing/2014/main" id="{FFE7DFDA-478B-43FE-AF14-95A267D3DC04}"/>
                    </a:ext>
                  </a:extLst>
                </p:cNvPr>
                <p:cNvSpPr/>
                <p:nvPr/>
              </p:nvSpPr>
              <p:spPr>
                <a:xfrm>
                  <a:off x="2237873" y="5037220"/>
                  <a:ext cx="120315" cy="485275"/>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5BED3DF7-53E3-42E9-8477-A91B5BB7AF22}"/>
                    </a:ext>
                  </a:extLst>
                </p:cNvPr>
                <p:cNvSpPr/>
                <p:nvPr/>
              </p:nvSpPr>
              <p:spPr>
                <a:xfrm>
                  <a:off x="2509841" y="5037219"/>
                  <a:ext cx="120315" cy="485275"/>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sp>
        <p:nvSpPr>
          <p:cNvPr id="2" name="Arc 1">
            <a:extLst>
              <a:ext uri="{FF2B5EF4-FFF2-40B4-BE49-F238E27FC236}">
                <a16:creationId xmlns:a16="http://schemas.microsoft.com/office/drawing/2014/main" id="{1F7E7727-26BA-4788-8038-3E9F1008EEC1}"/>
              </a:ext>
            </a:extLst>
          </p:cNvPr>
          <p:cNvSpPr/>
          <p:nvPr/>
        </p:nvSpPr>
        <p:spPr>
          <a:xfrm rot="2614050">
            <a:off x="10402972" y="5544472"/>
            <a:ext cx="1261560" cy="1261872"/>
          </a:xfrm>
          <a:prstGeom prst="arc">
            <a:avLst>
              <a:gd name="adj1" fmla="val 10834669"/>
              <a:gd name="adj2" fmla="val 16252227"/>
            </a:avLst>
          </a:prstGeom>
          <a:ln w="28575">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632647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wipe(up)">
                                      <p:cBhvr>
                                        <p:cTn id="15" dur="350"/>
                                        <p:tgtEl>
                                          <p:spTgt spid="82"/>
                                        </p:tgtEl>
                                      </p:cBhvr>
                                    </p:animEffect>
                                  </p:childTnLst>
                                </p:cTn>
                              </p:par>
                            </p:childTnLst>
                          </p:cTn>
                        </p:par>
                        <p:par>
                          <p:cTn id="16" fill="hold">
                            <p:stCondLst>
                              <p:cond delay="350"/>
                            </p:stCondLst>
                            <p:childTnLst>
                              <p:par>
                                <p:cTn id="17" presetID="22" presetClass="entr" presetSubtype="4" fill="hold" nodeType="after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wipe(down)">
                                      <p:cBhvr>
                                        <p:cTn id="19" dur="35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reaSourceProbing">
            <a:hlinkClick r:id="" action="ppaction://media"/>
            <a:extLst>
              <a:ext uri="{FF2B5EF4-FFF2-40B4-BE49-F238E27FC236}">
                <a16:creationId xmlns:a16="http://schemas.microsoft.com/office/drawing/2014/main" id="{9F4751BE-2034-4734-BD22-C9523738011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3398320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383FB27-ABCA-4AA4-81A0-89AB7AE940D7}"/>
              </a:ext>
            </a:extLst>
          </p:cNvPr>
          <p:cNvSpPr>
            <a:spLocks noGrp="1"/>
          </p:cNvSpPr>
          <p:nvPr>
            <p:ph type="body" sz="quarter" idx="11"/>
          </p:nvPr>
        </p:nvSpPr>
        <p:spPr>
          <a:xfrm>
            <a:off x="8367486" y="3009847"/>
            <a:ext cx="3474256" cy="419154"/>
          </a:xfrm>
        </p:spPr>
        <p:txBody>
          <a:bodyPr/>
          <a:lstStyle/>
          <a:p>
            <a:pPr algn="ctr"/>
            <a:r>
              <a:rPr lang="en-US" dirty="0"/>
              <a:t>Implementation</a:t>
            </a:r>
          </a:p>
        </p:txBody>
      </p:sp>
      <p:sp>
        <p:nvSpPr>
          <p:cNvPr id="3" name="Footer Placeholder 2">
            <a:extLst>
              <a:ext uri="{FF2B5EF4-FFF2-40B4-BE49-F238E27FC236}">
                <a16:creationId xmlns:a16="http://schemas.microsoft.com/office/drawing/2014/main" id="{84551D40-EBBE-4392-A9C4-CF5BE566056C}"/>
              </a:ext>
            </a:extLst>
          </p:cNvPr>
          <p:cNvSpPr>
            <a:spLocks noGrp="1"/>
          </p:cNvSpPr>
          <p:nvPr>
            <p:ph type="ftr" sz="quarter" idx="10"/>
          </p:nvPr>
        </p:nvSpPr>
        <p:spPr/>
        <p:txBody>
          <a:bodyPr/>
          <a:lstStyle/>
          <a:p>
            <a:r>
              <a:rPr lang="en-US"/>
              <a:t>© 2020 SIGGRAPH. ALL RIGHTS RESERVED.</a:t>
            </a:r>
            <a:endParaRPr lang="en-US" dirty="0"/>
          </a:p>
        </p:txBody>
      </p:sp>
    </p:spTree>
    <p:extLst>
      <p:ext uri="{BB962C8B-B14F-4D97-AF65-F5344CB8AC3E}">
        <p14:creationId xmlns:p14="http://schemas.microsoft.com/office/powerpoint/2010/main" val="20239209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 name="Table 87">
            <a:extLst>
              <a:ext uri="{FF2B5EF4-FFF2-40B4-BE49-F238E27FC236}">
                <a16:creationId xmlns:a16="http://schemas.microsoft.com/office/drawing/2014/main" id="{C1311179-84BF-41F3-BDFC-6BA4AD7A0DBD}"/>
              </a:ext>
            </a:extLst>
          </p:cNvPr>
          <p:cNvGraphicFramePr>
            <a:graphicFrameLocks noGrp="1"/>
          </p:cNvGraphicFramePr>
          <p:nvPr>
            <p:extLst>
              <p:ext uri="{D42A27DB-BD31-4B8C-83A1-F6EECF244321}">
                <p14:modId xmlns:p14="http://schemas.microsoft.com/office/powerpoint/2010/main" val="2132866581"/>
              </p:ext>
            </p:extLst>
          </p:nvPr>
        </p:nvGraphicFramePr>
        <p:xfrm>
          <a:off x="2765968" y="636570"/>
          <a:ext cx="2863448" cy="3318208"/>
        </p:xfrm>
        <a:graphic>
          <a:graphicData uri="http://schemas.openxmlformats.org/drawingml/2006/table">
            <a:tbl>
              <a:tblPr>
                <a:tableStyleId>{2D5ABB26-0587-4C30-8999-92F81FD0307C}</a:tableStyleId>
              </a:tblPr>
              <a:tblGrid>
                <a:gridCol w="357931">
                  <a:extLst>
                    <a:ext uri="{9D8B030D-6E8A-4147-A177-3AD203B41FA5}">
                      <a16:colId xmlns:a16="http://schemas.microsoft.com/office/drawing/2014/main" val="3886583017"/>
                    </a:ext>
                  </a:extLst>
                </a:gridCol>
                <a:gridCol w="357931">
                  <a:extLst>
                    <a:ext uri="{9D8B030D-6E8A-4147-A177-3AD203B41FA5}">
                      <a16:colId xmlns:a16="http://schemas.microsoft.com/office/drawing/2014/main" val="1816695572"/>
                    </a:ext>
                  </a:extLst>
                </a:gridCol>
                <a:gridCol w="357931">
                  <a:extLst>
                    <a:ext uri="{9D8B030D-6E8A-4147-A177-3AD203B41FA5}">
                      <a16:colId xmlns:a16="http://schemas.microsoft.com/office/drawing/2014/main" val="2548623504"/>
                    </a:ext>
                  </a:extLst>
                </a:gridCol>
                <a:gridCol w="357931">
                  <a:extLst>
                    <a:ext uri="{9D8B030D-6E8A-4147-A177-3AD203B41FA5}">
                      <a16:colId xmlns:a16="http://schemas.microsoft.com/office/drawing/2014/main" val="3857027920"/>
                    </a:ext>
                  </a:extLst>
                </a:gridCol>
                <a:gridCol w="357931">
                  <a:extLst>
                    <a:ext uri="{9D8B030D-6E8A-4147-A177-3AD203B41FA5}">
                      <a16:colId xmlns:a16="http://schemas.microsoft.com/office/drawing/2014/main" val="1106616226"/>
                    </a:ext>
                  </a:extLst>
                </a:gridCol>
                <a:gridCol w="357931">
                  <a:extLst>
                    <a:ext uri="{9D8B030D-6E8A-4147-A177-3AD203B41FA5}">
                      <a16:colId xmlns:a16="http://schemas.microsoft.com/office/drawing/2014/main" val="22251990"/>
                    </a:ext>
                  </a:extLst>
                </a:gridCol>
                <a:gridCol w="357931">
                  <a:extLst>
                    <a:ext uri="{9D8B030D-6E8A-4147-A177-3AD203B41FA5}">
                      <a16:colId xmlns:a16="http://schemas.microsoft.com/office/drawing/2014/main" val="1639891843"/>
                    </a:ext>
                  </a:extLst>
                </a:gridCol>
                <a:gridCol w="357931">
                  <a:extLst>
                    <a:ext uri="{9D8B030D-6E8A-4147-A177-3AD203B41FA5}">
                      <a16:colId xmlns:a16="http://schemas.microsoft.com/office/drawing/2014/main" val="4062506687"/>
                    </a:ext>
                  </a:extLst>
                </a:gridCol>
              </a:tblGrid>
              <a:tr h="414776">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0244093"/>
                  </a:ext>
                </a:extLst>
              </a:tr>
              <a:tr h="414776">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3536122"/>
                  </a:ext>
                </a:extLst>
              </a:tr>
              <a:tr h="414776">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8871039"/>
                  </a:ext>
                </a:extLst>
              </a:tr>
              <a:tr h="414776">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8330484"/>
                  </a:ext>
                </a:extLst>
              </a:tr>
              <a:tr h="414776">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extLst>
                  <a:ext uri="{0D108BD9-81ED-4DB2-BD59-A6C34878D82A}">
                    <a16:rowId xmlns:a16="http://schemas.microsoft.com/office/drawing/2014/main" val="21143551"/>
                  </a:ext>
                </a:extLst>
              </a:tr>
              <a:tr h="414776">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extLst>
                  <a:ext uri="{0D108BD9-81ED-4DB2-BD59-A6C34878D82A}">
                    <a16:rowId xmlns:a16="http://schemas.microsoft.com/office/drawing/2014/main" val="4095595209"/>
                  </a:ext>
                </a:extLst>
              </a:tr>
              <a:tr h="414776">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extLst>
                  <a:ext uri="{0D108BD9-81ED-4DB2-BD59-A6C34878D82A}">
                    <a16:rowId xmlns:a16="http://schemas.microsoft.com/office/drawing/2014/main" val="1803927160"/>
                  </a:ext>
                </a:extLst>
              </a:tr>
              <a:tr h="414776">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688539717"/>
                  </a:ext>
                </a:extLst>
              </a:tr>
            </a:tbl>
          </a:graphicData>
        </a:graphic>
      </p:graphicFrame>
      <p:sp>
        <p:nvSpPr>
          <p:cNvPr id="125" name="Title 1">
            <a:extLst>
              <a:ext uri="{FF2B5EF4-FFF2-40B4-BE49-F238E27FC236}">
                <a16:creationId xmlns:a16="http://schemas.microsoft.com/office/drawing/2014/main" id="{67FC8A85-B4AA-458B-A7D0-3E04B44B1B30}"/>
              </a:ext>
            </a:extLst>
          </p:cNvPr>
          <p:cNvSpPr txBox="1">
            <a:spLocks/>
          </p:cNvSpPr>
          <p:nvPr/>
        </p:nvSpPr>
        <p:spPr>
          <a:xfrm>
            <a:off x="3501840" y="5646695"/>
            <a:ext cx="3380247" cy="9666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800" dirty="0"/>
              <a:t>Implementing</a:t>
            </a:r>
          </a:p>
          <a:p>
            <a:pPr algn="ctr"/>
            <a:r>
              <a:rPr lang="en-US" sz="3800" dirty="0"/>
              <a:t>probing</a:t>
            </a:r>
          </a:p>
        </p:txBody>
      </p:sp>
      <p:sp>
        <p:nvSpPr>
          <p:cNvPr id="90" name="Rectangle 89">
            <a:extLst>
              <a:ext uri="{FF2B5EF4-FFF2-40B4-BE49-F238E27FC236}">
                <a16:creationId xmlns:a16="http://schemas.microsoft.com/office/drawing/2014/main" id="{1BEF93F1-6529-4581-800A-FC4F26F14A1A}"/>
              </a:ext>
            </a:extLst>
          </p:cNvPr>
          <p:cNvSpPr/>
          <p:nvPr/>
        </p:nvSpPr>
        <p:spPr>
          <a:xfrm>
            <a:off x="2765969" y="1881188"/>
            <a:ext cx="2863448" cy="4124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8820917"/>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a:extLst>
              <a:ext uri="{FF2B5EF4-FFF2-40B4-BE49-F238E27FC236}">
                <a16:creationId xmlns:a16="http://schemas.microsoft.com/office/drawing/2014/main" id="{40ABEFC0-297D-4DE8-884D-A62470087332}"/>
              </a:ext>
            </a:extLst>
          </p:cNvPr>
          <p:cNvSpPr txBox="1"/>
          <p:nvPr/>
        </p:nvSpPr>
        <p:spPr>
          <a:xfrm>
            <a:off x="-33131" y="3099953"/>
            <a:ext cx="172267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Light" panose="020F0302020204030204"/>
                <a:ea typeface="Linux Libertine" panose="02000503000000000000" pitchFamily="2" charset="0"/>
                <a:cs typeface="Linux Libertine" panose="02000503000000000000" pitchFamily="2" charset="0"/>
              </a:rPr>
              <a:t>rotating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Light" panose="020F0302020204030204"/>
                <a:ea typeface="Linux Libertine" panose="02000503000000000000" pitchFamily="2" charset="0"/>
                <a:cs typeface="Linux Libertine" panose="02000503000000000000" pitchFamily="2" charset="0"/>
              </a:rPr>
              <a:t>mirror</a:t>
            </a:r>
          </a:p>
        </p:txBody>
      </p:sp>
      <p:sp>
        <p:nvSpPr>
          <p:cNvPr id="58" name="Arc 57">
            <a:extLst>
              <a:ext uri="{FF2B5EF4-FFF2-40B4-BE49-F238E27FC236}">
                <a16:creationId xmlns:a16="http://schemas.microsoft.com/office/drawing/2014/main" id="{2AF439F0-42E5-4C19-9A54-93FF4ECA3AD6}"/>
              </a:ext>
            </a:extLst>
          </p:cNvPr>
          <p:cNvSpPr/>
          <p:nvPr/>
        </p:nvSpPr>
        <p:spPr>
          <a:xfrm rot="18941589" flipH="1" flipV="1">
            <a:off x="566608" y="2566040"/>
            <a:ext cx="1791567" cy="1791567"/>
          </a:xfrm>
          <a:prstGeom prst="arc">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696F74DC-FFE8-4A30-8FF8-7979616362AC}"/>
              </a:ext>
            </a:extLst>
          </p:cNvPr>
          <p:cNvSpPr/>
          <p:nvPr/>
        </p:nvSpPr>
        <p:spPr>
          <a:xfrm>
            <a:off x="1629320" y="1607040"/>
            <a:ext cx="206151" cy="1929647"/>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876CB2-ACE4-4B1C-B3A3-5C312FEC4084}"/>
              </a:ext>
            </a:extLst>
          </p:cNvPr>
          <p:cNvSpPr/>
          <p:nvPr/>
        </p:nvSpPr>
        <p:spPr>
          <a:xfrm>
            <a:off x="1431099" y="354780"/>
            <a:ext cx="602592" cy="1046058"/>
          </a:xfrm>
          <a:prstGeom prst="rect">
            <a:avLst/>
          </a:prstGeom>
          <a:solidFill>
            <a:schemeClr val="bg1"/>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EF252F56-4089-4C21-894E-0C21711F33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3090" y="835946"/>
            <a:ext cx="538610" cy="486486"/>
          </a:xfrm>
          <a:prstGeom prst="rect">
            <a:avLst/>
          </a:prstGeom>
          <a:noFill/>
          <a:extLst>
            <a:ext uri="{909E8E84-426E-40DD-AFC4-6F175D3DCCD1}">
              <a14:hiddenFill xmlns:a14="http://schemas.microsoft.com/office/drawing/2010/main">
                <a:solidFill>
                  <a:srgbClr val="FFFFFF"/>
                </a:solidFill>
              </a14:hiddenFill>
            </a:ext>
          </a:extLst>
        </p:spPr>
      </p:pic>
      <p:sp>
        <p:nvSpPr>
          <p:cNvPr id="26" name="Isosceles Triangle 25">
            <a:extLst>
              <a:ext uri="{FF2B5EF4-FFF2-40B4-BE49-F238E27FC236}">
                <a16:creationId xmlns:a16="http://schemas.microsoft.com/office/drawing/2014/main" id="{1D4EA93C-5623-4CF4-A9DF-AB94DE506324}"/>
              </a:ext>
            </a:extLst>
          </p:cNvPr>
          <p:cNvSpPr/>
          <p:nvPr/>
        </p:nvSpPr>
        <p:spPr>
          <a:xfrm rot="5400000">
            <a:off x="3484531" y="3144405"/>
            <a:ext cx="206154" cy="768700"/>
          </a:xfrm>
          <a:prstGeom prst="triangl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3B701659-8B8E-4908-B866-BA80EDE9C6E4}"/>
              </a:ext>
            </a:extLst>
          </p:cNvPr>
          <p:cNvSpPr/>
          <p:nvPr/>
        </p:nvSpPr>
        <p:spPr>
          <a:xfrm rot="5400000">
            <a:off x="2317306" y="2745880"/>
            <a:ext cx="206151" cy="1565751"/>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01E34D5B-E1CD-4F01-8000-BA45BCEE80C7}"/>
              </a:ext>
            </a:extLst>
          </p:cNvPr>
          <p:cNvGrpSpPr/>
          <p:nvPr/>
        </p:nvGrpSpPr>
        <p:grpSpPr>
          <a:xfrm rot="13500000">
            <a:off x="1240167" y="3512231"/>
            <a:ext cx="876172" cy="172107"/>
            <a:chOff x="4770836" y="1658541"/>
            <a:chExt cx="2650325" cy="124885"/>
          </a:xfrm>
        </p:grpSpPr>
        <p:sp>
          <p:nvSpPr>
            <p:cNvPr id="48" name="Rectangle 47">
              <a:extLst>
                <a:ext uri="{FF2B5EF4-FFF2-40B4-BE49-F238E27FC236}">
                  <a16:creationId xmlns:a16="http://schemas.microsoft.com/office/drawing/2014/main" id="{3D0D3DE0-1622-4A43-9178-68EAC0CCC040}"/>
                </a:ext>
              </a:extLst>
            </p:cNvPr>
            <p:cNvSpPr/>
            <p:nvPr/>
          </p:nvSpPr>
          <p:spPr>
            <a:xfrm rot="5400000">
              <a:off x="6063852" y="365525"/>
              <a:ext cx="64293" cy="2650325"/>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DE4BA130-025C-4E40-B937-43B2E7C4F487}"/>
                </a:ext>
              </a:extLst>
            </p:cNvPr>
            <p:cNvSpPr/>
            <p:nvPr/>
          </p:nvSpPr>
          <p:spPr>
            <a:xfrm rot="5400000">
              <a:off x="6063852" y="426117"/>
              <a:ext cx="64293" cy="2650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6A14BB95-5C9F-42C9-8506-AD85505D92CD}"/>
                  </a:ext>
                </a:extLst>
              </p:cNvPr>
              <p:cNvSpPr txBox="1"/>
              <p:nvPr/>
            </p:nvSpPr>
            <p:spPr>
              <a:xfrm>
                <a:off x="3709250" y="2195087"/>
                <a:ext cx="231089"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𝜃</m:t>
                      </m:r>
                    </m:oMath>
                  </m:oMathPara>
                </a14:m>
                <a:endParaRPr lang="en-US" sz="2200" dirty="0"/>
              </a:p>
            </p:txBody>
          </p:sp>
        </mc:Choice>
        <mc:Fallback xmlns="">
          <p:sp>
            <p:nvSpPr>
              <p:cNvPr id="113" name="TextBox 112">
                <a:extLst>
                  <a:ext uri="{FF2B5EF4-FFF2-40B4-BE49-F238E27FC236}">
                    <a16:creationId xmlns:a16="http://schemas.microsoft.com/office/drawing/2014/main" id="{6A14BB95-5C9F-42C9-8506-AD85505D92CD}"/>
                  </a:ext>
                </a:extLst>
              </p:cNvPr>
              <p:cNvSpPr txBox="1">
                <a:spLocks noRot="1" noChangeAspect="1" noMove="1" noResize="1" noEditPoints="1" noAdjustHandles="1" noChangeArrowheads="1" noChangeShapeType="1" noTextEdit="1"/>
              </p:cNvSpPr>
              <p:nvPr/>
            </p:nvSpPr>
            <p:spPr>
              <a:xfrm>
                <a:off x="3709250" y="2195087"/>
                <a:ext cx="231089" cy="338554"/>
              </a:xfrm>
              <a:prstGeom prst="rect">
                <a:avLst/>
              </a:prstGeom>
              <a:blipFill>
                <a:blip r:embed="rId7"/>
                <a:stretch>
                  <a:fillRect l="-28947" r="-23684" b="-5357"/>
                </a:stretch>
              </a:blipFill>
            </p:spPr>
            <p:txBody>
              <a:bodyPr/>
              <a:lstStyle/>
              <a:p>
                <a:r>
                  <a:rPr lang="en-US">
                    <a:noFill/>
                  </a:rPr>
                  <a:t> </a:t>
                </a:r>
              </a:p>
            </p:txBody>
          </p:sp>
        </mc:Fallback>
      </mc:AlternateContent>
      <p:cxnSp>
        <p:nvCxnSpPr>
          <p:cNvPr id="25" name="Straight Connector 24">
            <a:extLst>
              <a:ext uri="{FF2B5EF4-FFF2-40B4-BE49-F238E27FC236}">
                <a16:creationId xmlns:a16="http://schemas.microsoft.com/office/drawing/2014/main" id="{D137FCD8-D739-41BD-A9EC-7FD78C480BA7}"/>
              </a:ext>
            </a:extLst>
          </p:cNvPr>
          <p:cNvCxnSpPr>
            <a:cxnSpLocks/>
          </p:cNvCxnSpPr>
          <p:nvPr/>
        </p:nvCxnSpPr>
        <p:spPr>
          <a:xfrm>
            <a:off x="3962006" y="2500181"/>
            <a:ext cx="0" cy="2137162"/>
          </a:xfrm>
          <a:prstGeom prst="line">
            <a:avLst/>
          </a:prstGeom>
          <a:ln w="28575">
            <a:solidFill>
              <a:schemeClr val="tx1"/>
            </a:soli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B3AB3213-9113-4E4D-AFD7-4534D7EDED22}"/>
              </a:ext>
            </a:extLst>
          </p:cNvPr>
          <p:cNvSpPr/>
          <p:nvPr/>
        </p:nvSpPr>
        <p:spPr>
          <a:xfrm>
            <a:off x="1627047" y="1405735"/>
            <a:ext cx="206151" cy="19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itle 1">
            <a:extLst>
              <a:ext uri="{FF2B5EF4-FFF2-40B4-BE49-F238E27FC236}">
                <a16:creationId xmlns:a16="http://schemas.microsoft.com/office/drawing/2014/main" id="{67FC8A85-B4AA-458B-A7D0-3E04B44B1B30}"/>
              </a:ext>
            </a:extLst>
          </p:cNvPr>
          <p:cNvSpPr txBox="1">
            <a:spLocks/>
          </p:cNvSpPr>
          <p:nvPr/>
        </p:nvSpPr>
        <p:spPr>
          <a:xfrm>
            <a:off x="3501840" y="5646695"/>
            <a:ext cx="3380247" cy="9666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800" dirty="0"/>
              <a:t>Implementing</a:t>
            </a:r>
          </a:p>
          <a:p>
            <a:pPr algn="ctr"/>
            <a:r>
              <a:rPr lang="en-US" sz="3800" dirty="0"/>
              <a:t>probing</a:t>
            </a:r>
          </a:p>
        </p:txBody>
      </p:sp>
      <p:sp>
        <p:nvSpPr>
          <p:cNvPr id="65" name="Oval 64">
            <a:extLst>
              <a:ext uri="{FF2B5EF4-FFF2-40B4-BE49-F238E27FC236}">
                <a16:creationId xmlns:a16="http://schemas.microsoft.com/office/drawing/2014/main" id="{95C43A36-62D8-475C-B79B-8E7C41557FCB}"/>
              </a:ext>
            </a:extLst>
          </p:cNvPr>
          <p:cNvSpPr/>
          <p:nvPr/>
        </p:nvSpPr>
        <p:spPr>
          <a:xfrm rot="10800000" flipV="1">
            <a:off x="2979251" y="2438627"/>
            <a:ext cx="456729" cy="2180253"/>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Droid Serif" charset="0"/>
              <a:ea typeface="Droid Serif" charset="0"/>
              <a:cs typeface="Droid Serif" charset="0"/>
            </a:endParaRPr>
          </a:p>
        </p:txBody>
      </p:sp>
      <p:sp>
        <p:nvSpPr>
          <p:cNvPr id="22" name="TextBox 21">
            <a:extLst>
              <a:ext uri="{FF2B5EF4-FFF2-40B4-BE49-F238E27FC236}">
                <a16:creationId xmlns:a16="http://schemas.microsoft.com/office/drawing/2014/main" id="{8D685A99-23F6-42B1-8422-7FC639063416}"/>
              </a:ext>
            </a:extLst>
          </p:cNvPr>
          <p:cNvSpPr txBox="1"/>
          <p:nvPr/>
        </p:nvSpPr>
        <p:spPr>
          <a:xfrm>
            <a:off x="-545642" y="362915"/>
            <a:ext cx="254734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Light" panose="020F0302020204030204"/>
                <a:ea typeface="Linux Libertine" panose="02000503000000000000" pitchFamily="2" charset="0"/>
                <a:cs typeface="Linux Libertine" panose="02000503000000000000" pitchFamily="2" charset="0"/>
              </a:rPr>
              <a:t>single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Light" panose="020F0302020204030204"/>
                <a:ea typeface="Linux Libertine" panose="02000503000000000000" pitchFamily="2" charset="0"/>
                <a:cs typeface="Linux Libertine" panose="02000503000000000000" pitchFamily="2" charset="0"/>
              </a:rPr>
              <a:t>frequency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Light" panose="020F0302020204030204"/>
                <a:ea typeface="Linux Libertine" panose="02000503000000000000" pitchFamily="2" charset="0"/>
                <a:cs typeface="Linux Libertine" panose="02000503000000000000" pitchFamily="2" charset="0"/>
              </a:rPr>
              <a:t>laser</a:t>
            </a:r>
          </a:p>
        </p:txBody>
      </p:sp>
      <p:graphicFrame>
        <p:nvGraphicFramePr>
          <p:cNvPr id="27" name="Table 26">
            <a:extLst>
              <a:ext uri="{FF2B5EF4-FFF2-40B4-BE49-F238E27FC236}">
                <a16:creationId xmlns:a16="http://schemas.microsoft.com/office/drawing/2014/main" id="{2A670529-6877-4EA9-9896-7B2C46327C7D}"/>
              </a:ext>
            </a:extLst>
          </p:cNvPr>
          <p:cNvGraphicFramePr>
            <a:graphicFrameLocks noGrp="1"/>
          </p:cNvGraphicFramePr>
          <p:nvPr>
            <p:extLst>
              <p:ext uri="{D42A27DB-BD31-4B8C-83A1-F6EECF244321}">
                <p14:modId xmlns:p14="http://schemas.microsoft.com/office/powerpoint/2010/main" val="764913338"/>
              </p:ext>
            </p:extLst>
          </p:nvPr>
        </p:nvGraphicFramePr>
        <p:xfrm>
          <a:off x="2765968" y="636570"/>
          <a:ext cx="2860640" cy="414370"/>
        </p:xfrm>
        <a:graphic>
          <a:graphicData uri="http://schemas.openxmlformats.org/drawingml/2006/table">
            <a:tbl>
              <a:tblPr>
                <a:tableStyleId>{2D5ABB26-0587-4C30-8999-92F81FD0307C}</a:tableStyleId>
              </a:tblPr>
              <a:tblGrid>
                <a:gridCol w="357580">
                  <a:extLst>
                    <a:ext uri="{9D8B030D-6E8A-4147-A177-3AD203B41FA5}">
                      <a16:colId xmlns:a16="http://schemas.microsoft.com/office/drawing/2014/main" val="3886583017"/>
                    </a:ext>
                  </a:extLst>
                </a:gridCol>
                <a:gridCol w="357580">
                  <a:extLst>
                    <a:ext uri="{9D8B030D-6E8A-4147-A177-3AD203B41FA5}">
                      <a16:colId xmlns:a16="http://schemas.microsoft.com/office/drawing/2014/main" val="1816695572"/>
                    </a:ext>
                  </a:extLst>
                </a:gridCol>
                <a:gridCol w="357580">
                  <a:extLst>
                    <a:ext uri="{9D8B030D-6E8A-4147-A177-3AD203B41FA5}">
                      <a16:colId xmlns:a16="http://schemas.microsoft.com/office/drawing/2014/main" val="2548623504"/>
                    </a:ext>
                  </a:extLst>
                </a:gridCol>
                <a:gridCol w="357580">
                  <a:extLst>
                    <a:ext uri="{9D8B030D-6E8A-4147-A177-3AD203B41FA5}">
                      <a16:colId xmlns:a16="http://schemas.microsoft.com/office/drawing/2014/main" val="3857027920"/>
                    </a:ext>
                  </a:extLst>
                </a:gridCol>
                <a:gridCol w="357580">
                  <a:extLst>
                    <a:ext uri="{9D8B030D-6E8A-4147-A177-3AD203B41FA5}">
                      <a16:colId xmlns:a16="http://schemas.microsoft.com/office/drawing/2014/main" val="1106616226"/>
                    </a:ext>
                  </a:extLst>
                </a:gridCol>
                <a:gridCol w="357580">
                  <a:extLst>
                    <a:ext uri="{9D8B030D-6E8A-4147-A177-3AD203B41FA5}">
                      <a16:colId xmlns:a16="http://schemas.microsoft.com/office/drawing/2014/main" val="22251990"/>
                    </a:ext>
                  </a:extLst>
                </a:gridCol>
                <a:gridCol w="357580">
                  <a:extLst>
                    <a:ext uri="{9D8B030D-6E8A-4147-A177-3AD203B41FA5}">
                      <a16:colId xmlns:a16="http://schemas.microsoft.com/office/drawing/2014/main" val="1639891843"/>
                    </a:ext>
                  </a:extLst>
                </a:gridCol>
                <a:gridCol w="357580">
                  <a:extLst>
                    <a:ext uri="{9D8B030D-6E8A-4147-A177-3AD203B41FA5}">
                      <a16:colId xmlns:a16="http://schemas.microsoft.com/office/drawing/2014/main" val="4062506687"/>
                    </a:ext>
                  </a:extLst>
                </a:gridCol>
              </a:tblGrid>
              <a:tr h="414370">
                <a:tc>
                  <a:txBody>
                    <a:bodyPr/>
                    <a:lstStyle/>
                    <a:p>
                      <a:pPr algn="ctr"/>
                      <a:endParaRPr lang="en-US" sz="2000" dirty="0"/>
                    </a:p>
                  </a:txBody>
                  <a:tcPr marL="148992" marR="74496" marT="37248" marB="3724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endParaRPr lang="en-US" sz="2000" dirty="0"/>
                    </a:p>
                  </a:txBody>
                  <a:tcPr marL="148992" marR="74496" marT="37248" marB="3724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2000" dirty="0"/>
                    </a:p>
                  </a:txBody>
                  <a:tcPr marL="148992" marR="74496" marT="37248" marB="3724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000" dirty="0"/>
                    </a:p>
                  </a:txBody>
                  <a:tcPr marL="148992" marR="74496" marT="37248" marB="3724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2000" dirty="0"/>
                    </a:p>
                  </a:txBody>
                  <a:tcPr marL="148992" marR="74496" marT="37248" marB="3724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000" dirty="0"/>
                    </a:p>
                  </a:txBody>
                  <a:tcPr marL="148992" marR="74496" marT="37248" marB="3724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2000" dirty="0"/>
                    </a:p>
                  </a:txBody>
                  <a:tcPr marL="148992" marR="74496" marT="37248" marB="3724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endParaRPr lang="en-US" sz="2000" dirty="0"/>
                    </a:p>
                  </a:txBody>
                  <a:tcPr marL="148992" marR="74496" marT="37248" marB="3724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8330484"/>
                  </a:ext>
                </a:extLst>
              </a:tr>
            </a:tbl>
          </a:graphicData>
        </a:graphic>
      </p:graphicFrame>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80B8D131-FBA8-4C2A-9CE0-EE9373EC69E6}"/>
                  </a:ext>
                </a:extLst>
              </p:cNvPr>
              <p:cNvSpPr txBox="1"/>
              <p:nvPr/>
            </p:nvSpPr>
            <p:spPr>
              <a:xfrm>
                <a:off x="2964114" y="1096752"/>
                <a:ext cx="2469330" cy="448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tx1"/>
                          </a:solidFill>
                          <a:latin typeface="Cambria Math" panose="02040503050406030204" pitchFamily="18" charset="0"/>
                          <a:ea typeface="Cambria Math" panose="02040503050406030204" pitchFamily="18" charset="0"/>
                        </a:rPr>
                        <m:t>ℱ</m:t>
                      </m:r>
                      <m:r>
                        <a:rPr lang="en-US" sz="2800" b="0" i="1" smtClean="0">
                          <a:solidFill>
                            <a:schemeClr val="tx1"/>
                          </a:solidFill>
                          <a:latin typeface="Cambria Math" panose="02040503050406030204" pitchFamily="18" charset="0"/>
                          <a:ea typeface="Cambria Math" panose="02040503050406030204" pitchFamily="18" charset="0"/>
                        </a:rPr>
                        <m:t>=</m:t>
                      </m:r>
                      <m:r>
                        <a:rPr lang="en-US" sz="2800" b="0" i="1" smtClean="0">
                          <a:solidFill>
                            <a:schemeClr val="accent1"/>
                          </a:solidFill>
                          <a:latin typeface="Cambria Math" panose="02040503050406030204" pitchFamily="18" charset="0"/>
                          <a:ea typeface="Cambria Math" panose="02040503050406030204" pitchFamily="18" charset="0"/>
                        </a:rPr>
                        <m:t>𝐴</m:t>
                      </m:r>
                      <m:d>
                        <m:dPr>
                          <m:ctrlPr>
                            <a:rPr lang="en-US" sz="2800" i="1" smtClean="0">
                              <a:solidFill>
                                <a:schemeClr val="accent1"/>
                              </a:solidFill>
                              <a:latin typeface="Cambria Math" panose="02040503050406030204" pitchFamily="18" charset="0"/>
                              <a:ea typeface="Cambria Math" panose="02040503050406030204" pitchFamily="18" charset="0"/>
                            </a:rPr>
                          </m:ctrlPr>
                        </m:dPr>
                        <m:e>
                          <m:r>
                            <a:rPr lang="en-US" sz="2800" b="0" i="1" smtClean="0">
                              <a:solidFill>
                                <a:schemeClr val="accent1"/>
                              </a:solidFill>
                              <a:latin typeface="Cambria Math" panose="02040503050406030204" pitchFamily="18" charset="0"/>
                              <a:ea typeface="Cambria Math" panose="02040503050406030204" pitchFamily="18" charset="0"/>
                            </a:rPr>
                            <m:t>𝜃</m:t>
                          </m:r>
                        </m:e>
                      </m:d>
                      <m:sSup>
                        <m:sSupPr>
                          <m:ctrlPr>
                            <a:rPr lang="en-US" sz="2800" i="1" smtClean="0">
                              <a:solidFill>
                                <a:schemeClr val="accent6"/>
                              </a:solidFill>
                              <a:latin typeface="Cambria Math" panose="02040503050406030204" pitchFamily="18" charset="0"/>
                              <a:ea typeface="Cambria Math" panose="02040503050406030204" pitchFamily="18" charset="0"/>
                            </a:rPr>
                          </m:ctrlPr>
                        </m:sSupPr>
                        <m:e>
                          <m:r>
                            <a:rPr lang="en-US" sz="2800" b="0" i="1" smtClean="0">
                              <a:solidFill>
                                <a:schemeClr val="accent6"/>
                              </a:solidFill>
                              <a:latin typeface="Cambria Math" panose="02040503050406030204" pitchFamily="18" charset="0"/>
                              <a:ea typeface="Cambria Math" panose="02040503050406030204" pitchFamily="18" charset="0"/>
                            </a:rPr>
                            <m:t>𝑒</m:t>
                          </m:r>
                        </m:e>
                        <m:sup>
                          <m:r>
                            <a:rPr lang="en-US" sz="2800" b="0" i="1" smtClean="0">
                              <a:solidFill>
                                <a:schemeClr val="accent6"/>
                              </a:solidFill>
                              <a:latin typeface="Cambria Math" panose="02040503050406030204" pitchFamily="18" charset="0"/>
                              <a:ea typeface="Cambria Math" panose="02040503050406030204" pitchFamily="18" charset="0"/>
                            </a:rPr>
                            <m:t>𝑗</m:t>
                          </m:r>
                          <m:r>
                            <a:rPr lang="en-US" sz="2800" b="0" i="1" smtClean="0">
                              <a:solidFill>
                                <a:schemeClr val="accent6"/>
                              </a:solidFill>
                              <a:latin typeface="Cambria Math" panose="02040503050406030204" pitchFamily="18" charset="0"/>
                              <a:ea typeface="Cambria Math" panose="02040503050406030204" pitchFamily="18" charset="0"/>
                            </a:rPr>
                            <m:t>𝜙</m:t>
                          </m:r>
                          <m:r>
                            <a:rPr lang="en-US" sz="2800" b="0" i="1" smtClean="0">
                              <a:solidFill>
                                <a:schemeClr val="accent6"/>
                              </a:solidFill>
                              <a:latin typeface="Cambria Math" panose="02040503050406030204" pitchFamily="18" charset="0"/>
                              <a:ea typeface="Cambria Math" panose="02040503050406030204" pitchFamily="18" charset="0"/>
                            </a:rPr>
                            <m:t>(</m:t>
                          </m:r>
                          <m:r>
                            <a:rPr lang="en-US" sz="2800" b="0" i="1" smtClean="0">
                              <a:solidFill>
                                <a:schemeClr val="accent6"/>
                              </a:solidFill>
                              <a:latin typeface="Cambria Math" panose="02040503050406030204" pitchFamily="18" charset="0"/>
                              <a:ea typeface="Cambria Math" panose="02040503050406030204" pitchFamily="18" charset="0"/>
                            </a:rPr>
                            <m:t>𝜃</m:t>
                          </m:r>
                          <m:r>
                            <a:rPr lang="en-US" sz="2800" b="0" i="1" smtClean="0">
                              <a:solidFill>
                                <a:schemeClr val="accent6"/>
                              </a:solidFill>
                              <a:latin typeface="Cambria Math" panose="02040503050406030204" pitchFamily="18" charset="0"/>
                              <a:ea typeface="Cambria Math" panose="02040503050406030204" pitchFamily="18" charset="0"/>
                            </a:rPr>
                            <m:t>)</m:t>
                          </m:r>
                        </m:sup>
                      </m:sSup>
                    </m:oMath>
                  </m:oMathPara>
                </a14:m>
                <a:endParaRPr lang="en-US" sz="2800" dirty="0">
                  <a:solidFill>
                    <a:schemeClr val="tx1"/>
                  </a:solidFill>
                </a:endParaRPr>
              </a:p>
            </p:txBody>
          </p:sp>
        </mc:Choice>
        <mc:Fallback xmlns="">
          <p:sp>
            <p:nvSpPr>
              <p:cNvPr id="28" name="TextBox 27">
                <a:extLst>
                  <a:ext uri="{FF2B5EF4-FFF2-40B4-BE49-F238E27FC236}">
                    <a16:creationId xmlns:a16="http://schemas.microsoft.com/office/drawing/2014/main" id="{80B8D131-FBA8-4C2A-9CE0-EE9373EC69E6}"/>
                  </a:ext>
                </a:extLst>
              </p:cNvPr>
              <p:cNvSpPr txBox="1">
                <a:spLocks noRot="1" noChangeAspect="1" noMove="1" noResize="1" noEditPoints="1" noAdjustHandles="1" noChangeArrowheads="1" noChangeShapeType="1" noTextEdit="1"/>
              </p:cNvSpPr>
              <p:nvPr/>
            </p:nvSpPr>
            <p:spPr>
              <a:xfrm>
                <a:off x="2964114" y="1096752"/>
                <a:ext cx="2469330" cy="448777"/>
              </a:xfrm>
              <a:prstGeom prst="rect">
                <a:avLst/>
              </a:prstGeom>
              <a:blipFill>
                <a:blip r:embed="rId8"/>
                <a:stretch>
                  <a:fillRect/>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4190878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fade">
                                      <p:cBhvr>
                                        <p:cTn id="18" dur="500"/>
                                        <p:tgtEl>
                                          <p:spTgt spid="10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fade">
                                      <p:cBhvr>
                                        <p:cTn id="29" dur="500"/>
                                        <p:tgtEl>
                                          <p:spTgt spid="51"/>
                                        </p:tgtEl>
                                      </p:cBhvr>
                                    </p:animEffect>
                                  </p:childTnLst>
                                </p:cTn>
                              </p:par>
                              <p:par>
                                <p:cTn id="30" presetID="10" presetClass="entr" presetSubtype="0"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1"/>
                                        </p:tgtEl>
                                        <p:attrNameLst>
                                          <p:attrName>style.visibility</p:attrName>
                                        </p:attrNameLst>
                                      </p:cBhvr>
                                      <p:to>
                                        <p:strVal val="visible"/>
                                      </p:to>
                                    </p:set>
                                    <p:animEffect transition="in" filter="fade">
                                      <p:cBhvr>
                                        <p:cTn id="35" dur="500"/>
                                        <p:tgtEl>
                                          <p:spTgt spid="1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fade">
                                      <p:cBhvr>
                                        <p:cTn id="38" dur="500"/>
                                        <p:tgtEl>
                                          <p:spTgt spid="5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fade">
                                      <p:cBhvr>
                                        <p:cTn id="43" dur="500"/>
                                        <p:tgtEl>
                                          <p:spTgt spid="65"/>
                                        </p:tgtEl>
                                      </p:cBhvr>
                                    </p:animEffect>
                                  </p:childTnLst>
                                </p:cTn>
                              </p:par>
                              <p:par>
                                <p:cTn id="44" presetID="10" presetClass="entr" presetSubtype="0"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par>
                                <p:cTn id="47" presetID="10"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par>
                                <p:cTn id="50" presetID="10" presetClass="entr" presetSubtype="0" fill="hold" nodeType="withEffect">
                                  <p:stCondLst>
                                    <p:cond delay="0"/>
                                  </p:stCondLst>
                                  <p:childTnLst>
                                    <p:set>
                                      <p:cBhvr>
                                        <p:cTn id="51" dur="1" fill="hold">
                                          <p:stCondLst>
                                            <p:cond delay="0"/>
                                          </p:stCondLst>
                                        </p:cTn>
                                        <p:tgtEl>
                                          <p:spTgt spid="113"/>
                                        </p:tgtEl>
                                        <p:attrNameLst>
                                          <p:attrName>style.visibility</p:attrName>
                                        </p:attrNameLst>
                                      </p:cBhvr>
                                      <p:to>
                                        <p:strVal val="visible"/>
                                      </p:to>
                                    </p:set>
                                    <p:animEffect transition="in" filter="fade">
                                      <p:cBhvr>
                                        <p:cTn id="52"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8" grpId="0" animBg="1"/>
      <p:bldP spid="19" grpId="0" animBg="1"/>
      <p:bldP spid="17" grpId="0" animBg="1"/>
      <p:bldP spid="111" grpId="0" animBg="1"/>
      <p:bldP spid="33" grpId="0" animBg="1"/>
      <p:bldP spid="65" grpId="0" animBg="1"/>
      <p:bldP spid="22" grpId="0"/>
      <p:bldP spid="2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plementationScan">
            <a:hlinkClick r:id="" action="ppaction://media"/>
            <a:extLst>
              <a:ext uri="{FF2B5EF4-FFF2-40B4-BE49-F238E27FC236}">
                <a16:creationId xmlns:a16="http://schemas.microsoft.com/office/drawing/2014/main" id="{E4009A3B-7F1B-4226-B1D8-1330E25E4C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786651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a:extLst>
              <a:ext uri="{FF2B5EF4-FFF2-40B4-BE49-F238E27FC236}">
                <a16:creationId xmlns:a16="http://schemas.microsoft.com/office/drawing/2014/main" id="{40ABEFC0-297D-4DE8-884D-A62470087332}"/>
              </a:ext>
            </a:extLst>
          </p:cNvPr>
          <p:cNvSpPr txBox="1"/>
          <p:nvPr/>
        </p:nvSpPr>
        <p:spPr>
          <a:xfrm>
            <a:off x="-33131" y="3099953"/>
            <a:ext cx="172267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Light" panose="020F0302020204030204"/>
                <a:ea typeface="Linux Libertine" panose="02000503000000000000" pitchFamily="2" charset="0"/>
                <a:cs typeface="Linux Libertine" panose="02000503000000000000" pitchFamily="2" charset="0"/>
              </a:rPr>
              <a:t>rotating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Light" panose="020F0302020204030204"/>
                <a:ea typeface="Linux Libertine" panose="02000503000000000000" pitchFamily="2" charset="0"/>
                <a:cs typeface="Linux Libertine" panose="02000503000000000000" pitchFamily="2" charset="0"/>
              </a:rPr>
              <a:t>mirror</a:t>
            </a:r>
          </a:p>
        </p:txBody>
      </p:sp>
      <p:sp>
        <p:nvSpPr>
          <p:cNvPr id="58" name="Arc 57">
            <a:extLst>
              <a:ext uri="{FF2B5EF4-FFF2-40B4-BE49-F238E27FC236}">
                <a16:creationId xmlns:a16="http://schemas.microsoft.com/office/drawing/2014/main" id="{2AF439F0-42E5-4C19-9A54-93FF4ECA3AD6}"/>
              </a:ext>
            </a:extLst>
          </p:cNvPr>
          <p:cNvSpPr/>
          <p:nvPr/>
        </p:nvSpPr>
        <p:spPr>
          <a:xfrm rot="18941589" flipH="1" flipV="1">
            <a:off x="566608" y="2566040"/>
            <a:ext cx="1791567" cy="1791567"/>
          </a:xfrm>
          <a:prstGeom prst="arc">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696F74DC-FFE8-4A30-8FF8-7979616362AC}"/>
              </a:ext>
            </a:extLst>
          </p:cNvPr>
          <p:cNvSpPr/>
          <p:nvPr/>
        </p:nvSpPr>
        <p:spPr>
          <a:xfrm>
            <a:off x="1629320" y="1607040"/>
            <a:ext cx="206151" cy="1943879"/>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876CB2-ACE4-4B1C-B3A3-5C312FEC4084}"/>
              </a:ext>
            </a:extLst>
          </p:cNvPr>
          <p:cNvSpPr/>
          <p:nvPr/>
        </p:nvSpPr>
        <p:spPr>
          <a:xfrm>
            <a:off x="1431099" y="354780"/>
            <a:ext cx="602592" cy="1046058"/>
          </a:xfrm>
          <a:prstGeom prst="rect">
            <a:avLst/>
          </a:prstGeom>
          <a:solidFill>
            <a:schemeClr val="bg1"/>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EF252F56-4089-4C21-894E-0C21711F33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090" y="835946"/>
            <a:ext cx="538610" cy="486486"/>
          </a:xfrm>
          <a:prstGeom prst="rect">
            <a:avLst/>
          </a:prstGeom>
          <a:noFill/>
          <a:extLst>
            <a:ext uri="{909E8E84-426E-40DD-AFC4-6F175D3DCCD1}">
              <a14:hiddenFill xmlns:a14="http://schemas.microsoft.com/office/drawing/2010/main">
                <a:solidFill>
                  <a:srgbClr val="FFFFFF"/>
                </a:solidFill>
              </a14:hiddenFill>
            </a:ext>
          </a:extLst>
        </p:spPr>
      </p:pic>
      <p:sp>
        <p:nvSpPr>
          <p:cNvPr id="26" name="Isosceles Triangle 25">
            <a:extLst>
              <a:ext uri="{FF2B5EF4-FFF2-40B4-BE49-F238E27FC236}">
                <a16:creationId xmlns:a16="http://schemas.microsoft.com/office/drawing/2014/main" id="{1D4EA93C-5623-4CF4-A9DF-AB94DE506324}"/>
              </a:ext>
            </a:extLst>
          </p:cNvPr>
          <p:cNvSpPr/>
          <p:nvPr/>
        </p:nvSpPr>
        <p:spPr>
          <a:xfrm rot="5400000">
            <a:off x="3484531" y="3144405"/>
            <a:ext cx="206154" cy="768700"/>
          </a:xfrm>
          <a:prstGeom prst="triangl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3B701659-8B8E-4908-B866-BA80EDE9C6E4}"/>
              </a:ext>
            </a:extLst>
          </p:cNvPr>
          <p:cNvSpPr/>
          <p:nvPr/>
        </p:nvSpPr>
        <p:spPr>
          <a:xfrm rot="5400000">
            <a:off x="2317306" y="2745880"/>
            <a:ext cx="206151" cy="1565751"/>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01E34D5B-E1CD-4F01-8000-BA45BCEE80C7}"/>
              </a:ext>
            </a:extLst>
          </p:cNvPr>
          <p:cNvGrpSpPr/>
          <p:nvPr/>
        </p:nvGrpSpPr>
        <p:grpSpPr>
          <a:xfrm rot="13500000">
            <a:off x="1240167" y="3512231"/>
            <a:ext cx="876172" cy="172107"/>
            <a:chOff x="4770836" y="1658541"/>
            <a:chExt cx="2650325" cy="124885"/>
          </a:xfrm>
        </p:grpSpPr>
        <p:sp>
          <p:nvSpPr>
            <p:cNvPr id="48" name="Rectangle 47">
              <a:extLst>
                <a:ext uri="{FF2B5EF4-FFF2-40B4-BE49-F238E27FC236}">
                  <a16:creationId xmlns:a16="http://schemas.microsoft.com/office/drawing/2014/main" id="{3D0D3DE0-1622-4A43-9178-68EAC0CCC040}"/>
                </a:ext>
              </a:extLst>
            </p:cNvPr>
            <p:cNvSpPr/>
            <p:nvPr/>
          </p:nvSpPr>
          <p:spPr>
            <a:xfrm rot="5400000">
              <a:off x="6063852" y="365525"/>
              <a:ext cx="64293" cy="2650325"/>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DE4BA130-025C-4E40-B937-43B2E7C4F487}"/>
                </a:ext>
              </a:extLst>
            </p:cNvPr>
            <p:cNvSpPr/>
            <p:nvPr/>
          </p:nvSpPr>
          <p:spPr>
            <a:xfrm rot="5400000">
              <a:off x="6063852" y="426117"/>
              <a:ext cx="64293" cy="2650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6A14BB95-5C9F-42C9-8506-AD85505D92CD}"/>
                  </a:ext>
                </a:extLst>
              </p:cNvPr>
              <p:cNvSpPr txBox="1"/>
              <p:nvPr/>
            </p:nvSpPr>
            <p:spPr>
              <a:xfrm>
                <a:off x="3709250" y="2195087"/>
                <a:ext cx="231089"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𝜃</m:t>
                      </m:r>
                    </m:oMath>
                  </m:oMathPara>
                </a14:m>
                <a:endParaRPr lang="en-US" sz="2200" dirty="0"/>
              </a:p>
            </p:txBody>
          </p:sp>
        </mc:Choice>
        <mc:Fallback xmlns="">
          <p:sp>
            <p:nvSpPr>
              <p:cNvPr id="113" name="TextBox 112">
                <a:extLst>
                  <a:ext uri="{FF2B5EF4-FFF2-40B4-BE49-F238E27FC236}">
                    <a16:creationId xmlns:a16="http://schemas.microsoft.com/office/drawing/2014/main" id="{6A14BB95-5C9F-42C9-8506-AD85505D92CD}"/>
                  </a:ext>
                </a:extLst>
              </p:cNvPr>
              <p:cNvSpPr txBox="1">
                <a:spLocks noRot="1" noChangeAspect="1" noMove="1" noResize="1" noEditPoints="1" noAdjustHandles="1" noChangeArrowheads="1" noChangeShapeType="1" noTextEdit="1"/>
              </p:cNvSpPr>
              <p:nvPr/>
            </p:nvSpPr>
            <p:spPr>
              <a:xfrm>
                <a:off x="3709250" y="2195087"/>
                <a:ext cx="231089" cy="338554"/>
              </a:xfrm>
              <a:prstGeom prst="rect">
                <a:avLst/>
              </a:prstGeom>
              <a:blipFill>
                <a:blip r:embed="rId6"/>
                <a:stretch>
                  <a:fillRect l="-28947" r="-23684" b="-5357"/>
                </a:stretch>
              </a:blipFill>
            </p:spPr>
            <p:txBody>
              <a:bodyPr/>
              <a:lstStyle/>
              <a:p>
                <a:r>
                  <a:rPr lang="en-US">
                    <a:noFill/>
                  </a:rPr>
                  <a:t> </a:t>
                </a:r>
              </a:p>
            </p:txBody>
          </p:sp>
        </mc:Fallback>
      </mc:AlternateContent>
      <p:sp>
        <p:nvSpPr>
          <p:cNvPr id="32" name="Rectangle 31">
            <a:extLst>
              <a:ext uri="{FF2B5EF4-FFF2-40B4-BE49-F238E27FC236}">
                <a16:creationId xmlns:a16="http://schemas.microsoft.com/office/drawing/2014/main" id="{631AFF2B-8DDF-40FB-90DC-03F73371F268}"/>
              </a:ext>
            </a:extLst>
          </p:cNvPr>
          <p:cNvSpPr/>
          <p:nvPr/>
        </p:nvSpPr>
        <p:spPr>
          <a:xfrm>
            <a:off x="1344907" y="2076097"/>
            <a:ext cx="770433" cy="73092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1D4184D6-9EB3-4855-BA21-D91AF0977731}"/>
                  </a:ext>
                </a:extLst>
              </p:cNvPr>
              <p:cNvSpPr txBox="1"/>
              <p:nvPr/>
            </p:nvSpPr>
            <p:spPr>
              <a:xfrm>
                <a:off x="1470925" y="2290133"/>
                <a:ext cx="52995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5"/>
                          </a:solidFill>
                          <a:latin typeface="Cambria Math" panose="02040503050406030204" pitchFamily="18" charset="0"/>
                        </a:rPr>
                        <m:t>𝐴</m:t>
                      </m:r>
                      <m:r>
                        <a:rPr lang="en-US" b="0" i="1" smtClean="0">
                          <a:solidFill>
                            <a:schemeClr val="accent5"/>
                          </a:solidFill>
                          <a:latin typeface="Cambria Math" panose="02040503050406030204" pitchFamily="18" charset="0"/>
                        </a:rPr>
                        <m:t>(</m:t>
                      </m:r>
                      <m:r>
                        <a:rPr lang="en-US" b="0" i="1" smtClean="0">
                          <a:solidFill>
                            <a:schemeClr val="accent5"/>
                          </a:solidFill>
                          <a:latin typeface="Cambria Math" panose="02040503050406030204" pitchFamily="18" charset="0"/>
                        </a:rPr>
                        <m:t>𝜃</m:t>
                      </m:r>
                      <m:r>
                        <a:rPr lang="en-US" b="0" i="1" smtClean="0">
                          <a:solidFill>
                            <a:schemeClr val="accent5"/>
                          </a:solidFill>
                          <a:latin typeface="Cambria Math" panose="02040503050406030204" pitchFamily="18" charset="0"/>
                        </a:rPr>
                        <m:t>)</m:t>
                      </m:r>
                    </m:oMath>
                  </m:oMathPara>
                </a14:m>
                <a:endParaRPr lang="en-US" dirty="0">
                  <a:solidFill>
                    <a:schemeClr val="accent5"/>
                  </a:solidFill>
                </a:endParaRPr>
              </a:p>
            </p:txBody>
          </p:sp>
        </mc:Choice>
        <mc:Fallback xmlns="">
          <p:sp>
            <p:nvSpPr>
              <p:cNvPr id="115" name="TextBox 114">
                <a:extLst>
                  <a:ext uri="{FF2B5EF4-FFF2-40B4-BE49-F238E27FC236}">
                    <a16:creationId xmlns:a16="http://schemas.microsoft.com/office/drawing/2014/main" id="{1D4184D6-9EB3-4855-BA21-D91AF0977731}"/>
                  </a:ext>
                </a:extLst>
              </p:cNvPr>
              <p:cNvSpPr txBox="1">
                <a:spLocks noRot="1" noChangeAspect="1" noMove="1" noResize="1" noEditPoints="1" noAdjustHandles="1" noChangeArrowheads="1" noChangeShapeType="1" noTextEdit="1"/>
              </p:cNvSpPr>
              <p:nvPr/>
            </p:nvSpPr>
            <p:spPr>
              <a:xfrm>
                <a:off x="1470925" y="2290133"/>
                <a:ext cx="529953" cy="276999"/>
              </a:xfrm>
              <a:prstGeom prst="rect">
                <a:avLst/>
              </a:prstGeom>
              <a:blipFill>
                <a:blip r:embed="rId7"/>
                <a:stretch>
                  <a:fillRect l="-9195" t="-4444" r="-14943" b="-35556"/>
                </a:stretch>
              </a:blipFill>
            </p:spPr>
            <p:txBody>
              <a:bodyPr/>
              <a:lstStyle/>
              <a:p>
                <a:r>
                  <a:rPr lang="en-US">
                    <a:noFill/>
                  </a:rPr>
                  <a:t> </a:t>
                </a:r>
              </a:p>
            </p:txBody>
          </p:sp>
        </mc:Fallback>
      </mc:AlternateContent>
      <p:cxnSp>
        <p:nvCxnSpPr>
          <p:cNvPr id="25" name="Straight Connector 24">
            <a:extLst>
              <a:ext uri="{FF2B5EF4-FFF2-40B4-BE49-F238E27FC236}">
                <a16:creationId xmlns:a16="http://schemas.microsoft.com/office/drawing/2014/main" id="{D137FCD8-D739-41BD-A9EC-7FD78C480BA7}"/>
              </a:ext>
            </a:extLst>
          </p:cNvPr>
          <p:cNvCxnSpPr>
            <a:cxnSpLocks/>
          </p:cNvCxnSpPr>
          <p:nvPr/>
        </p:nvCxnSpPr>
        <p:spPr>
          <a:xfrm>
            <a:off x="3962006" y="2500181"/>
            <a:ext cx="0" cy="2137162"/>
          </a:xfrm>
          <a:prstGeom prst="line">
            <a:avLst/>
          </a:prstGeom>
          <a:ln w="28575">
            <a:solidFill>
              <a:schemeClr val="tx1"/>
            </a:soli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816FFBD6-3B29-4748-BF69-04DE4155F14E}"/>
              </a:ext>
            </a:extLst>
          </p:cNvPr>
          <p:cNvSpPr txBox="1"/>
          <p:nvPr/>
        </p:nvSpPr>
        <p:spPr>
          <a:xfrm>
            <a:off x="-978" y="2085928"/>
            <a:ext cx="140402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Light" panose="020F0302020204030204"/>
                <a:ea typeface="Linux Libertine" panose="02000503000000000000" pitchFamily="2" charset="0"/>
                <a:cs typeface="Linux Libertine" panose="02000503000000000000" pitchFamily="2" charset="0"/>
              </a:rPr>
              <a:t>amplitude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Light" panose="020F0302020204030204"/>
                <a:ea typeface="Linux Libertine" panose="02000503000000000000" pitchFamily="2" charset="0"/>
                <a:cs typeface="Linux Libertine" panose="02000503000000000000" pitchFamily="2" charset="0"/>
              </a:rPr>
              <a:t>modulator</a:t>
            </a:r>
          </a:p>
        </p:txBody>
      </p:sp>
      <p:sp>
        <p:nvSpPr>
          <p:cNvPr id="33" name="Rectangle 32">
            <a:extLst>
              <a:ext uri="{FF2B5EF4-FFF2-40B4-BE49-F238E27FC236}">
                <a16:creationId xmlns:a16="http://schemas.microsoft.com/office/drawing/2014/main" id="{B3AB3213-9113-4E4D-AFD7-4534D7EDED22}"/>
              </a:ext>
            </a:extLst>
          </p:cNvPr>
          <p:cNvSpPr/>
          <p:nvPr/>
        </p:nvSpPr>
        <p:spPr>
          <a:xfrm>
            <a:off x="1627047" y="1405735"/>
            <a:ext cx="206151" cy="19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 name="Group 116">
            <a:extLst>
              <a:ext uri="{FF2B5EF4-FFF2-40B4-BE49-F238E27FC236}">
                <a16:creationId xmlns:a16="http://schemas.microsoft.com/office/drawing/2014/main" id="{EF2CB763-10D4-424E-943B-50714163C70D}"/>
              </a:ext>
            </a:extLst>
          </p:cNvPr>
          <p:cNvGrpSpPr/>
          <p:nvPr/>
        </p:nvGrpSpPr>
        <p:grpSpPr>
          <a:xfrm>
            <a:off x="103905" y="4832719"/>
            <a:ext cx="3949136" cy="2077812"/>
            <a:chOff x="39509" y="4784917"/>
            <a:chExt cx="3949136" cy="2077812"/>
          </a:xfrm>
        </p:grpSpPr>
        <p:pic>
          <p:nvPicPr>
            <p:cNvPr id="118" name="Picture 117">
              <a:extLst>
                <a:ext uri="{FF2B5EF4-FFF2-40B4-BE49-F238E27FC236}">
                  <a16:creationId xmlns:a16="http://schemas.microsoft.com/office/drawing/2014/main" id="{EE9884F9-7F87-405B-859B-6724C7A193D0}"/>
                </a:ext>
              </a:extLst>
            </p:cNvPr>
            <p:cNvPicPr>
              <a:picLocks noChangeAspect="1"/>
            </p:cNvPicPr>
            <p:nvPr/>
          </p:nvPicPr>
          <p:blipFill>
            <a:blip r:embed="rId8">
              <a:biLevel thresh="25000"/>
            </a:blip>
            <a:stretch>
              <a:fillRect/>
            </a:stretch>
          </p:blipFill>
          <p:spPr>
            <a:xfrm>
              <a:off x="474833" y="5033241"/>
              <a:ext cx="3285930" cy="1733897"/>
            </a:xfrm>
            <a:prstGeom prst="rect">
              <a:avLst/>
            </a:prstGeom>
          </p:spPr>
        </p:pic>
        <p:grpSp>
          <p:nvGrpSpPr>
            <p:cNvPr id="119" name="Group 118">
              <a:extLst>
                <a:ext uri="{FF2B5EF4-FFF2-40B4-BE49-F238E27FC236}">
                  <a16:creationId xmlns:a16="http://schemas.microsoft.com/office/drawing/2014/main" id="{E3BECE62-6540-4600-8666-621ADCBF63A6}"/>
                </a:ext>
              </a:extLst>
            </p:cNvPr>
            <p:cNvGrpSpPr/>
            <p:nvPr/>
          </p:nvGrpSpPr>
          <p:grpSpPr>
            <a:xfrm>
              <a:off x="553863" y="4784917"/>
              <a:ext cx="3155973" cy="2016257"/>
              <a:chOff x="1156911" y="4070350"/>
              <a:chExt cx="4318419" cy="2758913"/>
            </a:xfrm>
          </p:grpSpPr>
          <p:cxnSp>
            <p:nvCxnSpPr>
              <p:cNvPr id="120" name="Straight Connector 119">
                <a:extLst>
                  <a:ext uri="{FF2B5EF4-FFF2-40B4-BE49-F238E27FC236}">
                    <a16:creationId xmlns:a16="http://schemas.microsoft.com/office/drawing/2014/main" id="{2A7CC0A5-7479-4651-A0A6-914F278D2C91}"/>
                  </a:ext>
                </a:extLst>
              </p:cNvPr>
              <p:cNvCxnSpPr>
                <a:cxnSpLocks/>
              </p:cNvCxnSpPr>
              <p:nvPr/>
            </p:nvCxnSpPr>
            <p:spPr>
              <a:xfrm flipH="1">
                <a:off x="1156911" y="6516830"/>
                <a:ext cx="4318419" cy="0"/>
              </a:xfrm>
              <a:prstGeom prst="line">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9364B8E7-815D-4774-A53A-289BFF76A35E}"/>
                  </a:ext>
                </a:extLst>
              </p:cNvPr>
              <p:cNvCxnSpPr>
                <a:cxnSpLocks/>
              </p:cNvCxnSpPr>
              <p:nvPr/>
            </p:nvCxnSpPr>
            <p:spPr>
              <a:xfrm>
                <a:off x="1464251" y="4070350"/>
                <a:ext cx="0" cy="2758913"/>
              </a:xfrm>
              <a:prstGeom prst="line">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22" name="TextBox 121">
                  <a:extLst>
                    <a:ext uri="{FF2B5EF4-FFF2-40B4-BE49-F238E27FC236}">
                      <a16:creationId xmlns:a16="http://schemas.microsoft.com/office/drawing/2014/main" id="{1FB27389-A692-446E-B578-A85A267655A1}"/>
                    </a:ext>
                  </a:extLst>
                </p:cNvPr>
                <p:cNvSpPr txBox="1"/>
                <p:nvPr/>
              </p:nvSpPr>
              <p:spPr>
                <a:xfrm>
                  <a:off x="39509" y="5120136"/>
                  <a:ext cx="645818"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𝐴</m:t>
                        </m:r>
                        <m:r>
                          <a:rPr lang="en-US" sz="2200" b="0" i="1" smtClean="0">
                            <a:latin typeface="Cambria Math" panose="02040503050406030204" pitchFamily="18" charset="0"/>
                          </a:rPr>
                          <m:t>(</m:t>
                        </m:r>
                        <m:r>
                          <a:rPr lang="en-US" sz="2200" b="0" i="1" smtClean="0">
                            <a:latin typeface="Cambria Math" panose="02040503050406030204" pitchFamily="18" charset="0"/>
                          </a:rPr>
                          <m:t>𝜃</m:t>
                        </m:r>
                        <m:r>
                          <a:rPr lang="en-US" sz="2200" b="0" i="1" smtClean="0">
                            <a:latin typeface="Cambria Math" panose="02040503050406030204" pitchFamily="18" charset="0"/>
                          </a:rPr>
                          <m:t>)</m:t>
                        </m:r>
                      </m:oMath>
                    </m:oMathPara>
                  </a14:m>
                  <a:endParaRPr lang="en-US" sz="2200" dirty="0"/>
                </a:p>
              </p:txBody>
            </p:sp>
          </mc:Choice>
          <mc:Fallback xmlns="">
            <p:sp>
              <p:nvSpPr>
                <p:cNvPr id="122" name="TextBox 121">
                  <a:extLst>
                    <a:ext uri="{FF2B5EF4-FFF2-40B4-BE49-F238E27FC236}">
                      <a16:creationId xmlns:a16="http://schemas.microsoft.com/office/drawing/2014/main" id="{1FB27389-A692-446E-B578-A85A267655A1}"/>
                    </a:ext>
                  </a:extLst>
                </p:cNvPr>
                <p:cNvSpPr txBox="1">
                  <a:spLocks noRot="1" noChangeAspect="1" noMove="1" noResize="1" noEditPoints="1" noAdjustHandles="1" noChangeArrowheads="1" noChangeShapeType="1" noTextEdit="1"/>
                </p:cNvSpPr>
                <p:nvPr/>
              </p:nvSpPr>
              <p:spPr>
                <a:xfrm>
                  <a:off x="39509" y="5120136"/>
                  <a:ext cx="645818" cy="338554"/>
                </a:xfrm>
                <a:prstGeom prst="rect">
                  <a:avLst/>
                </a:prstGeom>
                <a:blipFill>
                  <a:blip r:embed="rId9"/>
                  <a:stretch>
                    <a:fillRect l="-9434" r="-15094" b="-3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4" name="TextBox 123">
                  <a:extLst>
                    <a:ext uri="{FF2B5EF4-FFF2-40B4-BE49-F238E27FC236}">
                      <a16:creationId xmlns:a16="http://schemas.microsoft.com/office/drawing/2014/main" id="{765E88A0-9E23-48D3-987D-995C38722838}"/>
                    </a:ext>
                  </a:extLst>
                </p:cNvPr>
                <p:cNvSpPr txBox="1"/>
                <p:nvPr/>
              </p:nvSpPr>
              <p:spPr>
                <a:xfrm>
                  <a:off x="3757556" y="6524175"/>
                  <a:ext cx="231089"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𝜃</m:t>
                        </m:r>
                      </m:oMath>
                    </m:oMathPara>
                  </a14:m>
                  <a:endParaRPr lang="en-US" sz="2200" dirty="0"/>
                </a:p>
              </p:txBody>
            </p:sp>
          </mc:Choice>
          <mc:Fallback xmlns="">
            <p:sp>
              <p:nvSpPr>
                <p:cNvPr id="124" name="TextBox 123">
                  <a:extLst>
                    <a:ext uri="{FF2B5EF4-FFF2-40B4-BE49-F238E27FC236}">
                      <a16:creationId xmlns:a16="http://schemas.microsoft.com/office/drawing/2014/main" id="{765E88A0-9E23-48D3-987D-995C38722838}"/>
                    </a:ext>
                  </a:extLst>
                </p:cNvPr>
                <p:cNvSpPr txBox="1">
                  <a:spLocks noRot="1" noChangeAspect="1" noMove="1" noResize="1" noEditPoints="1" noAdjustHandles="1" noChangeArrowheads="1" noChangeShapeType="1" noTextEdit="1"/>
                </p:cNvSpPr>
                <p:nvPr/>
              </p:nvSpPr>
              <p:spPr>
                <a:xfrm>
                  <a:off x="3757556" y="6524175"/>
                  <a:ext cx="231089" cy="338554"/>
                </a:xfrm>
                <a:prstGeom prst="rect">
                  <a:avLst/>
                </a:prstGeom>
                <a:blipFill>
                  <a:blip r:embed="rId10"/>
                  <a:stretch>
                    <a:fillRect l="-28947" r="-23684" b="-5357"/>
                  </a:stretch>
                </a:blipFill>
              </p:spPr>
              <p:txBody>
                <a:bodyPr/>
                <a:lstStyle/>
                <a:p>
                  <a:r>
                    <a:rPr lang="en-US">
                      <a:noFill/>
                    </a:rPr>
                    <a:t> </a:t>
                  </a:r>
                </a:p>
              </p:txBody>
            </p:sp>
          </mc:Fallback>
        </mc:AlternateContent>
      </p:grpSp>
      <p:cxnSp>
        <p:nvCxnSpPr>
          <p:cNvPr id="153" name="Straight Arrow Connector 152">
            <a:extLst>
              <a:ext uri="{FF2B5EF4-FFF2-40B4-BE49-F238E27FC236}">
                <a16:creationId xmlns:a16="http://schemas.microsoft.com/office/drawing/2014/main" id="{B4691F29-6385-4150-9AD0-E47DB9FB9B44}"/>
              </a:ext>
            </a:extLst>
          </p:cNvPr>
          <p:cNvCxnSpPr>
            <a:cxnSpLocks/>
          </p:cNvCxnSpPr>
          <p:nvPr/>
        </p:nvCxnSpPr>
        <p:spPr>
          <a:xfrm>
            <a:off x="3203257" y="4846796"/>
            <a:ext cx="758749" cy="0"/>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4" name="TextBox 153">
                <a:extLst>
                  <a:ext uri="{FF2B5EF4-FFF2-40B4-BE49-F238E27FC236}">
                    <a16:creationId xmlns:a16="http://schemas.microsoft.com/office/drawing/2014/main" id="{C8A317C3-8C6B-4930-8A69-FBE80246C6AB}"/>
                  </a:ext>
                </a:extLst>
              </p:cNvPr>
              <p:cNvSpPr txBox="1"/>
              <p:nvPr/>
            </p:nvSpPr>
            <p:spPr>
              <a:xfrm>
                <a:off x="3435980" y="4921466"/>
                <a:ext cx="32220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𝑓</m:t>
                      </m:r>
                      <m:r>
                        <a:rPr lang="en-US" sz="2400" b="0" i="1" smtClean="0">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154" name="TextBox 153">
                <a:extLst>
                  <a:ext uri="{FF2B5EF4-FFF2-40B4-BE49-F238E27FC236}">
                    <a16:creationId xmlns:a16="http://schemas.microsoft.com/office/drawing/2014/main" id="{C8A317C3-8C6B-4930-8A69-FBE80246C6AB}"/>
                  </a:ext>
                </a:extLst>
              </p:cNvPr>
              <p:cNvSpPr txBox="1">
                <a:spLocks noRot="1" noChangeAspect="1" noMove="1" noResize="1" noEditPoints="1" noAdjustHandles="1" noChangeArrowheads="1" noChangeShapeType="1" noTextEdit="1"/>
              </p:cNvSpPr>
              <p:nvPr/>
            </p:nvSpPr>
            <p:spPr>
              <a:xfrm>
                <a:off x="3435980" y="4921466"/>
                <a:ext cx="322204" cy="369332"/>
              </a:xfrm>
              <a:prstGeom prst="rect">
                <a:avLst/>
              </a:prstGeom>
              <a:blipFill>
                <a:blip r:embed="rId15"/>
                <a:stretch>
                  <a:fillRect l="-35849" t="-4918" r="-33962" b="-36066"/>
                </a:stretch>
              </a:blipFill>
            </p:spPr>
            <p:txBody>
              <a:bodyPr/>
              <a:lstStyle/>
              <a:p>
                <a:r>
                  <a:rPr lang="en-US">
                    <a:noFill/>
                  </a:rPr>
                  <a:t> </a:t>
                </a:r>
              </a:p>
            </p:txBody>
          </p:sp>
        </mc:Fallback>
      </mc:AlternateContent>
      <p:sp>
        <p:nvSpPr>
          <p:cNvPr id="125" name="Title 1">
            <a:extLst>
              <a:ext uri="{FF2B5EF4-FFF2-40B4-BE49-F238E27FC236}">
                <a16:creationId xmlns:a16="http://schemas.microsoft.com/office/drawing/2014/main" id="{67FC8A85-B4AA-458B-A7D0-3E04B44B1B30}"/>
              </a:ext>
            </a:extLst>
          </p:cNvPr>
          <p:cNvSpPr txBox="1">
            <a:spLocks/>
          </p:cNvSpPr>
          <p:nvPr/>
        </p:nvSpPr>
        <p:spPr>
          <a:xfrm>
            <a:off x="3501840" y="5646695"/>
            <a:ext cx="3380247" cy="9666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800" dirty="0"/>
              <a:t>Implementing</a:t>
            </a:r>
          </a:p>
          <a:p>
            <a:pPr algn="ctr"/>
            <a:r>
              <a:rPr lang="en-US" sz="3800" dirty="0"/>
              <a:t>probing</a:t>
            </a:r>
          </a:p>
        </p:txBody>
      </p:sp>
      <p:sp>
        <p:nvSpPr>
          <p:cNvPr id="65" name="Oval 64">
            <a:extLst>
              <a:ext uri="{FF2B5EF4-FFF2-40B4-BE49-F238E27FC236}">
                <a16:creationId xmlns:a16="http://schemas.microsoft.com/office/drawing/2014/main" id="{95C43A36-62D8-475C-B79B-8E7C41557FCB}"/>
              </a:ext>
            </a:extLst>
          </p:cNvPr>
          <p:cNvSpPr/>
          <p:nvPr/>
        </p:nvSpPr>
        <p:spPr>
          <a:xfrm rot="10800000" flipV="1">
            <a:off x="2979251" y="2438627"/>
            <a:ext cx="456729" cy="2180253"/>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Droid Serif" charset="0"/>
              <a:ea typeface="Droid Serif" charset="0"/>
              <a:cs typeface="Droid Serif" charset="0"/>
            </a:endParaRPr>
          </a:p>
        </p:txBody>
      </p:sp>
      <p:sp>
        <p:nvSpPr>
          <p:cNvPr id="81" name="Rectangle 80">
            <a:extLst>
              <a:ext uri="{FF2B5EF4-FFF2-40B4-BE49-F238E27FC236}">
                <a16:creationId xmlns:a16="http://schemas.microsoft.com/office/drawing/2014/main" id="{979E5C0D-2C05-4456-A13E-468C86EA18FE}"/>
              </a:ext>
            </a:extLst>
          </p:cNvPr>
          <p:cNvSpPr/>
          <p:nvPr/>
        </p:nvSpPr>
        <p:spPr>
          <a:xfrm>
            <a:off x="3912032" y="3054848"/>
            <a:ext cx="99947" cy="947809"/>
          </a:xfrm>
          <a:prstGeom prst="rect">
            <a:avLst/>
          </a:prstGeom>
          <a:gradFill>
            <a:gsLst>
              <a:gs pos="0">
                <a:schemeClr val="bg1"/>
              </a:gs>
              <a:gs pos="50000">
                <a:schemeClr val="tx1"/>
              </a:gs>
              <a:gs pos="100000">
                <a:schemeClr val="bg1"/>
              </a:gs>
            </a:gsLst>
            <a:lin ang="5400000" scaled="0"/>
          </a:gradFill>
          <a:ln>
            <a:noFill/>
          </a:ln>
          <a:effectLst>
            <a:glow>
              <a:schemeClr val="tx1">
                <a:alpha val="40000"/>
              </a:schemeClr>
            </a:glo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E8D390B5-172B-420B-8B1C-E980C485B154}"/>
              </a:ext>
            </a:extLst>
          </p:cNvPr>
          <p:cNvSpPr txBox="1"/>
          <p:nvPr/>
        </p:nvSpPr>
        <p:spPr>
          <a:xfrm>
            <a:off x="-545642" y="362915"/>
            <a:ext cx="254734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Light" panose="020F0302020204030204"/>
                <a:ea typeface="Linux Libertine" panose="02000503000000000000" pitchFamily="2" charset="0"/>
                <a:cs typeface="Linux Libertine" panose="02000503000000000000" pitchFamily="2" charset="0"/>
              </a:rPr>
              <a:t>single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Light" panose="020F0302020204030204"/>
                <a:ea typeface="Linux Libertine" panose="02000503000000000000" pitchFamily="2" charset="0"/>
                <a:cs typeface="Linux Libertine" panose="02000503000000000000" pitchFamily="2" charset="0"/>
              </a:rPr>
              <a:t>frequency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Light" panose="020F0302020204030204"/>
                <a:ea typeface="Linux Libertine" panose="02000503000000000000" pitchFamily="2" charset="0"/>
                <a:cs typeface="Linux Libertine" panose="02000503000000000000" pitchFamily="2" charset="0"/>
              </a:rPr>
              <a:t>laser</a:t>
            </a:r>
          </a:p>
        </p:txBody>
      </p:sp>
      <p:graphicFrame>
        <p:nvGraphicFramePr>
          <p:cNvPr id="36" name="Table 35">
            <a:extLst>
              <a:ext uri="{FF2B5EF4-FFF2-40B4-BE49-F238E27FC236}">
                <a16:creationId xmlns:a16="http://schemas.microsoft.com/office/drawing/2014/main" id="{6B06CABC-07B3-4BBC-99F3-CFAAADA9834D}"/>
              </a:ext>
            </a:extLst>
          </p:cNvPr>
          <p:cNvGraphicFramePr>
            <a:graphicFrameLocks noGrp="1"/>
          </p:cNvGraphicFramePr>
          <p:nvPr>
            <p:extLst>
              <p:ext uri="{D42A27DB-BD31-4B8C-83A1-F6EECF244321}">
                <p14:modId xmlns:p14="http://schemas.microsoft.com/office/powerpoint/2010/main" val="764913338"/>
              </p:ext>
            </p:extLst>
          </p:nvPr>
        </p:nvGraphicFramePr>
        <p:xfrm>
          <a:off x="2765968" y="636570"/>
          <a:ext cx="2860640" cy="414370"/>
        </p:xfrm>
        <a:graphic>
          <a:graphicData uri="http://schemas.openxmlformats.org/drawingml/2006/table">
            <a:tbl>
              <a:tblPr>
                <a:tableStyleId>{2D5ABB26-0587-4C30-8999-92F81FD0307C}</a:tableStyleId>
              </a:tblPr>
              <a:tblGrid>
                <a:gridCol w="357580">
                  <a:extLst>
                    <a:ext uri="{9D8B030D-6E8A-4147-A177-3AD203B41FA5}">
                      <a16:colId xmlns:a16="http://schemas.microsoft.com/office/drawing/2014/main" val="3886583017"/>
                    </a:ext>
                  </a:extLst>
                </a:gridCol>
                <a:gridCol w="357580">
                  <a:extLst>
                    <a:ext uri="{9D8B030D-6E8A-4147-A177-3AD203B41FA5}">
                      <a16:colId xmlns:a16="http://schemas.microsoft.com/office/drawing/2014/main" val="1816695572"/>
                    </a:ext>
                  </a:extLst>
                </a:gridCol>
                <a:gridCol w="357580">
                  <a:extLst>
                    <a:ext uri="{9D8B030D-6E8A-4147-A177-3AD203B41FA5}">
                      <a16:colId xmlns:a16="http://schemas.microsoft.com/office/drawing/2014/main" val="2548623504"/>
                    </a:ext>
                  </a:extLst>
                </a:gridCol>
                <a:gridCol w="357580">
                  <a:extLst>
                    <a:ext uri="{9D8B030D-6E8A-4147-A177-3AD203B41FA5}">
                      <a16:colId xmlns:a16="http://schemas.microsoft.com/office/drawing/2014/main" val="3857027920"/>
                    </a:ext>
                  </a:extLst>
                </a:gridCol>
                <a:gridCol w="357580">
                  <a:extLst>
                    <a:ext uri="{9D8B030D-6E8A-4147-A177-3AD203B41FA5}">
                      <a16:colId xmlns:a16="http://schemas.microsoft.com/office/drawing/2014/main" val="1106616226"/>
                    </a:ext>
                  </a:extLst>
                </a:gridCol>
                <a:gridCol w="357580">
                  <a:extLst>
                    <a:ext uri="{9D8B030D-6E8A-4147-A177-3AD203B41FA5}">
                      <a16:colId xmlns:a16="http://schemas.microsoft.com/office/drawing/2014/main" val="22251990"/>
                    </a:ext>
                  </a:extLst>
                </a:gridCol>
                <a:gridCol w="357580">
                  <a:extLst>
                    <a:ext uri="{9D8B030D-6E8A-4147-A177-3AD203B41FA5}">
                      <a16:colId xmlns:a16="http://schemas.microsoft.com/office/drawing/2014/main" val="1639891843"/>
                    </a:ext>
                  </a:extLst>
                </a:gridCol>
                <a:gridCol w="357580">
                  <a:extLst>
                    <a:ext uri="{9D8B030D-6E8A-4147-A177-3AD203B41FA5}">
                      <a16:colId xmlns:a16="http://schemas.microsoft.com/office/drawing/2014/main" val="4062506687"/>
                    </a:ext>
                  </a:extLst>
                </a:gridCol>
              </a:tblGrid>
              <a:tr h="414370">
                <a:tc>
                  <a:txBody>
                    <a:bodyPr/>
                    <a:lstStyle/>
                    <a:p>
                      <a:pPr algn="ctr"/>
                      <a:endParaRPr lang="en-US" sz="2000" dirty="0"/>
                    </a:p>
                  </a:txBody>
                  <a:tcPr marL="148992" marR="74496" marT="37248" marB="3724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endParaRPr lang="en-US" sz="2000" dirty="0"/>
                    </a:p>
                  </a:txBody>
                  <a:tcPr marL="148992" marR="74496" marT="37248" marB="3724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2000" dirty="0"/>
                    </a:p>
                  </a:txBody>
                  <a:tcPr marL="148992" marR="74496" marT="37248" marB="3724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000" dirty="0"/>
                    </a:p>
                  </a:txBody>
                  <a:tcPr marL="148992" marR="74496" marT="37248" marB="3724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2000" dirty="0"/>
                    </a:p>
                  </a:txBody>
                  <a:tcPr marL="148992" marR="74496" marT="37248" marB="3724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000" dirty="0"/>
                    </a:p>
                  </a:txBody>
                  <a:tcPr marL="148992" marR="74496" marT="37248" marB="3724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2000" dirty="0"/>
                    </a:p>
                  </a:txBody>
                  <a:tcPr marL="148992" marR="74496" marT="37248" marB="3724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endParaRPr lang="en-US" sz="2000" dirty="0"/>
                    </a:p>
                  </a:txBody>
                  <a:tcPr marL="148992" marR="74496" marT="37248" marB="3724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8330484"/>
                  </a:ext>
                </a:extLst>
              </a:tr>
            </a:tbl>
          </a:graphicData>
        </a:graphic>
      </p:graphicFrame>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0CEB0155-EE3F-4578-A09E-21DF9F91FDEA}"/>
                  </a:ext>
                </a:extLst>
              </p:cNvPr>
              <p:cNvSpPr txBox="1"/>
              <p:nvPr/>
            </p:nvSpPr>
            <p:spPr>
              <a:xfrm>
                <a:off x="2964114" y="1096752"/>
                <a:ext cx="2469330" cy="448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tx1"/>
                          </a:solidFill>
                          <a:latin typeface="Cambria Math" panose="02040503050406030204" pitchFamily="18" charset="0"/>
                          <a:ea typeface="Cambria Math" panose="02040503050406030204" pitchFamily="18" charset="0"/>
                        </a:rPr>
                        <m:t>ℱ</m:t>
                      </m:r>
                      <m:r>
                        <a:rPr lang="en-US" sz="2800" b="0" i="1" smtClean="0">
                          <a:solidFill>
                            <a:schemeClr val="tx1"/>
                          </a:solidFill>
                          <a:latin typeface="Cambria Math" panose="02040503050406030204" pitchFamily="18" charset="0"/>
                          <a:ea typeface="Cambria Math" panose="02040503050406030204" pitchFamily="18" charset="0"/>
                        </a:rPr>
                        <m:t>=</m:t>
                      </m:r>
                      <m:r>
                        <a:rPr lang="en-US" sz="2800" b="0" i="1" smtClean="0">
                          <a:solidFill>
                            <a:schemeClr val="accent1"/>
                          </a:solidFill>
                          <a:latin typeface="Cambria Math" panose="02040503050406030204" pitchFamily="18" charset="0"/>
                          <a:ea typeface="Cambria Math" panose="02040503050406030204" pitchFamily="18" charset="0"/>
                        </a:rPr>
                        <m:t>𝐴</m:t>
                      </m:r>
                      <m:d>
                        <m:dPr>
                          <m:ctrlPr>
                            <a:rPr lang="en-US" sz="2800" i="1" smtClean="0">
                              <a:solidFill>
                                <a:schemeClr val="accent1"/>
                              </a:solidFill>
                              <a:latin typeface="Cambria Math" panose="02040503050406030204" pitchFamily="18" charset="0"/>
                              <a:ea typeface="Cambria Math" panose="02040503050406030204" pitchFamily="18" charset="0"/>
                            </a:rPr>
                          </m:ctrlPr>
                        </m:dPr>
                        <m:e>
                          <m:r>
                            <a:rPr lang="en-US" sz="2800" b="0" i="1" smtClean="0">
                              <a:solidFill>
                                <a:schemeClr val="accent1"/>
                              </a:solidFill>
                              <a:latin typeface="Cambria Math" panose="02040503050406030204" pitchFamily="18" charset="0"/>
                              <a:ea typeface="Cambria Math" panose="02040503050406030204" pitchFamily="18" charset="0"/>
                            </a:rPr>
                            <m:t>𝜃</m:t>
                          </m:r>
                        </m:e>
                      </m:d>
                      <m:sSup>
                        <m:sSupPr>
                          <m:ctrlPr>
                            <a:rPr lang="en-US" sz="2800" i="1" smtClean="0">
                              <a:solidFill>
                                <a:schemeClr val="accent6"/>
                              </a:solidFill>
                              <a:latin typeface="Cambria Math" panose="02040503050406030204" pitchFamily="18" charset="0"/>
                              <a:ea typeface="Cambria Math" panose="02040503050406030204" pitchFamily="18" charset="0"/>
                            </a:rPr>
                          </m:ctrlPr>
                        </m:sSupPr>
                        <m:e>
                          <m:r>
                            <a:rPr lang="en-US" sz="2800" b="0" i="1" smtClean="0">
                              <a:solidFill>
                                <a:schemeClr val="accent6"/>
                              </a:solidFill>
                              <a:latin typeface="Cambria Math" panose="02040503050406030204" pitchFamily="18" charset="0"/>
                              <a:ea typeface="Cambria Math" panose="02040503050406030204" pitchFamily="18" charset="0"/>
                            </a:rPr>
                            <m:t>𝑒</m:t>
                          </m:r>
                        </m:e>
                        <m:sup>
                          <m:r>
                            <a:rPr lang="en-US" sz="2800" b="0" i="1" smtClean="0">
                              <a:solidFill>
                                <a:schemeClr val="accent6"/>
                              </a:solidFill>
                              <a:latin typeface="Cambria Math" panose="02040503050406030204" pitchFamily="18" charset="0"/>
                              <a:ea typeface="Cambria Math" panose="02040503050406030204" pitchFamily="18" charset="0"/>
                            </a:rPr>
                            <m:t>𝑗</m:t>
                          </m:r>
                          <m:r>
                            <a:rPr lang="en-US" sz="2800" b="0" i="1" smtClean="0">
                              <a:solidFill>
                                <a:schemeClr val="accent6"/>
                              </a:solidFill>
                              <a:latin typeface="Cambria Math" panose="02040503050406030204" pitchFamily="18" charset="0"/>
                              <a:ea typeface="Cambria Math" panose="02040503050406030204" pitchFamily="18" charset="0"/>
                            </a:rPr>
                            <m:t>𝜙</m:t>
                          </m:r>
                          <m:r>
                            <a:rPr lang="en-US" sz="2800" b="0" i="1" smtClean="0">
                              <a:solidFill>
                                <a:schemeClr val="accent6"/>
                              </a:solidFill>
                              <a:latin typeface="Cambria Math" panose="02040503050406030204" pitchFamily="18" charset="0"/>
                              <a:ea typeface="Cambria Math" panose="02040503050406030204" pitchFamily="18" charset="0"/>
                            </a:rPr>
                            <m:t>(</m:t>
                          </m:r>
                          <m:r>
                            <a:rPr lang="en-US" sz="2800" b="0" i="1" smtClean="0">
                              <a:solidFill>
                                <a:schemeClr val="accent6"/>
                              </a:solidFill>
                              <a:latin typeface="Cambria Math" panose="02040503050406030204" pitchFamily="18" charset="0"/>
                              <a:ea typeface="Cambria Math" panose="02040503050406030204" pitchFamily="18" charset="0"/>
                            </a:rPr>
                            <m:t>𝜃</m:t>
                          </m:r>
                          <m:r>
                            <a:rPr lang="en-US" sz="2800" b="0" i="1" smtClean="0">
                              <a:solidFill>
                                <a:schemeClr val="accent6"/>
                              </a:solidFill>
                              <a:latin typeface="Cambria Math" panose="02040503050406030204" pitchFamily="18" charset="0"/>
                              <a:ea typeface="Cambria Math" panose="02040503050406030204" pitchFamily="18" charset="0"/>
                            </a:rPr>
                            <m:t>)</m:t>
                          </m:r>
                        </m:sup>
                      </m:sSup>
                    </m:oMath>
                  </m:oMathPara>
                </a14:m>
                <a:endParaRPr lang="en-US" sz="2800" dirty="0">
                  <a:solidFill>
                    <a:schemeClr val="tx1"/>
                  </a:solidFill>
                </a:endParaRPr>
              </a:p>
            </p:txBody>
          </p:sp>
        </mc:Choice>
        <mc:Fallback xmlns="">
          <p:sp>
            <p:nvSpPr>
              <p:cNvPr id="37" name="TextBox 36">
                <a:extLst>
                  <a:ext uri="{FF2B5EF4-FFF2-40B4-BE49-F238E27FC236}">
                    <a16:creationId xmlns:a16="http://schemas.microsoft.com/office/drawing/2014/main" id="{0CEB0155-EE3F-4578-A09E-21DF9F91FDEA}"/>
                  </a:ext>
                </a:extLst>
              </p:cNvPr>
              <p:cNvSpPr txBox="1">
                <a:spLocks noRot="1" noChangeAspect="1" noMove="1" noResize="1" noEditPoints="1" noAdjustHandles="1" noChangeArrowheads="1" noChangeShapeType="1" noTextEdit="1"/>
              </p:cNvSpPr>
              <p:nvPr/>
            </p:nvSpPr>
            <p:spPr>
              <a:xfrm>
                <a:off x="2964114" y="1096752"/>
                <a:ext cx="2469330" cy="448777"/>
              </a:xfrm>
              <a:prstGeom prst="rect">
                <a:avLst/>
              </a:prstGeom>
              <a:blipFill>
                <a:blip r:embed="rId1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99989394"/>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plementationScanAmplitude">
            <a:hlinkClick r:id="" action="ppaction://media"/>
            <a:extLst>
              <a:ext uri="{FF2B5EF4-FFF2-40B4-BE49-F238E27FC236}">
                <a16:creationId xmlns:a16="http://schemas.microsoft.com/office/drawing/2014/main" id="{6F63DBC5-C996-4927-A236-4B86BE370F8D}"/>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3315779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Group 116">
            <a:extLst>
              <a:ext uri="{FF2B5EF4-FFF2-40B4-BE49-F238E27FC236}">
                <a16:creationId xmlns:a16="http://schemas.microsoft.com/office/drawing/2014/main" id="{EF2CB763-10D4-424E-943B-50714163C70D}"/>
              </a:ext>
            </a:extLst>
          </p:cNvPr>
          <p:cNvGrpSpPr/>
          <p:nvPr/>
        </p:nvGrpSpPr>
        <p:grpSpPr>
          <a:xfrm>
            <a:off x="103905" y="4832719"/>
            <a:ext cx="3949136" cy="2077812"/>
            <a:chOff x="39509" y="4784917"/>
            <a:chExt cx="3949136" cy="2077812"/>
          </a:xfrm>
        </p:grpSpPr>
        <p:pic>
          <p:nvPicPr>
            <p:cNvPr id="118" name="Picture 117">
              <a:extLst>
                <a:ext uri="{FF2B5EF4-FFF2-40B4-BE49-F238E27FC236}">
                  <a16:creationId xmlns:a16="http://schemas.microsoft.com/office/drawing/2014/main" id="{EE9884F9-7F87-405B-859B-6724C7A193D0}"/>
                </a:ext>
              </a:extLst>
            </p:cNvPr>
            <p:cNvPicPr>
              <a:picLocks noChangeAspect="1"/>
            </p:cNvPicPr>
            <p:nvPr/>
          </p:nvPicPr>
          <p:blipFill>
            <a:blip r:embed="rId4">
              <a:biLevel thresh="25000"/>
            </a:blip>
            <a:stretch>
              <a:fillRect/>
            </a:stretch>
          </p:blipFill>
          <p:spPr>
            <a:xfrm>
              <a:off x="474833" y="5033241"/>
              <a:ext cx="3285930" cy="1733897"/>
            </a:xfrm>
            <a:prstGeom prst="rect">
              <a:avLst/>
            </a:prstGeom>
          </p:spPr>
        </p:pic>
        <p:grpSp>
          <p:nvGrpSpPr>
            <p:cNvPr id="119" name="Group 118">
              <a:extLst>
                <a:ext uri="{FF2B5EF4-FFF2-40B4-BE49-F238E27FC236}">
                  <a16:creationId xmlns:a16="http://schemas.microsoft.com/office/drawing/2014/main" id="{E3BECE62-6540-4600-8666-621ADCBF63A6}"/>
                </a:ext>
              </a:extLst>
            </p:cNvPr>
            <p:cNvGrpSpPr/>
            <p:nvPr/>
          </p:nvGrpSpPr>
          <p:grpSpPr>
            <a:xfrm>
              <a:off x="553863" y="4784917"/>
              <a:ext cx="3155973" cy="2016257"/>
              <a:chOff x="1156911" y="4070350"/>
              <a:chExt cx="4318419" cy="2758913"/>
            </a:xfrm>
          </p:grpSpPr>
          <p:cxnSp>
            <p:nvCxnSpPr>
              <p:cNvPr id="120" name="Straight Connector 119">
                <a:extLst>
                  <a:ext uri="{FF2B5EF4-FFF2-40B4-BE49-F238E27FC236}">
                    <a16:creationId xmlns:a16="http://schemas.microsoft.com/office/drawing/2014/main" id="{2A7CC0A5-7479-4651-A0A6-914F278D2C91}"/>
                  </a:ext>
                </a:extLst>
              </p:cNvPr>
              <p:cNvCxnSpPr>
                <a:cxnSpLocks/>
              </p:cNvCxnSpPr>
              <p:nvPr/>
            </p:nvCxnSpPr>
            <p:spPr>
              <a:xfrm flipH="1">
                <a:off x="1156911" y="6516830"/>
                <a:ext cx="4318419" cy="0"/>
              </a:xfrm>
              <a:prstGeom prst="line">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9364B8E7-815D-4774-A53A-289BFF76A35E}"/>
                  </a:ext>
                </a:extLst>
              </p:cNvPr>
              <p:cNvCxnSpPr>
                <a:cxnSpLocks/>
              </p:cNvCxnSpPr>
              <p:nvPr/>
            </p:nvCxnSpPr>
            <p:spPr>
              <a:xfrm>
                <a:off x="1464251" y="4070350"/>
                <a:ext cx="0" cy="2758913"/>
              </a:xfrm>
              <a:prstGeom prst="line">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22" name="TextBox 121">
                  <a:extLst>
                    <a:ext uri="{FF2B5EF4-FFF2-40B4-BE49-F238E27FC236}">
                      <a16:creationId xmlns:a16="http://schemas.microsoft.com/office/drawing/2014/main" id="{1FB27389-A692-446E-B578-A85A267655A1}"/>
                    </a:ext>
                  </a:extLst>
                </p:cNvPr>
                <p:cNvSpPr txBox="1"/>
                <p:nvPr/>
              </p:nvSpPr>
              <p:spPr>
                <a:xfrm>
                  <a:off x="39509" y="5120136"/>
                  <a:ext cx="645818"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𝐴</m:t>
                        </m:r>
                        <m:r>
                          <a:rPr lang="en-US" sz="2200" b="0" i="1" smtClean="0">
                            <a:latin typeface="Cambria Math" panose="02040503050406030204" pitchFamily="18" charset="0"/>
                          </a:rPr>
                          <m:t>(</m:t>
                        </m:r>
                        <m:r>
                          <a:rPr lang="en-US" sz="2200" b="0" i="1" smtClean="0">
                            <a:latin typeface="Cambria Math" panose="02040503050406030204" pitchFamily="18" charset="0"/>
                          </a:rPr>
                          <m:t>𝜃</m:t>
                        </m:r>
                        <m:r>
                          <a:rPr lang="en-US" sz="2200" b="0" i="1" smtClean="0">
                            <a:latin typeface="Cambria Math" panose="02040503050406030204" pitchFamily="18" charset="0"/>
                          </a:rPr>
                          <m:t>)</m:t>
                        </m:r>
                      </m:oMath>
                    </m:oMathPara>
                  </a14:m>
                  <a:endParaRPr lang="en-US" sz="2200" dirty="0"/>
                </a:p>
              </p:txBody>
            </p:sp>
          </mc:Choice>
          <mc:Fallback xmlns="">
            <p:sp>
              <p:nvSpPr>
                <p:cNvPr id="122" name="TextBox 121">
                  <a:extLst>
                    <a:ext uri="{FF2B5EF4-FFF2-40B4-BE49-F238E27FC236}">
                      <a16:creationId xmlns:a16="http://schemas.microsoft.com/office/drawing/2014/main" id="{1FB27389-A692-446E-B578-A85A267655A1}"/>
                    </a:ext>
                  </a:extLst>
                </p:cNvPr>
                <p:cNvSpPr txBox="1">
                  <a:spLocks noRot="1" noChangeAspect="1" noMove="1" noResize="1" noEditPoints="1" noAdjustHandles="1" noChangeArrowheads="1" noChangeShapeType="1" noTextEdit="1"/>
                </p:cNvSpPr>
                <p:nvPr/>
              </p:nvSpPr>
              <p:spPr>
                <a:xfrm>
                  <a:off x="39509" y="5120136"/>
                  <a:ext cx="645818" cy="338554"/>
                </a:xfrm>
                <a:prstGeom prst="rect">
                  <a:avLst/>
                </a:prstGeom>
                <a:blipFill>
                  <a:blip r:embed="rId8"/>
                  <a:stretch>
                    <a:fillRect l="-9434" r="-15094" b="-3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4" name="TextBox 123">
                  <a:extLst>
                    <a:ext uri="{FF2B5EF4-FFF2-40B4-BE49-F238E27FC236}">
                      <a16:creationId xmlns:a16="http://schemas.microsoft.com/office/drawing/2014/main" id="{765E88A0-9E23-48D3-987D-995C38722838}"/>
                    </a:ext>
                  </a:extLst>
                </p:cNvPr>
                <p:cNvSpPr txBox="1"/>
                <p:nvPr/>
              </p:nvSpPr>
              <p:spPr>
                <a:xfrm>
                  <a:off x="3757556" y="6524175"/>
                  <a:ext cx="231089"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𝜃</m:t>
                        </m:r>
                      </m:oMath>
                    </m:oMathPara>
                  </a14:m>
                  <a:endParaRPr lang="en-US" sz="2200" dirty="0"/>
                </a:p>
              </p:txBody>
            </p:sp>
          </mc:Choice>
          <mc:Fallback xmlns="">
            <p:sp>
              <p:nvSpPr>
                <p:cNvPr id="124" name="TextBox 123">
                  <a:extLst>
                    <a:ext uri="{FF2B5EF4-FFF2-40B4-BE49-F238E27FC236}">
                      <a16:creationId xmlns:a16="http://schemas.microsoft.com/office/drawing/2014/main" id="{765E88A0-9E23-48D3-987D-995C38722838}"/>
                    </a:ext>
                  </a:extLst>
                </p:cNvPr>
                <p:cNvSpPr txBox="1">
                  <a:spLocks noRot="1" noChangeAspect="1" noMove="1" noResize="1" noEditPoints="1" noAdjustHandles="1" noChangeArrowheads="1" noChangeShapeType="1" noTextEdit="1"/>
                </p:cNvSpPr>
                <p:nvPr/>
              </p:nvSpPr>
              <p:spPr>
                <a:xfrm>
                  <a:off x="3757556" y="6524175"/>
                  <a:ext cx="231089" cy="338554"/>
                </a:xfrm>
                <a:prstGeom prst="rect">
                  <a:avLst/>
                </a:prstGeom>
                <a:blipFill>
                  <a:blip r:embed="rId9"/>
                  <a:stretch>
                    <a:fillRect l="-28947" r="-23684" b="-5357"/>
                  </a:stretch>
                </a:blipFill>
              </p:spPr>
              <p:txBody>
                <a:bodyPr/>
                <a:lstStyle/>
                <a:p>
                  <a:r>
                    <a:rPr lang="en-US">
                      <a:noFill/>
                    </a:rPr>
                    <a:t> </a:t>
                  </a:r>
                </a:p>
              </p:txBody>
            </p:sp>
          </mc:Fallback>
        </mc:AlternateContent>
      </p:grpSp>
      <p:sp>
        <p:nvSpPr>
          <p:cNvPr id="63" name="Rectangle 62">
            <a:extLst>
              <a:ext uri="{FF2B5EF4-FFF2-40B4-BE49-F238E27FC236}">
                <a16:creationId xmlns:a16="http://schemas.microsoft.com/office/drawing/2014/main" id="{E420DB8F-71CE-4C3D-8902-B724B91C2D5A}"/>
              </a:ext>
            </a:extLst>
          </p:cNvPr>
          <p:cNvSpPr/>
          <p:nvPr/>
        </p:nvSpPr>
        <p:spPr>
          <a:xfrm>
            <a:off x="7062450" y="3690507"/>
            <a:ext cx="1021590" cy="185829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EA96A10D-A27C-40C0-A708-A1A37D6704D1}"/>
              </a:ext>
            </a:extLst>
          </p:cNvPr>
          <p:cNvSpPr/>
          <p:nvPr/>
        </p:nvSpPr>
        <p:spPr>
          <a:xfrm rot="5400000">
            <a:off x="7993640" y="2147859"/>
            <a:ext cx="1021590" cy="2761789"/>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loud 68">
            <a:extLst>
              <a:ext uri="{FF2B5EF4-FFF2-40B4-BE49-F238E27FC236}">
                <a16:creationId xmlns:a16="http://schemas.microsoft.com/office/drawing/2014/main" id="{5A192CCF-F766-49C2-A75A-7FB1F52D5287}"/>
              </a:ext>
            </a:extLst>
          </p:cNvPr>
          <p:cNvSpPr/>
          <p:nvPr/>
        </p:nvSpPr>
        <p:spPr>
          <a:xfrm>
            <a:off x="9248571" y="1923656"/>
            <a:ext cx="4027787" cy="4640664"/>
          </a:xfrm>
          <a:prstGeom prst="cloud">
            <a:avLst/>
          </a:prstGeom>
          <a:blipFill>
            <a:blip r:embed="rId10"/>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08BD4977-D4E0-41EB-9995-2BC511F729CE}"/>
              </a:ext>
            </a:extLst>
          </p:cNvPr>
          <p:cNvSpPr/>
          <p:nvPr/>
        </p:nvSpPr>
        <p:spPr>
          <a:xfrm>
            <a:off x="7062450" y="1037944"/>
            <a:ext cx="1021590" cy="269455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40ABEFC0-297D-4DE8-884D-A62470087332}"/>
              </a:ext>
            </a:extLst>
          </p:cNvPr>
          <p:cNvSpPr txBox="1"/>
          <p:nvPr/>
        </p:nvSpPr>
        <p:spPr>
          <a:xfrm>
            <a:off x="-33131" y="3099953"/>
            <a:ext cx="172267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Light" panose="020F0302020204030204"/>
                <a:ea typeface="Linux Libertine" panose="02000503000000000000" pitchFamily="2" charset="0"/>
                <a:cs typeface="Linux Libertine" panose="02000503000000000000" pitchFamily="2" charset="0"/>
              </a:rPr>
              <a:t>rotating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Light" panose="020F0302020204030204"/>
                <a:ea typeface="Linux Libertine" panose="02000503000000000000" pitchFamily="2" charset="0"/>
                <a:cs typeface="Linux Libertine" panose="02000503000000000000" pitchFamily="2" charset="0"/>
              </a:rPr>
              <a:t>mirror</a:t>
            </a:r>
          </a:p>
        </p:txBody>
      </p:sp>
      <p:sp>
        <p:nvSpPr>
          <p:cNvPr id="58" name="Arc 57">
            <a:extLst>
              <a:ext uri="{FF2B5EF4-FFF2-40B4-BE49-F238E27FC236}">
                <a16:creationId xmlns:a16="http://schemas.microsoft.com/office/drawing/2014/main" id="{2AF439F0-42E5-4C19-9A54-93FF4ECA3AD6}"/>
              </a:ext>
            </a:extLst>
          </p:cNvPr>
          <p:cNvSpPr/>
          <p:nvPr/>
        </p:nvSpPr>
        <p:spPr>
          <a:xfrm rot="18941589" flipH="1" flipV="1">
            <a:off x="566608" y="2566040"/>
            <a:ext cx="1791567" cy="1791567"/>
          </a:xfrm>
          <a:prstGeom prst="arc">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TextBox 73">
            <a:extLst>
              <a:ext uri="{FF2B5EF4-FFF2-40B4-BE49-F238E27FC236}">
                <a16:creationId xmlns:a16="http://schemas.microsoft.com/office/drawing/2014/main" id="{41B07419-314D-4C85-8E2A-BD72E9878D63}"/>
              </a:ext>
            </a:extLst>
          </p:cNvPr>
          <p:cNvSpPr txBox="1"/>
          <p:nvPr/>
        </p:nvSpPr>
        <p:spPr>
          <a:xfrm>
            <a:off x="7470172" y="4190724"/>
            <a:ext cx="254734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Light" panose="020F0302020204030204"/>
                <a:ea typeface="Linux Libertine" panose="02000503000000000000" pitchFamily="2" charset="0"/>
                <a:cs typeface="Linux Libertine" panose="02000503000000000000" pitchFamily="2" charset="0"/>
              </a:rPr>
              <a:t>beam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Light" panose="020F0302020204030204"/>
                <a:ea typeface="Linux Libertine" panose="02000503000000000000" pitchFamily="2" charset="0"/>
                <a:cs typeface="Linux Libertine" panose="02000503000000000000" pitchFamily="2" charset="0"/>
              </a:rPr>
              <a:t>splitter</a:t>
            </a:r>
          </a:p>
        </p:txBody>
      </p:sp>
      <p:sp>
        <p:nvSpPr>
          <p:cNvPr id="19" name="Rectangle 18">
            <a:extLst>
              <a:ext uri="{FF2B5EF4-FFF2-40B4-BE49-F238E27FC236}">
                <a16:creationId xmlns:a16="http://schemas.microsoft.com/office/drawing/2014/main" id="{696F74DC-FFE8-4A30-8FF8-7979616362AC}"/>
              </a:ext>
            </a:extLst>
          </p:cNvPr>
          <p:cNvSpPr/>
          <p:nvPr/>
        </p:nvSpPr>
        <p:spPr>
          <a:xfrm>
            <a:off x="1629320" y="1607041"/>
            <a:ext cx="206151" cy="1818636"/>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876CB2-ACE4-4B1C-B3A3-5C312FEC4084}"/>
              </a:ext>
            </a:extLst>
          </p:cNvPr>
          <p:cNvSpPr/>
          <p:nvPr/>
        </p:nvSpPr>
        <p:spPr>
          <a:xfrm>
            <a:off x="1431099" y="354780"/>
            <a:ext cx="602592" cy="1046058"/>
          </a:xfrm>
          <a:prstGeom prst="rect">
            <a:avLst/>
          </a:prstGeom>
          <a:solidFill>
            <a:schemeClr val="bg1"/>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EF252F56-4089-4C21-894E-0C21711F339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63090" y="835946"/>
            <a:ext cx="538610" cy="486486"/>
          </a:xfrm>
          <a:prstGeom prst="rect">
            <a:avLst/>
          </a:prstGeom>
          <a:noFill/>
          <a:extLst>
            <a:ext uri="{909E8E84-426E-40DD-AFC4-6F175D3DCCD1}">
              <a14:hiddenFill xmlns:a14="http://schemas.microsoft.com/office/drawing/2010/main">
                <a:solidFill>
                  <a:srgbClr val="FFFFFF"/>
                </a:solidFill>
              </a14:hiddenFill>
            </a:ext>
          </a:extLst>
        </p:spPr>
      </p:pic>
      <p:sp>
        <p:nvSpPr>
          <p:cNvPr id="26" name="Isosceles Triangle 25">
            <a:extLst>
              <a:ext uri="{FF2B5EF4-FFF2-40B4-BE49-F238E27FC236}">
                <a16:creationId xmlns:a16="http://schemas.microsoft.com/office/drawing/2014/main" id="{1D4EA93C-5623-4CF4-A9DF-AB94DE506324}"/>
              </a:ext>
            </a:extLst>
          </p:cNvPr>
          <p:cNvSpPr/>
          <p:nvPr/>
        </p:nvSpPr>
        <p:spPr>
          <a:xfrm rot="5400000">
            <a:off x="3484531" y="3144405"/>
            <a:ext cx="206154" cy="768700"/>
          </a:xfrm>
          <a:prstGeom prst="triangl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05464A65-E2C9-493B-B8FF-603DDAC27BCD}"/>
              </a:ext>
            </a:extLst>
          </p:cNvPr>
          <p:cNvSpPr/>
          <p:nvPr/>
        </p:nvSpPr>
        <p:spPr>
          <a:xfrm rot="5400000">
            <a:off x="5554672" y="2745879"/>
            <a:ext cx="1021590" cy="156575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F57864EC-C6F3-4E7A-8D9F-41B11BC190FC}"/>
              </a:ext>
            </a:extLst>
          </p:cNvPr>
          <p:cNvGrpSpPr/>
          <p:nvPr/>
        </p:nvGrpSpPr>
        <p:grpSpPr>
          <a:xfrm rot="5400000">
            <a:off x="6848342" y="2776108"/>
            <a:ext cx="1449808" cy="1585308"/>
            <a:chOff x="2692337" y="4883757"/>
            <a:chExt cx="1449808" cy="1585308"/>
          </a:xfrm>
        </p:grpSpPr>
        <p:sp>
          <p:nvSpPr>
            <p:cNvPr id="28" name="Rectangle 27">
              <a:extLst>
                <a:ext uri="{FF2B5EF4-FFF2-40B4-BE49-F238E27FC236}">
                  <a16:creationId xmlns:a16="http://schemas.microsoft.com/office/drawing/2014/main" id="{194CA4F8-D378-494D-B705-68DEA8F1855B}"/>
                </a:ext>
              </a:extLst>
            </p:cNvPr>
            <p:cNvSpPr/>
            <p:nvPr/>
          </p:nvSpPr>
          <p:spPr>
            <a:xfrm>
              <a:off x="2692337" y="4951507"/>
              <a:ext cx="1449808" cy="144980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D83FBB28-2A84-4A42-BB99-00B122A37B3B}"/>
                </a:ext>
              </a:extLst>
            </p:cNvPr>
            <p:cNvSpPr/>
            <p:nvPr/>
          </p:nvSpPr>
          <p:spPr>
            <a:xfrm rot="18900000">
              <a:off x="3385471" y="4883757"/>
              <a:ext cx="63539" cy="1585308"/>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1" name="Rectangle 110">
            <a:extLst>
              <a:ext uri="{FF2B5EF4-FFF2-40B4-BE49-F238E27FC236}">
                <a16:creationId xmlns:a16="http://schemas.microsoft.com/office/drawing/2014/main" id="{3B701659-8B8E-4908-B866-BA80EDE9C6E4}"/>
              </a:ext>
            </a:extLst>
          </p:cNvPr>
          <p:cNvSpPr/>
          <p:nvPr/>
        </p:nvSpPr>
        <p:spPr>
          <a:xfrm rot="5400000">
            <a:off x="2317306" y="2745880"/>
            <a:ext cx="206151" cy="1565751"/>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01E34D5B-E1CD-4F01-8000-BA45BCEE80C7}"/>
              </a:ext>
            </a:extLst>
          </p:cNvPr>
          <p:cNvGrpSpPr/>
          <p:nvPr/>
        </p:nvGrpSpPr>
        <p:grpSpPr>
          <a:xfrm rot="13500000">
            <a:off x="1240167" y="3512231"/>
            <a:ext cx="876172" cy="172107"/>
            <a:chOff x="4770836" y="1658541"/>
            <a:chExt cx="2650325" cy="124885"/>
          </a:xfrm>
        </p:grpSpPr>
        <p:sp>
          <p:nvSpPr>
            <p:cNvPr id="48" name="Rectangle 47">
              <a:extLst>
                <a:ext uri="{FF2B5EF4-FFF2-40B4-BE49-F238E27FC236}">
                  <a16:creationId xmlns:a16="http://schemas.microsoft.com/office/drawing/2014/main" id="{3D0D3DE0-1622-4A43-9178-68EAC0CCC040}"/>
                </a:ext>
              </a:extLst>
            </p:cNvPr>
            <p:cNvSpPr/>
            <p:nvPr/>
          </p:nvSpPr>
          <p:spPr>
            <a:xfrm rot="5400000">
              <a:off x="6063852" y="365525"/>
              <a:ext cx="64293" cy="2650325"/>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DE4BA130-025C-4E40-B937-43B2E7C4F487}"/>
                </a:ext>
              </a:extLst>
            </p:cNvPr>
            <p:cNvSpPr/>
            <p:nvPr/>
          </p:nvSpPr>
          <p:spPr>
            <a:xfrm rot="5400000">
              <a:off x="6063852" y="426117"/>
              <a:ext cx="64293" cy="2650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6A14BB95-5C9F-42C9-8506-AD85505D92CD}"/>
                  </a:ext>
                </a:extLst>
              </p:cNvPr>
              <p:cNvSpPr txBox="1"/>
              <p:nvPr/>
            </p:nvSpPr>
            <p:spPr>
              <a:xfrm>
                <a:off x="3709250" y="2195087"/>
                <a:ext cx="231089"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𝜃</m:t>
                      </m:r>
                    </m:oMath>
                  </m:oMathPara>
                </a14:m>
                <a:endParaRPr lang="en-US" sz="2200" dirty="0"/>
              </a:p>
            </p:txBody>
          </p:sp>
        </mc:Choice>
        <mc:Fallback xmlns="">
          <p:sp>
            <p:nvSpPr>
              <p:cNvPr id="113" name="TextBox 112">
                <a:extLst>
                  <a:ext uri="{FF2B5EF4-FFF2-40B4-BE49-F238E27FC236}">
                    <a16:creationId xmlns:a16="http://schemas.microsoft.com/office/drawing/2014/main" id="{6A14BB95-5C9F-42C9-8506-AD85505D92CD}"/>
                  </a:ext>
                </a:extLst>
              </p:cNvPr>
              <p:cNvSpPr txBox="1">
                <a:spLocks noRot="1" noChangeAspect="1" noMove="1" noResize="1" noEditPoints="1" noAdjustHandles="1" noChangeArrowheads="1" noChangeShapeType="1" noTextEdit="1"/>
              </p:cNvSpPr>
              <p:nvPr/>
            </p:nvSpPr>
            <p:spPr>
              <a:xfrm>
                <a:off x="3709250" y="2195087"/>
                <a:ext cx="231089" cy="338554"/>
              </a:xfrm>
              <a:prstGeom prst="rect">
                <a:avLst/>
              </a:prstGeom>
              <a:blipFill>
                <a:blip r:embed="rId12"/>
                <a:stretch>
                  <a:fillRect l="-28947" r="-23684" b="-5357"/>
                </a:stretch>
              </a:blipFill>
            </p:spPr>
            <p:txBody>
              <a:bodyPr/>
              <a:lstStyle/>
              <a:p>
                <a:r>
                  <a:rPr lang="en-US">
                    <a:noFill/>
                  </a:rPr>
                  <a:t> </a:t>
                </a:r>
              </a:p>
            </p:txBody>
          </p:sp>
        </mc:Fallback>
      </mc:AlternateContent>
      <p:sp>
        <p:nvSpPr>
          <p:cNvPr id="32" name="Rectangle 31">
            <a:extLst>
              <a:ext uri="{FF2B5EF4-FFF2-40B4-BE49-F238E27FC236}">
                <a16:creationId xmlns:a16="http://schemas.microsoft.com/office/drawing/2014/main" id="{631AFF2B-8DDF-40FB-90DC-03F73371F268}"/>
              </a:ext>
            </a:extLst>
          </p:cNvPr>
          <p:cNvSpPr/>
          <p:nvPr/>
        </p:nvSpPr>
        <p:spPr>
          <a:xfrm>
            <a:off x="1344907" y="2076097"/>
            <a:ext cx="770433" cy="73092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1D4184D6-9EB3-4855-BA21-D91AF0977731}"/>
                  </a:ext>
                </a:extLst>
              </p:cNvPr>
              <p:cNvSpPr txBox="1"/>
              <p:nvPr/>
            </p:nvSpPr>
            <p:spPr>
              <a:xfrm>
                <a:off x="1470925" y="2290133"/>
                <a:ext cx="52995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5"/>
                          </a:solidFill>
                          <a:latin typeface="Cambria Math" panose="02040503050406030204" pitchFamily="18" charset="0"/>
                        </a:rPr>
                        <m:t>𝐴</m:t>
                      </m:r>
                      <m:r>
                        <a:rPr lang="en-US" b="0" i="1" smtClean="0">
                          <a:solidFill>
                            <a:schemeClr val="accent5"/>
                          </a:solidFill>
                          <a:latin typeface="Cambria Math" panose="02040503050406030204" pitchFamily="18" charset="0"/>
                        </a:rPr>
                        <m:t>(</m:t>
                      </m:r>
                      <m:r>
                        <a:rPr lang="en-US" b="0" i="1" smtClean="0">
                          <a:solidFill>
                            <a:schemeClr val="accent5"/>
                          </a:solidFill>
                          <a:latin typeface="Cambria Math" panose="02040503050406030204" pitchFamily="18" charset="0"/>
                        </a:rPr>
                        <m:t>𝜃</m:t>
                      </m:r>
                      <m:r>
                        <a:rPr lang="en-US" b="0" i="1" smtClean="0">
                          <a:solidFill>
                            <a:schemeClr val="accent5"/>
                          </a:solidFill>
                          <a:latin typeface="Cambria Math" panose="02040503050406030204" pitchFamily="18" charset="0"/>
                        </a:rPr>
                        <m:t>)</m:t>
                      </m:r>
                    </m:oMath>
                  </m:oMathPara>
                </a14:m>
                <a:endParaRPr lang="en-US" dirty="0">
                  <a:solidFill>
                    <a:schemeClr val="accent5"/>
                  </a:solidFill>
                </a:endParaRPr>
              </a:p>
            </p:txBody>
          </p:sp>
        </mc:Choice>
        <mc:Fallback xmlns="">
          <p:sp>
            <p:nvSpPr>
              <p:cNvPr id="115" name="TextBox 114">
                <a:extLst>
                  <a:ext uri="{FF2B5EF4-FFF2-40B4-BE49-F238E27FC236}">
                    <a16:creationId xmlns:a16="http://schemas.microsoft.com/office/drawing/2014/main" id="{1D4184D6-9EB3-4855-BA21-D91AF0977731}"/>
                  </a:ext>
                </a:extLst>
              </p:cNvPr>
              <p:cNvSpPr txBox="1">
                <a:spLocks noRot="1" noChangeAspect="1" noMove="1" noResize="1" noEditPoints="1" noAdjustHandles="1" noChangeArrowheads="1" noChangeShapeType="1" noTextEdit="1"/>
              </p:cNvSpPr>
              <p:nvPr/>
            </p:nvSpPr>
            <p:spPr>
              <a:xfrm>
                <a:off x="1470925" y="2290133"/>
                <a:ext cx="529953" cy="276999"/>
              </a:xfrm>
              <a:prstGeom prst="rect">
                <a:avLst/>
              </a:prstGeom>
              <a:blipFill>
                <a:blip r:embed="rId13"/>
                <a:stretch>
                  <a:fillRect l="-9195" t="-4444" r="-14943" b="-35556"/>
                </a:stretch>
              </a:blipFill>
            </p:spPr>
            <p:txBody>
              <a:bodyPr/>
              <a:lstStyle/>
              <a:p>
                <a:r>
                  <a:rPr lang="en-US">
                    <a:noFill/>
                  </a:rPr>
                  <a:t> </a:t>
                </a:r>
              </a:p>
            </p:txBody>
          </p:sp>
        </mc:Fallback>
      </mc:AlternateContent>
      <p:cxnSp>
        <p:nvCxnSpPr>
          <p:cNvPr id="25" name="Straight Connector 24">
            <a:extLst>
              <a:ext uri="{FF2B5EF4-FFF2-40B4-BE49-F238E27FC236}">
                <a16:creationId xmlns:a16="http://schemas.microsoft.com/office/drawing/2014/main" id="{D137FCD8-D739-41BD-A9EC-7FD78C480BA7}"/>
              </a:ext>
            </a:extLst>
          </p:cNvPr>
          <p:cNvCxnSpPr>
            <a:cxnSpLocks/>
          </p:cNvCxnSpPr>
          <p:nvPr/>
        </p:nvCxnSpPr>
        <p:spPr>
          <a:xfrm>
            <a:off x="3962006" y="2500181"/>
            <a:ext cx="0" cy="2137162"/>
          </a:xfrm>
          <a:prstGeom prst="line">
            <a:avLst/>
          </a:prstGeom>
          <a:ln w="28575">
            <a:solidFill>
              <a:schemeClr val="tx1"/>
            </a:soli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816FFBD6-3B29-4748-BF69-04DE4155F14E}"/>
              </a:ext>
            </a:extLst>
          </p:cNvPr>
          <p:cNvSpPr txBox="1"/>
          <p:nvPr/>
        </p:nvSpPr>
        <p:spPr>
          <a:xfrm>
            <a:off x="-978" y="2085928"/>
            <a:ext cx="140402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Light" panose="020F0302020204030204"/>
                <a:ea typeface="Linux Libertine" panose="02000503000000000000" pitchFamily="2" charset="0"/>
                <a:cs typeface="Linux Libertine" panose="02000503000000000000" pitchFamily="2" charset="0"/>
              </a:rPr>
              <a:t>amplitude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Light" panose="020F0302020204030204"/>
                <a:ea typeface="Linux Libertine" panose="02000503000000000000" pitchFamily="2" charset="0"/>
                <a:cs typeface="Linux Libertine" panose="02000503000000000000" pitchFamily="2" charset="0"/>
              </a:rPr>
              <a:t>modulator</a:t>
            </a:r>
          </a:p>
        </p:txBody>
      </p:sp>
      <p:sp>
        <p:nvSpPr>
          <p:cNvPr id="33" name="Rectangle 32">
            <a:extLst>
              <a:ext uri="{FF2B5EF4-FFF2-40B4-BE49-F238E27FC236}">
                <a16:creationId xmlns:a16="http://schemas.microsoft.com/office/drawing/2014/main" id="{B3AB3213-9113-4E4D-AFD7-4534D7EDED22}"/>
              </a:ext>
            </a:extLst>
          </p:cNvPr>
          <p:cNvSpPr/>
          <p:nvPr/>
        </p:nvSpPr>
        <p:spPr>
          <a:xfrm>
            <a:off x="1627047" y="1405735"/>
            <a:ext cx="206151" cy="19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3" name="Table 142">
            <a:extLst>
              <a:ext uri="{FF2B5EF4-FFF2-40B4-BE49-F238E27FC236}">
                <a16:creationId xmlns:a16="http://schemas.microsoft.com/office/drawing/2014/main" id="{6A9C2D58-1703-4DC9-A633-875134BD3751}"/>
              </a:ext>
            </a:extLst>
          </p:cNvPr>
          <p:cNvGraphicFramePr>
            <a:graphicFrameLocks noGrp="1"/>
          </p:cNvGraphicFramePr>
          <p:nvPr>
            <p:extLst>
              <p:ext uri="{D42A27DB-BD31-4B8C-83A1-F6EECF244321}">
                <p14:modId xmlns:p14="http://schemas.microsoft.com/office/powerpoint/2010/main" val="2840688047"/>
              </p:ext>
            </p:extLst>
          </p:nvPr>
        </p:nvGraphicFramePr>
        <p:xfrm>
          <a:off x="2765968" y="636570"/>
          <a:ext cx="2860640" cy="414370"/>
        </p:xfrm>
        <a:graphic>
          <a:graphicData uri="http://schemas.openxmlformats.org/drawingml/2006/table">
            <a:tbl>
              <a:tblPr>
                <a:tableStyleId>{2D5ABB26-0587-4C30-8999-92F81FD0307C}</a:tableStyleId>
              </a:tblPr>
              <a:tblGrid>
                <a:gridCol w="357580">
                  <a:extLst>
                    <a:ext uri="{9D8B030D-6E8A-4147-A177-3AD203B41FA5}">
                      <a16:colId xmlns:a16="http://schemas.microsoft.com/office/drawing/2014/main" val="3886583017"/>
                    </a:ext>
                  </a:extLst>
                </a:gridCol>
                <a:gridCol w="357580">
                  <a:extLst>
                    <a:ext uri="{9D8B030D-6E8A-4147-A177-3AD203B41FA5}">
                      <a16:colId xmlns:a16="http://schemas.microsoft.com/office/drawing/2014/main" val="1816695572"/>
                    </a:ext>
                  </a:extLst>
                </a:gridCol>
                <a:gridCol w="357580">
                  <a:extLst>
                    <a:ext uri="{9D8B030D-6E8A-4147-A177-3AD203B41FA5}">
                      <a16:colId xmlns:a16="http://schemas.microsoft.com/office/drawing/2014/main" val="2548623504"/>
                    </a:ext>
                  </a:extLst>
                </a:gridCol>
                <a:gridCol w="357580">
                  <a:extLst>
                    <a:ext uri="{9D8B030D-6E8A-4147-A177-3AD203B41FA5}">
                      <a16:colId xmlns:a16="http://schemas.microsoft.com/office/drawing/2014/main" val="3857027920"/>
                    </a:ext>
                  </a:extLst>
                </a:gridCol>
                <a:gridCol w="357580">
                  <a:extLst>
                    <a:ext uri="{9D8B030D-6E8A-4147-A177-3AD203B41FA5}">
                      <a16:colId xmlns:a16="http://schemas.microsoft.com/office/drawing/2014/main" val="1106616226"/>
                    </a:ext>
                  </a:extLst>
                </a:gridCol>
                <a:gridCol w="357580">
                  <a:extLst>
                    <a:ext uri="{9D8B030D-6E8A-4147-A177-3AD203B41FA5}">
                      <a16:colId xmlns:a16="http://schemas.microsoft.com/office/drawing/2014/main" val="22251990"/>
                    </a:ext>
                  </a:extLst>
                </a:gridCol>
                <a:gridCol w="357580">
                  <a:extLst>
                    <a:ext uri="{9D8B030D-6E8A-4147-A177-3AD203B41FA5}">
                      <a16:colId xmlns:a16="http://schemas.microsoft.com/office/drawing/2014/main" val="1639891843"/>
                    </a:ext>
                  </a:extLst>
                </a:gridCol>
                <a:gridCol w="357580">
                  <a:extLst>
                    <a:ext uri="{9D8B030D-6E8A-4147-A177-3AD203B41FA5}">
                      <a16:colId xmlns:a16="http://schemas.microsoft.com/office/drawing/2014/main" val="4062506687"/>
                    </a:ext>
                  </a:extLst>
                </a:gridCol>
              </a:tblGrid>
              <a:tr h="414370">
                <a:tc>
                  <a:txBody>
                    <a:bodyPr/>
                    <a:lstStyle/>
                    <a:p>
                      <a:pPr algn="ctr"/>
                      <a:endParaRPr lang="en-US" sz="2000" dirty="0"/>
                    </a:p>
                  </a:txBody>
                  <a:tcPr marL="148992" marR="74496" marT="37248" marB="3724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endParaRPr lang="en-US" sz="2000" dirty="0"/>
                    </a:p>
                  </a:txBody>
                  <a:tcPr marL="148992" marR="74496" marT="37248" marB="3724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2000" dirty="0"/>
                    </a:p>
                  </a:txBody>
                  <a:tcPr marL="148992" marR="74496" marT="37248" marB="3724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000" dirty="0"/>
                    </a:p>
                  </a:txBody>
                  <a:tcPr marL="148992" marR="74496" marT="37248" marB="3724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2000" dirty="0"/>
                    </a:p>
                  </a:txBody>
                  <a:tcPr marL="148992" marR="74496" marT="37248" marB="3724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000" dirty="0"/>
                    </a:p>
                  </a:txBody>
                  <a:tcPr marL="148992" marR="74496" marT="37248" marB="3724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2000" dirty="0"/>
                    </a:p>
                  </a:txBody>
                  <a:tcPr marL="148992" marR="74496" marT="37248" marB="3724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endParaRPr lang="en-US" sz="2000" dirty="0"/>
                    </a:p>
                  </a:txBody>
                  <a:tcPr marL="148992" marR="74496" marT="37248" marB="3724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8330484"/>
                  </a:ext>
                </a:extLst>
              </a:tr>
            </a:tbl>
          </a:graphicData>
        </a:graphic>
      </p:graphicFrame>
      <mc:AlternateContent xmlns:mc="http://schemas.openxmlformats.org/markup-compatibility/2006" xmlns:a14="http://schemas.microsoft.com/office/drawing/2010/main">
        <mc:Choice Requires="a14">
          <p:sp>
            <p:nvSpPr>
              <p:cNvPr id="144" name="TextBox 143">
                <a:extLst>
                  <a:ext uri="{FF2B5EF4-FFF2-40B4-BE49-F238E27FC236}">
                    <a16:creationId xmlns:a16="http://schemas.microsoft.com/office/drawing/2014/main" id="{1E5C6176-A386-42E5-9AB3-3832B63F29FA}"/>
                  </a:ext>
                </a:extLst>
              </p:cNvPr>
              <p:cNvSpPr txBox="1"/>
              <p:nvPr/>
            </p:nvSpPr>
            <p:spPr>
              <a:xfrm>
                <a:off x="2964114" y="1096752"/>
                <a:ext cx="2469330" cy="448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tx1"/>
                          </a:solidFill>
                          <a:latin typeface="Cambria Math" panose="02040503050406030204" pitchFamily="18" charset="0"/>
                          <a:ea typeface="Cambria Math" panose="02040503050406030204" pitchFamily="18" charset="0"/>
                        </a:rPr>
                        <m:t>ℱ</m:t>
                      </m:r>
                      <m:r>
                        <a:rPr lang="en-US" sz="2800" b="0" i="1" smtClean="0">
                          <a:solidFill>
                            <a:schemeClr val="tx1"/>
                          </a:solidFill>
                          <a:latin typeface="Cambria Math" panose="02040503050406030204" pitchFamily="18" charset="0"/>
                          <a:ea typeface="Cambria Math" panose="02040503050406030204" pitchFamily="18" charset="0"/>
                        </a:rPr>
                        <m:t>=</m:t>
                      </m:r>
                      <m:r>
                        <a:rPr lang="en-US" sz="2800" b="0" i="1" smtClean="0">
                          <a:solidFill>
                            <a:schemeClr val="accent1"/>
                          </a:solidFill>
                          <a:latin typeface="Cambria Math" panose="02040503050406030204" pitchFamily="18" charset="0"/>
                          <a:ea typeface="Cambria Math" panose="02040503050406030204" pitchFamily="18" charset="0"/>
                        </a:rPr>
                        <m:t>𝐴</m:t>
                      </m:r>
                      <m:d>
                        <m:dPr>
                          <m:ctrlPr>
                            <a:rPr lang="en-US" sz="2800" i="1" smtClean="0">
                              <a:solidFill>
                                <a:schemeClr val="accent1"/>
                              </a:solidFill>
                              <a:latin typeface="Cambria Math" panose="02040503050406030204" pitchFamily="18" charset="0"/>
                              <a:ea typeface="Cambria Math" panose="02040503050406030204" pitchFamily="18" charset="0"/>
                            </a:rPr>
                          </m:ctrlPr>
                        </m:dPr>
                        <m:e>
                          <m:r>
                            <a:rPr lang="en-US" sz="2800" b="0" i="1" smtClean="0">
                              <a:solidFill>
                                <a:schemeClr val="accent1"/>
                              </a:solidFill>
                              <a:latin typeface="Cambria Math" panose="02040503050406030204" pitchFamily="18" charset="0"/>
                              <a:ea typeface="Cambria Math" panose="02040503050406030204" pitchFamily="18" charset="0"/>
                            </a:rPr>
                            <m:t>𝜃</m:t>
                          </m:r>
                        </m:e>
                      </m:d>
                      <m:sSup>
                        <m:sSupPr>
                          <m:ctrlPr>
                            <a:rPr lang="en-US" sz="2800" i="1" smtClean="0">
                              <a:solidFill>
                                <a:schemeClr val="accent6"/>
                              </a:solidFill>
                              <a:latin typeface="Cambria Math" panose="02040503050406030204" pitchFamily="18" charset="0"/>
                              <a:ea typeface="Cambria Math" panose="02040503050406030204" pitchFamily="18" charset="0"/>
                            </a:rPr>
                          </m:ctrlPr>
                        </m:sSupPr>
                        <m:e>
                          <m:r>
                            <a:rPr lang="en-US" sz="2800" b="0" i="1" smtClean="0">
                              <a:solidFill>
                                <a:schemeClr val="accent6"/>
                              </a:solidFill>
                              <a:latin typeface="Cambria Math" panose="02040503050406030204" pitchFamily="18" charset="0"/>
                              <a:ea typeface="Cambria Math" panose="02040503050406030204" pitchFamily="18" charset="0"/>
                            </a:rPr>
                            <m:t>𝑒</m:t>
                          </m:r>
                        </m:e>
                        <m:sup>
                          <m:r>
                            <a:rPr lang="en-US" sz="2800" b="0" i="1" smtClean="0">
                              <a:solidFill>
                                <a:schemeClr val="accent6"/>
                              </a:solidFill>
                              <a:latin typeface="Cambria Math" panose="02040503050406030204" pitchFamily="18" charset="0"/>
                              <a:ea typeface="Cambria Math" panose="02040503050406030204" pitchFamily="18" charset="0"/>
                            </a:rPr>
                            <m:t>𝑗</m:t>
                          </m:r>
                          <m:r>
                            <a:rPr lang="en-US" sz="2800" b="0" i="1" smtClean="0">
                              <a:solidFill>
                                <a:schemeClr val="accent6"/>
                              </a:solidFill>
                              <a:latin typeface="Cambria Math" panose="02040503050406030204" pitchFamily="18" charset="0"/>
                              <a:ea typeface="Cambria Math" panose="02040503050406030204" pitchFamily="18" charset="0"/>
                            </a:rPr>
                            <m:t>𝜙</m:t>
                          </m:r>
                          <m:r>
                            <a:rPr lang="en-US" sz="2800" b="0" i="1" smtClean="0">
                              <a:solidFill>
                                <a:schemeClr val="accent6"/>
                              </a:solidFill>
                              <a:latin typeface="Cambria Math" panose="02040503050406030204" pitchFamily="18" charset="0"/>
                              <a:ea typeface="Cambria Math" panose="02040503050406030204" pitchFamily="18" charset="0"/>
                            </a:rPr>
                            <m:t>(</m:t>
                          </m:r>
                          <m:r>
                            <a:rPr lang="en-US" sz="2800" b="0" i="1" smtClean="0">
                              <a:solidFill>
                                <a:schemeClr val="accent6"/>
                              </a:solidFill>
                              <a:latin typeface="Cambria Math" panose="02040503050406030204" pitchFamily="18" charset="0"/>
                              <a:ea typeface="Cambria Math" panose="02040503050406030204" pitchFamily="18" charset="0"/>
                            </a:rPr>
                            <m:t>𝜃</m:t>
                          </m:r>
                          <m:r>
                            <a:rPr lang="en-US" sz="2800" b="0" i="1" smtClean="0">
                              <a:solidFill>
                                <a:schemeClr val="accent6"/>
                              </a:solidFill>
                              <a:latin typeface="Cambria Math" panose="02040503050406030204" pitchFamily="18" charset="0"/>
                              <a:ea typeface="Cambria Math" panose="02040503050406030204" pitchFamily="18" charset="0"/>
                            </a:rPr>
                            <m:t>)</m:t>
                          </m:r>
                        </m:sup>
                      </m:sSup>
                    </m:oMath>
                  </m:oMathPara>
                </a14:m>
                <a:endParaRPr lang="en-US" sz="2800" dirty="0">
                  <a:solidFill>
                    <a:schemeClr val="tx1"/>
                  </a:solidFill>
                </a:endParaRPr>
              </a:p>
            </p:txBody>
          </p:sp>
        </mc:Choice>
        <mc:Fallback xmlns="">
          <p:sp>
            <p:nvSpPr>
              <p:cNvPr id="144" name="TextBox 143">
                <a:extLst>
                  <a:ext uri="{FF2B5EF4-FFF2-40B4-BE49-F238E27FC236}">
                    <a16:creationId xmlns:a16="http://schemas.microsoft.com/office/drawing/2014/main" id="{1E5C6176-A386-42E5-9AB3-3832B63F29FA}"/>
                  </a:ext>
                </a:extLst>
              </p:cNvPr>
              <p:cNvSpPr txBox="1">
                <a:spLocks noRot="1" noChangeAspect="1" noMove="1" noResize="1" noEditPoints="1" noAdjustHandles="1" noChangeArrowheads="1" noChangeShapeType="1" noTextEdit="1"/>
              </p:cNvSpPr>
              <p:nvPr/>
            </p:nvSpPr>
            <p:spPr>
              <a:xfrm>
                <a:off x="2964114" y="1096752"/>
                <a:ext cx="2469330" cy="448777"/>
              </a:xfrm>
              <a:prstGeom prst="rect">
                <a:avLst/>
              </a:prstGeom>
              <a:blipFill>
                <a:blip r:embed="rId14"/>
                <a:stretch>
                  <a:fillRect/>
                </a:stretch>
              </a:blipFill>
            </p:spPr>
            <p:txBody>
              <a:bodyPr/>
              <a:lstStyle/>
              <a:p>
                <a:r>
                  <a:rPr lang="en-US">
                    <a:noFill/>
                  </a:rPr>
                  <a:t> </a:t>
                </a:r>
              </a:p>
            </p:txBody>
          </p:sp>
        </mc:Fallback>
      </mc:AlternateContent>
      <p:cxnSp>
        <p:nvCxnSpPr>
          <p:cNvPr id="150" name="Straight Arrow Connector 149">
            <a:extLst>
              <a:ext uri="{FF2B5EF4-FFF2-40B4-BE49-F238E27FC236}">
                <a16:creationId xmlns:a16="http://schemas.microsoft.com/office/drawing/2014/main" id="{E967EBF5-49C6-4994-9294-5B2B45AE5D69}"/>
              </a:ext>
            </a:extLst>
          </p:cNvPr>
          <p:cNvCxnSpPr>
            <a:cxnSpLocks/>
          </p:cNvCxnSpPr>
          <p:nvPr/>
        </p:nvCxnSpPr>
        <p:spPr>
          <a:xfrm>
            <a:off x="3932143" y="4846796"/>
            <a:ext cx="1169407" cy="0"/>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1" name="TextBox 150">
                <a:extLst>
                  <a:ext uri="{FF2B5EF4-FFF2-40B4-BE49-F238E27FC236}">
                    <a16:creationId xmlns:a16="http://schemas.microsoft.com/office/drawing/2014/main" id="{BD339401-6DAB-4D70-BB6C-7B6177091553}"/>
                  </a:ext>
                </a:extLst>
              </p:cNvPr>
              <p:cNvSpPr txBox="1"/>
              <p:nvPr/>
            </p:nvSpPr>
            <p:spPr>
              <a:xfrm>
                <a:off x="4373238" y="4896705"/>
                <a:ext cx="24788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𝑓</m:t>
                      </m:r>
                    </m:oMath>
                  </m:oMathPara>
                </a14:m>
                <a:endParaRPr lang="en-US" dirty="0">
                  <a:solidFill>
                    <a:schemeClr val="tx1"/>
                  </a:solidFill>
                </a:endParaRPr>
              </a:p>
            </p:txBody>
          </p:sp>
        </mc:Choice>
        <mc:Fallback xmlns="">
          <p:sp>
            <p:nvSpPr>
              <p:cNvPr id="151" name="TextBox 150">
                <a:extLst>
                  <a:ext uri="{FF2B5EF4-FFF2-40B4-BE49-F238E27FC236}">
                    <a16:creationId xmlns:a16="http://schemas.microsoft.com/office/drawing/2014/main" id="{BD339401-6DAB-4D70-BB6C-7B6177091553}"/>
                  </a:ext>
                </a:extLst>
              </p:cNvPr>
              <p:cNvSpPr txBox="1">
                <a:spLocks noRot="1" noChangeAspect="1" noMove="1" noResize="1" noEditPoints="1" noAdjustHandles="1" noChangeArrowheads="1" noChangeShapeType="1" noTextEdit="1"/>
              </p:cNvSpPr>
              <p:nvPr/>
            </p:nvSpPr>
            <p:spPr>
              <a:xfrm>
                <a:off x="4373238" y="4896705"/>
                <a:ext cx="247888" cy="369332"/>
              </a:xfrm>
              <a:prstGeom prst="rect">
                <a:avLst/>
              </a:prstGeom>
              <a:blipFill>
                <a:blip r:embed="rId15"/>
                <a:stretch>
                  <a:fillRect l="-41463" r="-39024" b="-34426"/>
                </a:stretch>
              </a:blipFill>
            </p:spPr>
            <p:txBody>
              <a:bodyPr/>
              <a:lstStyle/>
              <a:p>
                <a:r>
                  <a:rPr lang="en-US">
                    <a:noFill/>
                  </a:rPr>
                  <a:t> </a:t>
                </a:r>
              </a:p>
            </p:txBody>
          </p:sp>
        </mc:Fallback>
      </mc:AlternateContent>
      <p:sp>
        <p:nvSpPr>
          <p:cNvPr id="104" name="TextBox 103">
            <a:extLst>
              <a:ext uri="{FF2B5EF4-FFF2-40B4-BE49-F238E27FC236}">
                <a16:creationId xmlns:a16="http://schemas.microsoft.com/office/drawing/2014/main" id="{36EBDC0F-705F-4F25-BDF8-F89D1D5B4B2E}"/>
              </a:ext>
            </a:extLst>
          </p:cNvPr>
          <p:cNvSpPr txBox="1"/>
          <p:nvPr/>
        </p:nvSpPr>
        <p:spPr>
          <a:xfrm>
            <a:off x="7443707" y="121481"/>
            <a:ext cx="172267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alibri Light" panose="020F0302020204030204"/>
                <a:ea typeface="Linux Libertine" panose="02000503000000000000" pitchFamily="2" charset="0"/>
                <a:cs typeface="Linux Libertine" panose="02000503000000000000" pitchFamily="2" charset="0"/>
              </a:rPr>
              <a:t>reference mirror</a:t>
            </a:r>
          </a:p>
        </p:txBody>
      </p:sp>
      <p:sp>
        <p:nvSpPr>
          <p:cNvPr id="125" name="Title 1">
            <a:extLst>
              <a:ext uri="{FF2B5EF4-FFF2-40B4-BE49-F238E27FC236}">
                <a16:creationId xmlns:a16="http://schemas.microsoft.com/office/drawing/2014/main" id="{67FC8A85-B4AA-458B-A7D0-3E04B44B1B30}"/>
              </a:ext>
            </a:extLst>
          </p:cNvPr>
          <p:cNvSpPr txBox="1">
            <a:spLocks/>
          </p:cNvSpPr>
          <p:nvPr/>
        </p:nvSpPr>
        <p:spPr>
          <a:xfrm>
            <a:off x="3501840" y="5646695"/>
            <a:ext cx="3380247" cy="9666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800" dirty="0"/>
              <a:t>Implementing</a:t>
            </a:r>
          </a:p>
          <a:p>
            <a:pPr algn="ctr"/>
            <a:r>
              <a:rPr lang="en-US" sz="3800" dirty="0"/>
              <a:t>probing</a:t>
            </a:r>
          </a:p>
        </p:txBody>
      </p:sp>
      <p:sp>
        <p:nvSpPr>
          <p:cNvPr id="65" name="Oval 64">
            <a:extLst>
              <a:ext uri="{FF2B5EF4-FFF2-40B4-BE49-F238E27FC236}">
                <a16:creationId xmlns:a16="http://schemas.microsoft.com/office/drawing/2014/main" id="{95C43A36-62D8-475C-B79B-8E7C41557FCB}"/>
              </a:ext>
            </a:extLst>
          </p:cNvPr>
          <p:cNvSpPr/>
          <p:nvPr/>
        </p:nvSpPr>
        <p:spPr>
          <a:xfrm rot="10800000" flipV="1">
            <a:off x="2979251" y="2438627"/>
            <a:ext cx="456729" cy="2180253"/>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Droid Serif" charset="0"/>
              <a:ea typeface="Droid Serif" charset="0"/>
              <a:cs typeface="Droid Serif" charset="0"/>
            </a:endParaRPr>
          </a:p>
        </p:txBody>
      </p:sp>
      <p:sp>
        <p:nvSpPr>
          <p:cNvPr id="79" name="Rectangle 78">
            <a:extLst>
              <a:ext uri="{FF2B5EF4-FFF2-40B4-BE49-F238E27FC236}">
                <a16:creationId xmlns:a16="http://schemas.microsoft.com/office/drawing/2014/main" id="{BFBBD53B-D9DA-4B37-9125-E9C0E96CA51A}"/>
              </a:ext>
            </a:extLst>
          </p:cNvPr>
          <p:cNvSpPr/>
          <p:nvPr/>
        </p:nvSpPr>
        <p:spPr>
          <a:xfrm>
            <a:off x="3912024" y="3058393"/>
            <a:ext cx="99947" cy="947809"/>
          </a:xfrm>
          <a:prstGeom prst="rect">
            <a:avLst/>
          </a:prstGeom>
          <a:gradFill>
            <a:gsLst>
              <a:gs pos="0">
                <a:schemeClr val="bg1"/>
              </a:gs>
              <a:gs pos="50000">
                <a:schemeClr val="tx1"/>
              </a:gs>
              <a:gs pos="100000">
                <a:schemeClr val="bg1"/>
              </a:gs>
            </a:gsLst>
            <a:lin ang="5400000" scaled="0"/>
          </a:gradFill>
          <a:ln>
            <a:noFill/>
          </a:ln>
          <a:effectLst>
            <a:glow>
              <a:schemeClr val="tx1">
                <a:alpha val="40000"/>
              </a:schemeClr>
            </a:glo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rapezoid 1">
            <a:extLst>
              <a:ext uri="{FF2B5EF4-FFF2-40B4-BE49-F238E27FC236}">
                <a16:creationId xmlns:a16="http://schemas.microsoft.com/office/drawing/2014/main" id="{5B21AB07-D5DC-406B-80D1-5B34ABBB9021}"/>
              </a:ext>
            </a:extLst>
          </p:cNvPr>
          <p:cNvSpPr/>
          <p:nvPr/>
        </p:nvSpPr>
        <p:spPr>
          <a:xfrm rot="16200000">
            <a:off x="4038335" y="2997479"/>
            <a:ext cx="1014397" cy="1104189"/>
          </a:xfrm>
          <a:prstGeom prst="trapezoid">
            <a:avLst>
              <a:gd name="adj" fmla="val 11161"/>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7146D1A0-CE4D-4967-8220-06B6F210B23B}"/>
              </a:ext>
            </a:extLst>
          </p:cNvPr>
          <p:cNvSpPr/>
          <p:nvPr/>
        </p:nvSpPr>
        <p:spPr>
          <a:xfrm rot="10800000" flipV="1">
            <a:off x="4877901" y="2438627"/>
            <a:ext cx="456729" cy="2180253"/>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Droid Serif" charset="0"/>
              <a:ea typeface="Droid Serif" charset="0"/>
              <a:cs typeface="Droid Serif" charset="0"/>
            </a:endParaRPr>
          </a:p>
        </p:txBody>
      </p:sp>
      <p:sp>
        <p:nvSpPr>
          <p:cNvPr id="61" name="Rectangle 60">
            <a:extLst>
              <a:ext uri="{FF2B5EF4-FFF2-40B4-BE49-F238E27FC236}">
                <a16:creationId xmlns:a16="http://schemas.microsoft.com/office/drawing/2014/main" id="{A89E57AC-9D32-42BF-AC8F-85C042E1676E}"/>
              </a:ext>
            </a:extLst>
          </p:cNvPr>
          <p:cNvSpPr/>
          <p:nvPr/>
        </p:nvSpPr>
        <p:spPr>
          <a:xfrm>
            <a:off x="68581" y="1910478"/>
            <a:ext cx="4106813" cy="2826650"/>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0C5D29A0-C3C5-4228-AFD9-300244A341A4}"/>
              </a:ext>
            </a:extLst>
          </p:cNvPr>
          <p:cNvGrpSpPr/>
          <p:nvPr/>
        </p:nvGrpSpPr>
        <p:grpSpPr>
          <a:xfrm>
            <a:off x="6246070" y="913058"/>
            <a:ext cx="2650325" cy="124885"/>
            <a:chOff x="4770836" y="1658541"/>
            <a:chExt cx="2650325" cy="124885"/>
          </a:xfrm>
        </p:grpSpPr>
        <p:sp>
          <p:nvSpPr>
            <p:cNvPr id="85" name="Rectangle 84">
              <a:extLst>
                <a:ext uri="{FF2B5EF4-FFF2-40B4-BE49-F238E27FC236}">
                  <a16:creationId xmlns:a16="http://schemas.microsoft.com/office/drawing/2014/main" id="{E867179E-1B61-4978-AA5C-93672518FB51}"/>
                </a:ext>
              </a:extLst>
            </p:cNvPr>
            <p:cNvSpPr/>
            <p:nvPr/>
          </p:nvSpPr>
          <p:spPr>
            <a:xfrm rot="5400000">
              <a:off x="6063852" y="365525"/>
              <a:ext cx="64293" cy="2650325"/>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A0C1CCF0-2239-446B-A3D2-AF5A073784BA}"/>
                </a:ext>
              </a:extLst>
            </p:cNvPr>
            <p:cNvSpPr/>
            <p:nvPr/>
          </p:nvSpPr>
          <p:spPr>
            <a:xfrm rot="5400000">
              <a:off x="6063852" y="426117"/>
              <a:ext cx="64293" cy="2650325"/>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TextBox 89">
            <a:extLst>
              <a:ext uri="{FF2B5EF4-FFF2-40B4-BE49-F238E27FC236}">
                <a16:creationId xmlns:a16="http://schemas.microsoft.com/office/drawing/2014/main" id="{16BB963C-786E-44B4-A495-EA578A9E6200}"/>
              </a:ext>
            </a:extLst>
          </p:cNvPr>
          <p:cNvSpPr txBox="1"/>
          <p:nvPr/>
        </p:nvSpPr>
        <p:spPr>
          <a:xfrm>
            <a:off x="10767241" y="5548796"/>
            <a:ext cx="100951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Light" panose="020F0302020204030204"/>
                <a:ea typeface="Linux Libertine" panose="02000503000000000000" pitchFamily="2" charset="0"/>
                <a:cs typeface="Linux Libertine" panose="02000503000000000000" pitchFamily="2" charset="0"/>
              </a:rPr>
              <a:t>scene</a:t>
            </a:r>
          </a:p>
        </p:txBody>
      </p:sp>
      <p:grpSp>
        <p:nvGrpSpPr>
          <p:cNvPr id="87" name="Group 86">
            <a:extLst>
              <a:ext uri="{FF2B5EF4-FFF2-40B4-BE49-F238E27FC236}">
                <a16:creationId xmlns:a16="http://schemas.microsoft.com/office/drawing/2014/main" id="{202D0DE9-83F2-414F-98AA-836D1151DCEE}"/>
              </a:ext>
            </a:extLst>
          </p:cNvPr>
          <p:cNvGrpSpPr/>
          <p:nvPr/>
        </p:nvGrpSpPr>
        <p:grpSpPr>
          <a:xfrm>
            <a:off x="6659615" y="5418283"/>
            <a:ext cx="1810546" cy="1377608"/>
            <a:chOff x="5288017" y="5418283"/>
            <a:chExt cx="1810546" cy="1377608"/>
          </a:xfrm>
          <a:solidFill>
            <a:schemeClr val="bg1"/>
          </a:solidFill>
        </p:grpSpPr>
        <p:grpSp>
          <p:nvGrpSpPr>
            <p:cNvPr id="88" name="Group 87">
              <a:extLst>
                <a:ext uri="{FF2B5EF4-FFF2-40B4-BE49-F238E27FC236}">
                  <a16:creationId xmlns:a16="http://schemas.microsoft.com/office/drawing/2014/main" id="{6C2A7073-6468-4525-BA5D-42B49CE024B8}"/>
                </a:ext>
              </a:extLst>
            </p:cNvPr>
            <p:cNvGrpSpPr/>
            <p:nvPr/>
          </p:nvGrpSpPr>
          <p:grpSpPr>
            <a:xfrm rot="16200000">
              <a:off x="5640751" y="5338079"/>
              <a:ext cx="1105078" cy="1810546"/>
              <a:chOff x="500910" y="2184396"/>
              <a:chExt cx="3356023" cy="1911350"/>
            </a:xfrm>
            <a:grpFill/>
          </p:grpSpPr>
          <p:sp>
            <p:nvSpPr>
              <p:cNvPr id="101" name="Isosceles Triangle 120">
                <a:extLst>
                  <a:ext uri="{FF2B5EF4-FFF2-40B4-BE49-F238E27FC236}">
                    <a16:creationId xmlns:a16="http://schemas.microsoft.com/office/drawing/2014/main" id="{8490DAA9-29FF-4ED3-A1F6-573DC713D099}"/>
                  </a:ext>
                </a:extLst>
              </p:cNvPr>
              <p:cNvSpPr/>
              <p:nvPr/>
            </p:nvSpPr>
            <p:spPr>
              <a:xfrm rot="16200000">
                <a:off x="2529027" y="2621146"/>
                <a:ext cx="1612682" cy="1043130"/>
              </a:xfrm>
              <a:prstGeom prst="triangle">
                <a:avLst/>
              </a:prstGeom>
              <a:grp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02" name="Rectangle 101">
                <a:extLst>
                  <a:ext uri="{FF2B5EF4-FFF2-40B4-BE49-F238E27FC236}">
                    <a16:creationId xmlns:a16="http://schemas.microsoft.com/office/drawing/2014/main" id="{1816D19A-2C69-465D-A44C-F6DAA6BC7C17}"/>
                  </a:ext>
                </a:extLst>
              </p:cNvPr>
              <p:cNvSpPr/>
              <p:nvPr/>
            </p:nvSpPr>
            <p:spPr>
              <a:xfrm>
                <a:off x="500910" y="2184396"/>
                <a:ext cx="2537925" cy="1911350"/>
              </a:xfrm>
              <a:prstGeom prst="rect">
                <a:avLst/>
              </a:prstGeom>
              <a:grp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r>
                  <a:rPr lang="en-US" dirty="0">
                    <a:solidFill>
                      <a:schemeClr val="tx1"/>
                    </a:solidFill>
                  </a:rPr>
                  <a:t>camera</a:t>
                </a:r>
              </a:p>
            </p:txBody>
          </p:sp>
        </p:grpSp>
        <p:grpSp>
          <p:nvGrpSpPr>
            <p:cNvPr id="89" name="Group 88">
              <a:extLst>
                <a:ext uri="{FF2B5EF4-FFF2-40B4-BE49-F238E27FC236}">
                  <a16:creationId xmlns:a16="http://schemas.microsoft.com/office/drawing/2014/main" id="{646A06E7-BD39-4BA0-9DC3-D05BE50F2C00}"/>
                </a:ext>
              </a:extLst>
            </p:cNvPr>
            <p:cNvGrpSpPr/>
            <p:nvPr/>
          </p:nvGrpSpPr>
          <p:grpSpPr>
            <a:xfrm rot="5400000">
              <a:off x="6058536" y="4725055"/>
              <a:ext cx="269502" cy="1655958"/>
              <a:chOff x="261257" y="261257"/>
              <a:chExt cx="478973" cy="3847469"/>
            </a:xfrm>
            <a:grpFill/>
          </p:grpSpPr>
          <p:sp>
            <p:nvSpPr>
              <p:cNvPr id="91" name="Rectangle 90">
                <a:extLst>
                  <a:ext uri="{FF2B5EF4-FFF2-40B4-BE49-F238E27FC236}">
                    <a16:creationId xmlns:a16="http://schemas.microsoft.com/office/drawing/2014/main" id="{ED3D566B-8894-4638-B076-BC4D5AF4A2DC}"/>
                  </a:ext>
                </a:extLst>
              </p:cNvPr>
              <p:cNvSpPr/>
              <p:nvPr/>
            </p:nvSpPr>
            <p:spPr>
              <a:xfrm>
                <a:off x="261257" y="261257"/>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EFCA6A6F-28E3-433E-907B-48FF00885757}"/>
                  </a:ext>
                </a:extLst>
              </p:cNvPr>
              <p:cNvSpPr/>
              <p:nvPr/>
            </p:nvSpPr>
            <p:spPr>
              <a:xfrm>
                <a:off x="261257" y="740229"/>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ectangle 92">
                <a:extLst>
                  <a:ext uri="{FF2B5EF4-FFF2-40B4-BE49-F238E27FC236}">
                    <a16:creationId xmlns:a16="http://schemas.microsoft.com/office/drawing/2014/main" id="{B84EF132-6D8F-4A59-861A-EA67C3BC3ECD}"/>
                  </a:ext>
                </a:extLst>
              </p:cNvPr>
              <p:cNvSpPr/>
              <p:nvPr/>
            </p:nvSpPr>
            <p:spPr>
              <a:xfrm>
                <a:off x="261257" y="1223123"/>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ectangle 93">
                <a:extLst>
                  <a:ext uri="{FF2B5EF4-FFF2-40B4-BE49-F238E27FC236}">
                    <a16:creationId xmlns:a16="http://schemas.microsoft.com/office/drawing/2014/main" id="{5A8036B7-FB28-4273-B6AB-ECE31674FAC5}"/>
                  </a:ext>
                </a:extLst>
              </p:cNvPr>
              <p:cNvSpPr/>
              <p:nvPr/>
            </p:nvSpPr>
            <p:spPr>
              <a:xfrm>
                <a:off x="261257" y="170602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8B862576-2566-4E25-AB71-EC11C0830C13}"/>
                  </a:ext>
                </a:extLst>
              </p:cNvPr>
              <p:cNvSpPr/>
              <p:nvPr/>
            </p:nvSpPr>
            <p:spPr>
              <a:xfrm>
                <a:off x="261257" y="218499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172B2EF5-397E-40C0-A994-399659B18602}"/>
                  </a:ext>
                </a:extLst>
              </p:cNvPr>
              <p:cNvSpPr/>
              <p:nvPr/>
            </p:nvSpPr>
            <p:spPr>
              <a:xfrm>
                <a:off x="261257" y="2667888"/>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0F77E904-0124-49D0-AB6C-114EA267079A}"/>
                  </a:ext>
                </a:extLst>
              </p:cNvPr>
              <p:cNvSpPr/>
              <p:nvPr/>
            </p:nvSpPr>
            <p:spPr>
              <a:xfrm>
                <a:off x="261258" y="315078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1FFCC732-0F54-4747-A3EB-DB7F75DD7F15}"/>
                  </a:ext>
                </a:extLst>
              </p:cNvPr>
              <p:cNvSpPr/>
              <p:nvPr/>
            </p:nvSpPr>
            <p:spPr>
              <a:xfrm>
                <a:off x="261258" y="362975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3" name="TextBox 102">
            <a:extLst>
              <a:ext uri="{FF2B5EF4-FFF2-40B4-BE49-F238E27FC236}">
                <a16:creationId xmlns:a16="http://schemas.microsoft.com/office/drawing/2014/main" id="{A50D5CE5-3812-4904-B334-2D841E303292}"/>
              </a:ext>
            </a:extLst>
          </p:cNvPr>
          <p:cNvSpPr txBox="1"/>
          <p:nvPr/>
        </p:nvSpPr>
        <p:spPr>
          <a:xfrm>
            <a:off x="-545642" y="362915"/>
            <a:ext cx="254734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Light" panose="020F0302020204030204"/>
                <a:ea typeface="Linux Libertine" panose="02000503000000000000" pitchFamily="2" charset="0"/>
                <a:cs typeface="Linux Libertine" panose="02000503000000000000" pitchFamily="2" charset="0"/>
              </a:rPr>
              <a:t>single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Light" panose="020F0302020204030204"/>
                <a:ea typeface="Linux Libertine" panose="02000503000000000000" pitchFamily="2" charset="0"/>
                <a:cs typeface="Linux Libertine" panose="02000503000000000000" pitchFamily="2" charset="0"/>
              </a:rPr>
              <a:t>frequency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Light" panose="020F0302020204030204"/>
                <a:ea typeface="Linux Libertine" panose="02000503000000000000" pitchFamily="2" charset="0"/>
                <a:cs typeface="Linux Libertine" panose="02000503000000000000" pitchFamily="2" charset="0"/>
              </a:rPr>
              <a:t>laser</a:t>
            </a:r>
          </a:p>
        </p:txBody>
      </p:sp>
      <p:sp>
        <p:nvSpPr>
          <p:cNvPr id="70" name="Rectangle 69">
            <a:extLst>
              <a:ext uri="{FF2B5EF4-FFF2-40B4-BE49-F238E27FC236}">
                <a16:creationId xmlns:a16="http://schemas.microsoft.com/office/drawing/2014/main" id="{6D88DC87-543C-4E91-B82B-6D3C9EBE5877}"/>
              </a:ext>
            </a:extLst>
          </p:cNvPr>
          <p:cNvSpPr/>
          <p:nvPr/>
        </p:nvSpPr>
        <p:spPr>
          <a:xfrm rot="16200000">
            <a:off x="6930676" y="-501461"/>
            <a:ext cx="1285137" cy="2650325"/>
          </a:xfrm>
          <a:prstGeom prst="rect">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13A70FEE-F287-41A1-8BEB-6EE0CF86D23A}"/>
                  </a:ext>
                </a:extLst>
              </p:cNvPr>
              <p:cNvSpPr txBox="1"/>
              <p:nvPr/>
            </p:nvSpPr>
            <p:spPr>
              <a:xfrm>
                <a:off x="6999818" y="535951"/>
                <a:ext cx="1146852" cy="584775"/>
              </a:xfrm>
              <a:prstGeom prst="rect">
                <a:avLst/>
              </a:prstGeom>
              <a:noFill/>
            </p:spPr>
            <p:txBody>
              <a:bodyPr wrap="none" lIns="0" tIns="0" rIns="0" bIns="0" rtlCol="0">
                <a:spAutoFit/>
              </a:bodyPr>
              <a:lstStyle/>
              <a:p>
                <a:r>
                  <a:rPr lang="en-US" sz="3800" b="0" dirty="0">
                    <a:solidFill>
                      <a:schemeClr val="accent6"/>
                    </a:solidFill>
                  </a:rPr>
                  <a:t> </a:t>
                </a:r>
                <a14:m>
                  <m:oMath xmlns:m="http://schemas.openxmlformats.org/officeDocument/2006/math">
                    <m:r>
                      <a:rPr lang="en-US" sz="3800" b="0" i="1" smtClean="0">
                        <a:solidFill>
                          <a:schemeClr val="accent6"/>
                        </a:solidFill>
                        <a:latin typeface="Cambria Math" panose="02040503050406030204" pitchFamily="18" charset="0"/>
                      </a:rPr>
                      <m:t>𝜙</m:t>
                    </m:r>
                    <m:r>
                      <a:rPr lang="en-US" sz="3800" b="0" i="1" smtClean="0">
                        <a:solidFill>
                          <a:schemeClr val="accent6"/>
                        </a:solidFill>
                        <a:latin typeface="Cambria Math" panose="02040503050406030204" pitchFamily="18" charset="0"/>
                      </a:rPr>
                      <m:t>(</m:t>
                    </m:r>
                    <m:r>
                      <a:rPr lang="en-US" sz="3800" b="0" i="1" smtClean="0">
                        <a:solidFill>
                          <a:schemeClr val="accent6"/>
                        </a:solidFill>
                        <a:latin typeface="Cambria Math" panose="02040503050406030204" pitchFamily="18" charset="0"/>
                      </a:rPr>
                      <m:t>𝜃</m:t>
                    </m:r>
                    <m:r>
                      <a:rPr lang="en-US" sz="3800" b="0" i="1" smtClean="0">
                        <a:solidFill>
                          <a:schemeClr val="accent6"/>
                        </a:solidFill>
                        <a:latin typeface="Cambria Math" panose="02040503050406030204" pitchFamily="18" charset="0"/>
                      </a:rPr>
                      <m:t>)</m:t>
                    </m:r>
                  </m:oMath>
                </a14:m>
                <a:endParaRPr lang="en-US" sz="3800" dirty="0">
                  <a:solidFill>
                    <a:schemeClr val="accent6"/>
                  </a:solidFill>
                </a:endParaRPr>
              </a:p>
            </p:txBody>
          </p:sp>
        </mc:Choice>
        <mc:Fallback xmlns="">
          <p:sp>
            <p:nvSpPr>
              <p:cNvPr id="71" name="TextBox 70">
                <a:extLst>
                  <a:ext uri="{FF2B5EF4-FFF2-40B4-BE49-F238E27FC236}">
                    <a16:creationId xmlns:a16="http://schemas.microsoft.com/office/drawing/2014/main" id="{13A70FEE-F287-41A1-8BEB-6EE0CF86D23A}"/>
                  </a:ext>
                </a:extLst>
              </p:cNvPr>
              <p:cNvSpPr txBox="1">
                <a:spLocks noRot="1" noChangeAspect="1" noMove="1" noResize="1" noEditPoints="1" noAdjustHandles="1" noChangeArrowheads="1" noChangeShapeType="1" noTextEdit="1"/>
              </p:cNvSpPr>
              <p:nvPr/>
            </p:nvSpPr>
            <p:spPr>
              <a:xfrm>
                <a:off x="6999818" y="535951"/>
                <a:ext cx="1146852" cy="584775"/>
              </a:xfrm>
              <a:prstGeom prst="rect">
                <a:avLst/>
              </a:prstGeom>
              <a:blipFill>
                <a:blip r:embed="rId17"/>
                <a:stretch>
                  <a:fillRect/>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57953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fade">
                                      <p:cBhvr>
                                        <p:cTn id="10"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plementationScanAmplitudePhase">
            <a:hlinkClick r:id="" action="ppaction://media"/>
            <a:extLst>
              <a:ext uri="{FF2B5EF4-FFF2-40B4-BE49-F238E27FC236}">
                <a16:creationId xmlns:a16="http://schemas.microsoft.com/office/drawing/2014/main" id="{A70B77A7-64B0-4122-AA33-BF5B33271B6E}"/>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5062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A circuit board&#10;&#10;Description automatically generated">
            <a:extLst>
              <a:ext uri="{FF2B5EF4-FFF2-40B4-BE49-F238E27FC236}">
                <a16:creationId xmlns:a16="http://schemas.microsoft.com/office/drawing/2014/main" id="{6221CDFF-A08C-48D2-9165-83330EE6A27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26217" b="5335"/>
          <a:stretch/>
        </p:blipFill>
        <p:spPr>
          <a:xfrm>
            <a:off x="1524" y="1"/>
            <a:ext cx="12188952" cy="6858000"/>
          </a:xfrm>
          <a:prstGeom prst="rect">
            <a:avLst/>
          </a:prstGeom>
          <a:solidFill>
            <a:schemeClr val="tx1"/>
          </a:solidFill>
          <a:ln w="28575">
            <a:noFill/>
          </a:ln>
          <a:effectLst/>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CDE3015-CF91-4DF7-B583-80370B005492}"/>
                  </a:ext>
                </a:extLst>
              </p:cNvPr>
              <p:cNvSpPr txBox="1"/>
              <p:nvPr/>
            </p:nvSpPr>
            <p:spPr>
              <a:xfrm>
                <a:off x="1615205" y="1185490"/>
                <a:ext cx="998029" cy="5232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400" b="0" i="1" smtClean="0">
                          <a:solidFill>
                            <a:schemeClr val="accent5"/>
                          </a:solidFill>
                          <a:latin typeface="Cambria Math" panose="02040503050406030204" pitchFamily="18" charset="0"/>
                        </a:rPr>
                        <m:t>𝐴</m:t>
                      </m:r>
                      <m:r>
                        <a:rPr lang="en-US" sz="3400" b="0" i="1" smtClean="0">
                          <a:solidFill>
                            <a:schemeClr val="accent5"/>
                          </a:solidFill>
                          <a:latin typeface="Cambria Math" panose="02040503050406030204" pitchFamily="18" charset="0"/>
                        </a:rPr>
                        <m:t>(</m:t>
                      </m:r>
                      <m:r>
                        <a:rPr lang="en-US" sz="3400" b="0" i="1" smtClean="0">
                          <a:solidFill>
                            <a:schemeClr val="accent5"/>
                          </a:solidFill>
                          <a:latin typeface="Cambria Math" panose="02040503050406030204" pitchFamily="18" charset="0"/>
                        </a:rPr>
                        <m:t>𝜃</m:t>
                      </m:r>
                      <m:r>
                        <a:rPr lang="en-US" sz="3400" b="0" i="1" smtClean="0">
                          <a:solidFill>
                            <a:schemeClr val="accent5"/>
                          </a:solidFill>
                          <a:latin typeface="Cambria Math" panose="02040503050406030204" pitchFamily="18" charset="0"/>
                        </a:rPr>
                        <m:t>)</m:t>
                      </m:r>
                    </m:oMath>
                  </m:oMathPara>
                </a14:m>
                <a:endParaRPr lang="en-US" sz="3400" dirty="0">
                  <a:solidFill>
                    <a:schemeClr val="accent5"/>
                  </a:solidFill>
                </a:endParaRPr>
              </a:p>
            </p:txBody>
          </p:sp>
        </mc:Choice>
        <mc:Fallback xmlns="">
          <p:sp>
            <p:nvSpPr>
              <p:cNvPr id="9" name="TextBox 8">
                <a:extLst>
                  <a:ext uri="{FF2B5EF4-FFF2-40B4-BE49-F238E27FC236}">
                    <a16:creationId xmlns:a16="http://schemas.microsoft.com/office/drawing/2014/main" id="{6CDE3015-CF91-4DF7-B583-80370B005492}"/>
                  </a:ext>
                </a:extLst>
              </p:cNvPr>
              <p:cNvSpPr txBox="1">
                <a:spLocks noRot="1" noChangeAspect="1" noMove="1" noResize="1" noEditPoints="1" noAdjustHandles="1" noChangeArrowheads="1" noChangeShapeType="1" noTextEdit="1"/>
              </p:cNvSpPr>
              <p:nvPr/>
            </p:nvSpPr>
            <p:spPr>
              <a:xfrm>
                <a:off x="1615205" y="1185490"/>
                <a:ext cx="998029" cy="52322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2718BD8-6760-4AB5-9696-7907D469C9F2}"/>
                  </a:ext>
                </a:extLst>
              </p:cNvPr>
              <p:cNvSpPr txBox="1"/>
              <p:nvPr/>
            </p:nvSpPr>
            <p:spPr>
              <a:xfrm>
                <a:off x="564203" y="2747383"/>
                <a:ext cx="1025602" cy="523220"/>
              </a:xfrm>
              <a:prstGeom prst="rect">
                <a:avLst/>
              </a:prstGeom>
              <a:noFill/>
            </p:spPr>
            <p:txBody>
              <a:bodyPr wrap="none" lIns="0" tIns="0" rIns="0" bIns="0" rtlCol="0">
                <a:spAutoFit/>
              </a:bodyPr>
              <a:lstStyle/>
              <a:p>
                <a:r>
                  <a:rPr lang="en-US" sz="3400" b="0" dirty="0">
                    <a:solidFill>
                      <a:srgbClr val="03AD50"/>
                    </a:solidFill>
                  </a:rPr>
                  <a:t> </a:t>
                </a:r>
                <a14:m>
                  <m:oMath xmlns:m="http://schemas.openxmlformats.org/officeDocument/2006/math">
                    <m:r>
                      <a:rPr lang="en-US" sz="3400" b="0" i="1" smtClean="0">
                        <a:solidFill>
                          <a:srgbClr val="03AD50"/>
                        </a:solidFill>
                        <a:latin typeface="Cambria Math" panose="02040503050406030204" pitchFamily="18" charset="0"/>
                      </a:rPr>
                      <m:t>𝜙</m:t>
                    </m:r>
                    <m:r>
                      <a:rPr lang="en-US" sz="3400" b="0" i="1" smtClean="0">
                        <a:solidFill>
                          <a:srgbClr val="03AD50"/>
                        </a:solidFill>
                        <a:latin typeface="Cambria Math" panose="02040503050406030204" pitchFamily="18" charset="0"/>
                      </a:rPr>
                      <m:t>(</m:t>
                    </m:r>
                    <m:r>
                      <a:rPr lang="en-US" sz="3400" b="0" i="1" smtClean="0">
                        <a:solidFill>
                          <a:srgbClr val="03AD50"/>
                        </a:solidFill>
                        <a:latin typeface="Cambria Math" panose="02040503050406030204" pitchFamily="18" charset="0"/>
                      </a:rPr>
                      <m:t>𝜃</m:t>
                    </m:r>
                    <m:r>
                      <a:rPr lang="en-US" sz="3400" b="0" i="1" smtClean="0">
                        <a:solidFill>
                          <a:srgbClr val="03AD50"/>
                        </a:solidFill>
                        <a:latin typeface="Cambria Math" panose="02040503050406030204" pitchFamily="18" charset="0"/>
                      </a:rPr>
                      <m:t>)</m:t>
                    </m:r>
                  </m:oMath>
                </a14:m>
                <a:endParaRPr lang="en-US" sz="3400" dirty="0">
                  <a:solidFill>
                    <a:srgbClr val="03AD50"/>
                  </a:solidFill>
                </a:endParaRPr>
              </a:p>
            </p:txBody>
          </p:sp>
        </mc:Choice>
        <mc:Fallback xmlns="">
          <p:sp>
            <p:nvSpPr>
              <p:cNvPr id="10" name="TextBox 9">
                <a:extLst>
                  <a:ext uri="{FF2B5EF4-FFF2-40B4-BE49-F238E27FC236}">
                    <a16:creationId xmlns:a16="http://schemas.microsoft.com/office/drawing/2014/main" id="{22718BD8-6760-4AB5-9696-7907D469C9F2}"/>
                  </a:ext>
                </a:extLst>
              </p:cNvPr>
              <p:cNvSpPr txBox="1">
                <a:spLocks noRot="1" noChangeAspect="1" noMove="1" noResize="1" noEditPoints="1" noAdjustHandles="1" noChangeArrowheads="1" noChangeShapeType="1" noTextEdit="1"/>
              </p:cNvSpPr>
              <p:nvPr/>
            </p:nvSpPr>
            <p:spPr>
              <a:xfrm>
                <a:off x="564203" y="2747383"/>
                <a:ext cx="1025602" cy="523220"/>
              </a:xfrm>
              <a:prstGeom prst="rect">
                <a:avLst/>
              </a:prstGeom>
              <a:blipFill>
                <a:blip r:embed="rId8"/>
                <a:stretch>
                  <a:fillRect/>
                </a:stretch>
              </a:blipFill>
            </p:spPr>
            <p:txBody>
              <a:bodyPr/>
              <a:lstStyle/>
              <a:p>
                <a:r>
                  <a:rPr lang="en-US">
                    <a:noFill/>
                  </a:rPr>
                  <a:t> </a:t>
                </a:r>
              </a:p>
            </p:txBody>
          </p:sp>
        </mc:Fallback>
      </mc:AlternateContent>
      <p:sp>
        <p:nvSpPr>
          <p:cNvPr id="5" name="Parallelogram 4">
            <a:extLst>
              <a:ext uri="{FF2B5EF4-FFF2-40B4-BE49-F238E27FC236}">
                <a16:creationId xmlns:a16="http://schemas.microsoft.com/office/drawing/2014/main" id="{0E5A9F64-26C2-4748-9AE2-A1D9BC9C6E32}"/>
              </a:ext>
            </a:extLst>
          </p:cNvPr>
          <p:cNvSpPr/>
          <p:nvPr/>
        </p:nvSpPr>
        <p:spPr>
          <a:xfrm rot="16836607">
            <a:off x="3620303" y="297264"/>
            <a:ext cx="1776504" cy="3694316"/>
          </a:xfrm>
          <a:prstGeom prst="parallelogram">
            <a:avLst/>
          </a:prstGeom>
          <a:noFill/>
          <a:ln w="508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4868C10D-1305-4105-A6A1-4EBFEEF27E71}"/>
              </a:ext>
            </a:extLst>
          </p:cNvPr>
          <p:cNvSpPr>
            <a:spLocks noChangeAspect="1"/>
          </p:cNvSpPr>
          <p:nvPr/>
        </p:nvSpPr>
        <p:spPr>
          <a:xfrm rot="16836607">
            <a:off x="2741775" y="1745645"/>
            <a:ext cx="1816063" cy="3851469"/>
          </a:xfrm>
          <a:prstGeom prst="parallelogram">
            <a:avLst/>
          </a:prstGeom>
          <a:noFill/>
          <a:ln w="50800">
            <a:solidFill>
              <a:srgbClr val="03AD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823722-B5C4-4635-A32D-2D088EE485C2}"/>
              </a:ext>
            </a:extLst>
          </p:cNvPr>
          <p:cNvSpPr txBox="1">
            <a:spLocks/>
          </p:cNvSpPr>
          <p:nvPr/>
        </p:nvSpPr>
        <p:spPr>
          <a:xfrm>
            <a:off x="513350" y="-110122"/>
            <a:ext cx="88873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Prototype</a:t>
            </a:r>
          </a:p>
        </p:txBody>
      </p:sp>
    </p:spTree>
    <p:extLst>
      <p:ext uri="{BB962C8B-B14F-4D97-AF65-F5344CB8AC3E}">
        <p14:creationId xmlns:p14="http://schemas.microsoft.com/office/powerpoint/2010/main" val="224385776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TextBox 80">
            <a:extLst>
              <a:ext uri="{FF2B5EF4-FFF2-40B4-BE49-F238E27FC236}">
                <a16:creationId xmlns:a16="http://schemas.microsoft.com/office/drawing/2014/main" id="{917699AC-5E18-4A69-B431-4BB8248D53DB}"/>
              </a:ext>
            </a:extLst>
          </p:cNvPr>
          <p:cNvSpPr txBox="1"/>
          <p:nvPr/>
        </p:nvSpPr>
        <p:spPr>
          <a:xfrm>
            <a:off x="6841826" y="6131927"/>
            <a:ext cx="313181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pattern plane, side view</a:t>
            </a:r>
          </a:p>
        </p:txBody>
      </p:sp>
      <p:grpSp>
        <p:nvGrpSpPr>
          <p:cNvPr id="40" name="Group 39">
            <a:extLst>
              <a:ext uri="{FF2B5EF4-FFF2-40B4-BE49-F238E27FC236}">
                <a16:creationId xmlns:a16="http://schemas.microsoft.com/office/drawing/2014/main" id="{34A25F0E-2BDA-444E-A0BB-A3AE49E29289}"/>
              </a:ext>
            </a:extLst>
          </p:cNvPr>
          <p:cNvGrpSpPr/>
          <p:nvPr/>
        </p:nvGrpSpPr>
        <p:grpSpPr>
          <a:xfrm>
            <a:off x="1313372" y="2324846"/>
            <a:ext cx="3459758" cy="3025415"/>
            <a:chOff x="1871661" y="2514166"/>
            <a:chExt cx="1492116" cy="1006712"/>
          </a:xfrm>
        </p:grpSpPr>
        <p:sp>
          <p:nvSpPr>
            <p:cNvPr id="59" name="Rectangle 58">
              <a:extLst>
                <a:ext uri="{FF2B5EF4-FFF2-40B4-BE49-F238E27FC236}">
                  <a16:creationId xmlns:a16="http://schemas.microsoft.com/office/drawing/2014/main" id="{A2069985-BFBE-4167-BA14-32255AF3CCA9}"/>
                </a:ext>
              </a:extLst>
            </p:cNvPr>
            <p:cNvSpPr/>
            <p:nvPr/>
          </p:nvSpPr>
          <p:spPr>
            <a:xfrm>
              <a:off x="1871661" y="2514166"/>
              <a:ext cx="1492116" cy="1006712"/>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0" name="Group 59">
              <a:extLst>
                <a:ext uri="{FF2B5EF4-FFF2-40B4-BE49-F238E27FC236}">
                  <a16:creationId xmlns:a16="http://schemas.microsoft.com/office/drawing/2014/main" id="{6D4B9B55-3088-4702-BAEF-57B7F88C2951}"/>
                </a:ext>
              </a:extLst>
            </p:cNvPr>
            <p:cNvGrpSpPr/>
            <p:nvPr/>
          </p:nvGrpSpPr>
          <p:grpSpPr>
            <a:xfrm>
              <a:off x="2255160" y="2721960"/>
              <a:ext cx="725115" cy="586929"/>
              <a:chOff x="208335" y="3761509"/>
              <a:chExt cx="740664" cy="737936"/>
            </a:xfrm>
          </p:grpSpPr>
          <p:sp>
            <p:nvSpPr>
              <p:cNvPr id="61" name="Rectangle 60">
                <a:extLst>
                  <a:ext uri="{FF2B5EF4-FFF2-40B4-BE49-F238E27FC236}">
                    <a16:creationId xmlns:a16="http://schemas.microsoft.com/office/drawing/2014/main" id="{3206E0EC-604C-43F9-907C-5D3D81A2D1AE}"/>
                  </a:ext>
                </a:extLst>
              </p:cNvPr>
              <p:cNvSpPr/>
              <p:nvPr/>
            </p:nvSpPr>
            <p:spPr>
              <a:xfrm>
                <a:off x="208335" y="3761509"/>
                <a:ext cx="740664" cy="737936"/>
              </a:xfrm>
              <a:prstGeom prst="rect">
                <a:avLst/>
              </a:prstGeom>
              <a:solidFill>
                <a:schemeClr val="bg1"/>
              </a:solidFill>
              <a:ln w="19050">
                <a:solidFill>
                  <a:schemeClr val="tx1"/>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2" name="Group 61">
                <a:extLst>
                  <a:ext uri="{FF2B5EF4-FFF2-40B4-BE49-F238E27FC236}">
                    <a16:creationId xmlns:a16="http://schemas.microsoft.com/office/drawing/2014/main" id="{AF8B2635-C734-4A61-91E1-C2FB44E55922}"/>
                  </a:ext>
                </a:extLst>
              </p:cNvPr>
              <p:cNvGrpSpPr/>
              <p:nvPr/>
            </p:nvGrpSpPr>
            <p:grpSpPr>
              <a:xfrm>
                <a:off x="382525" y="3887839"/>
                <a:ext cx="392283" cy="485276"/>
                <a:chOff x="2237873" y="5037219"/>
                <a:chExt cx="392283" cy="485276"/>
              </a:xfrm>
            </p:grpSpPr>
            <p:sp>
              <p:nvSpPr>
                <p:cNvPr id="63" name="Rectangle 62">
                  <a:extLst>
                    <a:ext uri="{FF2B5EF4-FFF2-40B4-BE49-F238E27FC236}">
                      <a16:creationId xmlns:a16="http://schemas.microsoft.com/office/drawing/2014/main" id="{AE4ECC3C-30AB-4AF9-999A-1F061E73EE30}"/>
                    </a:ext>
                  </a:extLst>
                </p:cNvPr>
                <p:cNvSpPr/>
                <p:nvPr/>
              </p:nvSpPr>
              <p:spPr>
                <a:xfrm>
                  <a:off x="2237873" y="5037220"/>
                  <a:ext cx="120315" cy="485275"/>
                </a:xfrm>
                <a:prstGeom prst="rect">
                  <a:avLst/>
                </a:prstGeom>
                <a:solidFill>
                  <a:schemeClr val="tx1"/>
                </a:solidFill>
                <a:ln w="19050">
                  <a:solidFill>
                    <a:schemeClr val="tx1"/>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4F6444DE-847D-475A-9170-A10A7AC3B7AE}"/>
                    </a:ext>
                  </a:extLst>
                </p:cNvPr>
                <p:cNvSpPr/>
                <p:nvPr/>
              </p:nvSpPr>
              <p:spPr>
                <a:xfrm>
                  <a:off x="2509841" y="5037219"/>
                  <a:ext cx="120315" cy="485275"/>
                </a:xfrm>
                <a:prstGeom prst="rect">
                  <a:avLst/>
                </a:prstGeom>
                <a:solidFill>
                  <a:schemeClr val="tx1"/>
                </a:solidFill>
                <a:ln w="19050">
                  <a:solidFill>
                    <a:schemeClr val="tx1"/>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sp>
        <p:nvSpPr>
          <p:cNvPr id="65" name="TextBox 64">
            <a:extLst>
              <a:ext uri="{FF2B5EF4-FFF2-40B4-BE49-F238E27FC236}">
                <a16:creationId xmlns:a16="http://schemas.microsoft.com/office/drawing/2014/main" id="{AFA31B46-CCF2-48AE-8B3F-3924B1B66219}"/>
              </a:ext>
            </a:extLst>
          </p:cNvPr>
          <p:cNvSpPr txBox="1"/>
          <p:nvPr/>
        </p:nvSpPr>
        <p:spPr>
          <a:xfrm>
            <a:off x="2019589" y="5899589"/>
            <a:ext cx="207563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blurred pattern</a:t>
            </a:r>
          </a:p>
        </p:txBody>
      </p:sp>
      <p:sp>
        <p:nvSpPr>
          <p:cNvPr id="66" name="Cube 65">
            <a:extLst>
              <a:ext uri="{FF2B5EF4-FFF2-40B4-BE49-F238E27FC236}">
                <a16:creationId xmlns:a16="http://schemas.microsoft.com/office/drawing/2014/main" id="{BE32F0E7-F78D-4DC8-AAEB-236D638D5C26}"/>
              </a:ext>
            </a:extLst>
          </p:cNvPr>
          <p:cNvSpPr/>
          <p:nvPr/>
        </p:nvSpPr>
        <p:spPr>
          <a:xfrm>
            <a:off x="832077" y="2595484"/>
            <a:ext cx="3688570" cy="3264300"/>
          </a:xfrm>
          <a:prstGeom prst="cube">
            <a:avLst>
              <a:gd name="adj" fmla="val 6706"/>
            </a:avLst>
          </a:prstGeom>
          <a:solidFill>
            <a:schemeClr val="bg1">
              <a:lumMod val="50000"/>
              <a:lumOff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Arrow Connector 66">
            <a:extLst>
              <a:ext uri="{FF2B5EF4-FFF2-40B4-BE49-F238E27FC236}">
                <a16:creationId xmlns:a16="http://schemas.microsoft.com/office/drawing/2014/main" id="{6CEDB33B-93DC-44B3-96A4-4A90591CB595}"/>
              </a:ext>
            </a:extLst>
          </p:cNvPr>
          <p:cNvCxnSpPr>
            <a:cxnSpLocks/>
            <a:stCxn id="68" idx="1"/>
          </p:cNvCxnSpPr>
          <p:nvPr/>
        </p:nvCxnSpPr>
        <p:spPr>
          <a:xfrm flipH="1">
            <a:off x="1017848" y="1863249"/>
            <a:ext cx="293134" cy="1243662"/>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4FEFC5BA-DA3E-451C-9E12-CDC37615F88D}"/>
              </a:ext>
            </a:extLst>
          </p:cNvPr>
          <p:cNvSpPr txBox="1"/>
          <p:nvPr/>
        </p:nvSpPr>
        <p:spPr>
          <a:xfrm>
            <a:off x="1310982" y="1447750"/>
            <a:ext cx="1397434"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scattering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medium</a:t>
            </a:r>
          </a:p>
        </p:txBody>
      </p:sp>
      <p:sp>
        <p:nvSpPr>
          <p:cNvPr id="69" name="Rectangle 68">
            <a:extLst>
              <a:ext uri="{FF2B5EF4-FFF2-40B4-BE49-F238E27FC236}">
                <a16:creationId xmlns:a16="http://schemas.microsoft.com/office/drawing/2014/main" id="{CE2B90CF-AF32-4BF8-9985-41733B56FE2E}"/>
              </a:ext>
            </a:extLst>
          </p:cNvPr>
          <p:cNvSpPr/>
          <p:nvPr/>
        </p:nvSpPr>
        <p:spPr>
          <a:xfrm>
            <a:off x="5966988" y="3777636"/>
            <a:ext cx="4881489" cy="1497184"/>
          </a:xfrm>
          <a:prstGeom prst="rect">
            <a:avLst/>
          </a:prstGeom>
          <a:solidFill>
            <a:srgbClr val="343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Arrow Connector 69">
            <a:extLst>
              <a:ext uri="{FF2B5EF4-FFF2-40B4-BE49-F238E27FC236}">
                <a16:creationId xmlns:a16="http://schemas.microsoft.com/office/drawing/2014/main" id="{16345D1E-EA56-4404-802E-D8133090883E}"/>
              </a:ext>
            </a:extLst>
          </p:cNvPr>
          <p:cNvCxnSpPr>
            <a:cxnSpLocks/>
          </p:cNvCxnSpPr>
          <p:nvPr/>
        </p:nvCxnSpPr>
        <p:spPr>
          <a:xfrm flipV="1">
            <a:off x="9107784" y="2680710"/>
            <a:ext cx="1" cy="1496580"/>
          </a:xfrm>
          <a:prstGeom prst="straightConnector1">
            <a:avLst/>
          </a:prstGeom>
          <a:ln w="38100">
            <a:solidFill>
              <a:schemeClr val="accent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32F28A0B-FF3A-49F3-81AA-399FB768B964}"/>
              </a:ext>
            </a:extLst>
          </p:cNvPr>
          <p:cNvCxnSpPr>
            <a:cxnSpLocks/>
          </p:cNvCxnSpPr>
          <p:nvPr/>
        </p:nvCxnSpPr>
        <p:spPr>
          <a:xfrm flipV="1">
            <a:off x="8359603" y="4159496"/>
            <a:ext cx="748424" cy="548820"/>
          </a:xfrm>
          <a:prstGeom prst="straightConnector1">
            <a:avLst/>
          </a:prstGeom>
          <a:ln w="38100">
            <a:solidFill>
              <a:schemeClr val="accent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3296A254-AFDF-42A2-A693-BA2B5D441DD4}"/>
              </a:ext>
            </a:extLst>
          </p:cNvPr>
          <p:cNvCxnSpPr>
            <a:cxnSpLocks/>
          </p:cNvCxnSpPr>
          <p:nvPr/>
        </p:nvCxnSpPr>
        <p:spPr>
          <a:xfrm>
            <a:off x="7533777" y="2707992"/>
            <a:ext cx="825826" cy="2000324"/>
          </a:xfrm>
          <a:prstGeom prst="straightConnector1">
            <a:avLst/>
          </a:prstGeom>
          <a:ln w="38100">
            <a:solidFill>
              <a:schemeClr val="accent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66FB3BC7-00B2-4488-B1F6-504F26FA8C52}"/>
              </a:ext>
            </a:extLst>
          </p:cNvPr>
          <p:cNvCxnSpPr>
            <a:cxnSpLocks/>
          </p:cNvCxnSpPr>
          <p:nvPr/>
        </p:nvCxnSpPr>
        <p:spPr>
          <a:xfrm flipH="1" flipV="1">
            <a:off x="9107543" y="2680710"/>
            <a:ext cx="433224" cy="1595467"/>
          </a:xfrm>
          <a:prstGeom prst="straightConnector1">
            <a:avLst/>
          </a:prstGeom>
          <a:ln w="38100">
            <a:solidFill>
              <a:srgbClr val="03AD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0EEC207A-9686-4DEA-90A1-103C9E14FF41}"/>
              </a:ext>
            </a:extLst>
          </p:cNvPr>
          <p:cNvCxnSpPr>
            <a:cxnSpLocks/>
          </p:cNvCxnSpPr>
          <p:nvPr/>
        </p:nvCxnSpPr>
        <p:spPr>
          <a:xfrm flipV="1">
            <a:off x="9544907" y="4259793"/>
            <a:ext cx="0" cy="1728772"/>
          </a:xfrm>
          <a:prstGeom prst="straightConnector1">
            <a:avLst/>
          </a:prstGeom>
          <a:ln w="38100">
            <a:solidFill>
              <a:srgbClr val="03AD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F4718C24-3C57-49B1-8C6A-FEB32AE8A9D1}"/>
              </a:ext>
            </a:extLst>
          </p:cNvPr>
          <p:cNvCxnSpPr>
            <a:cxnSpLocks/>
          </p:cNvCxnSpPr>
          <p:nvPr/>
        </p:nvCxnSpPr>
        <p:spPr>
          <a:xfrm>
            <a:off x="7632202" y="2703051"/>
            <a:ext cx="1822532" cy="3235787"/>
          </a:xfrm>
          <a:prstGeom prst="straightConnector1">
            <a:avLst/>
          </a:prstGeom>
          <a:ln w="38100">
            <a:solidFill>
              <a:srgbClr val="03AD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40AAEAAB-7A78-4970-A958-47F30862931C}"/>
              </a:ext>
            </a:extLst>
          </p:cNvPr>
          <p:cNvCxnSpPr>
            <a:cxnSpLocks/>
          </p:cNvCxnSpPr>
          <p:nvPr/>
        </p:nvCxnSpPr>
        <p:spPr>
          <a:xfrm>
            <a:off x="7411583" y="2695383"/>
            <a:ext cx="935320" cy="3326683"/>
          </a:xfrm>
          <a:prstGeom prst="straightConnector1">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37FA9CF3-CBFE-4E4E-8E3C-9461B10DEE97}"/>
              </a:ext>
            </a:extLst>
          </p:cNvPr>
          <p:cNvCxnSpPr>
            <a:cxnSpLocks/>
          </p:cNvCxnSpPr>
          <p:nvPr/>
        </p:nvCxnSpPr>
        <p:spPr>
          <a:xfrm flipV="1">
            <a:off x="8392824" y="2625447"/>
            <a:ext cx="714961" cy="3379866"/>
          </a:xfrm>
          <a:prstGeom prst="straightConnector1">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6DD3EE64-6A8E-4EDA-86F5-A8B618319C2C}"/>
              </a:ext>
            </a:extLst>
          </p:cNvPr>
          <p:cNvCxnSpPr>
            <a:cxnSpLocks/>
          </p:cNvCxnSpPr>
          <p:nvPr/>
        </p:nvCxnSpPr>
        <p:spPr>
          <a:xfrm>
            <a:off x="5966989" y="6005315"/>
            <a:ext cx="48814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56633D74-42A1-4A15-8EDE-1B7EB29FB56B}"/>
              </a:ext>
            </a:extLst>
          </p:cNvPr>
          <p:cNvCxnSpPr/>
          <p:nvPr/>
        </p:nvCxnSpPr>
        <p:spPr>
          <a:xfrm flipV="1">
            <a:off x="4344717" y="5691015"/>
            <a:ext cx="252291" cy="252291"/>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BE81FFD6-77CB-4F3E-BE90-4B4B6FA7DDC4}"/>
              </a:ext>
            </a:extLst>
          </p:cNvPr>
          <p:cNvSpPr txBox="1"/>
          <p:nvPr/>
        </p:nvSpPr>
        <p:spPr>
          <a:xfrm>
            <a:off x="4500451" y="5699773"/>
            <a:ext cx="78418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1 cm</a:t>
            </a:r>
          </a:p>
        </p:txBody>
      </p:sp>
      <p:grpSp>
        <p:nvGrpSpPr>
          <p:cNvPr id="80" name="Group 79">
            <a:extLst>
              <a:ext uri="{FF2B5EF4-FFF2-40B4-BE49-F238E27FC236}">
                <a16:creationId xmlns:a16="http://schemas.microsoft.com/office/drawing/2014/main" id="{F6532FCA-F3A3-CF47-9D5E-8964412ED2B3}"/>
              </a:ext>
            </a:extLst>
          </p:cNvPr>
          <p:cNvGrpSpPr/>
          <p:nvPr/>
        </p:nvGrpSpPr>
        <p:grpSpPr>
          <a:xfrm>
            <a:off x="6709215" y="1167775"/>
            <a:ext cx="3003617" cy="1492170"/>
            <a:chOff x="7214538" y="1167775"/>
            <a:chExt cx="3003617" cy="1492170"/>
          </a:xfrm>
        </p:grpSpPr>
        <p:sp>
          <p:nvSpPr>
            <p:cNvPr id="82" name="Isosceles Triangle 96">
              <a:extLst>
                <a:ext uri="{FF2B5EF4-FFF2-40B4-BE49-F238E27FC236}">
                  <a16:creationId xmlns:a16="http://schemas.microsoft.com/office/drawing/2014/main" id="{8286F3B3-B039-2E45-85B2-9F6D87174E50}"/>
                </a:ext>
              </a:extLst>
            </p:cNvPr>
            <p:cNvSpPr/>
            <p:nvPr/>
          </p:nvSpPr>
          <p:spPr>
            <a:xfrm>
              <a:off x="7243562" y="1726424"/>
              <a:ext cx="1324108" cy="689705"/>
            </a:xfrm>
            <a:prstGeom prst="triangle">
              <a:avLst/>
            </a:prstGeom>
            <a:solidFill>
              <a:schemeClr val="bg1"/>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07E6E2D7-EB75-8F4A-9F21-8F0C0AB1065C}"/>
                </a:ext>
              </a:extLst>
            </p:cNvPr>
            <p:cNvSpPr/>
            <p:nvPr/>
          </p:nvSpPr>
          <p:spPr>
            <a:xfrm rot="5400000">
              <a:off x="7513599" y="1006370"/>
              <a:ext cx="794789" cy="1117600"/>
            </a:xfrm>
            <a:prstGeom prst="rect">
              <a:avLst/>
            </a:prstGeom>
            <a:solidFill>
              <a:schemeClr val="bg1"/>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vert="vert270" rtlCol="0" anchor="ctr"/>
            <a:lstStyle/>
            <a:p>
              <a:pPr algn="ctr"/>
              <a:r>
                <a:rPr lang="en-US" sz="2200" dirty="0">
                  <a:latin typeface="+mj-lt"/>
                </a:rPr>
                <a:t>camera</a:t>
              </a:r>
            </a:p>
          </p:txBody>
        </p:sp>
        <p:sp>
          <p:nvSpPr>
            <p:cNvPr id="84" name="Rectangle 83">
              <a:extLst>
                <a:ext uri="{FF2B5EF4-FFF2-40B4-BE49-F238E27FC236}">
                  <a16:creationId xmlns:a16="http://schemas.microsoft.com/office/drawing/2014/main" id="{A940DDD1-9FBB-C143-BB15-9929F3AB217E}"/>
                </a:ext>
              </a:extLst>
            </p:cNvPr>
            <p:cNvSpPr/>
            <p:nvPr/>
          </p:nvSpPr>
          <p:spPr>
            <a:xfrm rot="5400000">
              <a:off x="9007137" y="1405835"/>
              <a:ext cx="1020413" cy="54919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85" name="Flowchart: Delay 24">
              <a:extLst>
                <a:ext uri="{FF2B5EF4-FFF2-40B4-BE49-F238E27FC236}">
                  <a16:creationId xmlns:a16="http://schemas.microsoft.com/office/drawing/2014/main" id="{20494819-D4C6-E642-9EE0-1730770974A3}"/>
                </a:ext>
              </a:extLst>
            </p:cNvPr>
            <p:cNvSpPr/>
            <p:nvPr/>
          </p:nvSpPr>
          <p:spPr>
            <a:xfrm rot="16200000">
              <a:off x="9269119" y="1444907"/>
              <a:ext cx="515910" cy="1382163"/>
            </a:xfrm>
            <a:prstGeom prst="flowChartDelay">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200" dirty="0">
                  <a:latin typeface="+mj-lt"/>
                </a:rPr>
                <a:t>light</a:t>
              </a:r>
            </a:p>
          </p:txBody>
        </p:sp>
        <p:grpSp>
          <p:nvGrpSpPr>
            <p:cNvPr id="86" name="Group 85">
              <a:extLst>
                <a:ext uri="{FF2B5EF4-FFF2-40B4-BE49-F238E27FC236}">
                  <a16:creationId xmlns:a16="http://schemas.microsoft.com/office/drawing/2014/main" id="{56CE08D8-A2BA-DA41-AE9D-8594BAE22A55}"/>
                </a:ext>
              </a:extLst>
            </p:cNvPr>
            <p:cNvGrpSpPr/>
            <p:nvPr/>
          </p:nvGrpSpPr>
          <p:grpSpPr>
            <a:xfrm rot="5400000">
              <a:off x="7770866" y="1834114"/>
              <a:ext cx="269502" cy="1382158"/>
              <a:chOff x="261257" y="261257"/>
              <a:chExt cx="478973" cy="3847469"/>
            </a:xfrm>
            <a:solidFill>
              <a:schemeClr val="bg1"/>
            </a:solidFill>
          </p:grpSpPr>
          <p:sp>
            <p:nvSpPr>
              <p:cNvPr id="99" name="Rectangle 98">
                <a:extLst>
                  <a:ext uri="{FF2B5EF4-FFF2-40B4-BE49-F238E27FC236}">
                    <a16:creationId xmlns:a16="http://schemas.microsoft.com/office/drawing/2014/main" id="{741899EA-23EC-934A-886B-1DBE1414B5F5}"/>
                  </a:ext>
                </a:extLst>
              </p:cNvPr>
              <p:cNvSpPr/>
              <p:nvPr/>
            </p:nvSpPr>
            <p:spPr>
              <a:xfrm>
                <a:off x="261257" y="261257"/>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9F587895-1530-1346-A029-34056B5B058B}"/>
                  </a:ext>
                </a:extLst>
              </p:cNvPr>
              <p:cNvSpPr/>
              <p:nvPr/>
            </p:nvSpPr>
            <p:spPr>
              <a:xfrm>
                <a:off x="261257" y="740229"/>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F9D660F6-6D28-014C-83D2-5B183F3FEAAD}"/>
                  </a:ext>
                </a:extLst>
              </p:cNvPr>
              <p:cNvSpPr/>
              <p:nvPr/>
            </p:nvSpPr>
            <p:spPr>
              <a:xfrm>
                <a:off x="261257" y="1223123"/>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073DC012-B20A-1345-80E8-29893F68BC9F}"/>
                  </a:ext>
                </a:extLst>
              </p:cNvPr>
              <p:cNvSpPr/>
              <p:nvPr/>
            </p:nvSpPr>
            <p:spPr>
              <a:xfrm>
                <a:off x="261257" y="1706022"/>
                <a:ext cx="478972" cy="478972"/>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C5C0E078-4B4F-4645-8A8C-99908DEE1CEA}"/>
                  </a:ext>
                </a:extLst>
              </p:cNvPr>
              <p:cNvSpPr/>
              <p:nvPr/>
            </p:nvSpPr>
            <p:spPr>
              <a:xfrm>
                <a:off x="261257" y="218499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78BD58CA-3308-124E-9491-89171DB1188B}"/>
                  </a:ext>
                </a:extLst>
              </p:cNvPr>
              <p:cNvSpPr/>
              <p:nvPr/>
            </p:nvSpPr>
            <p:spPr>
              <a:xfrm>
                <a:off x="261257" y="2667888"/>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2023A4FE-B590-C242-A89F-4DA130826A4E}"/>
                  </a:ext>
                </a:extLst>
              </p:cNvPr>
              <p:cNvSpPr/>
              <p:nvPr/>
            </p:nvSpPr>
            <p:spPr>
              <a:xfrm>
                <a:off x="261258" y="315078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D19ED635-1C1D-FE45-B578-96AD1EB40A63}"/>
                  </a:ext>
                </a:extLst>
              </p:cNvPr>
              <p:cNvSpPr/>
              <p:nvPr/>
            </p:nvSpPr>
            <p:spPr>
              <a:xfrm>
                <a:off x="261258" y="362975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812BDFA9-85FA-0E48-8BBC-BE7B5F8FF763}"/>
                </a:ext>
              </a:extLst>
            </p:cNvPr>
            <p:cNvGrpSpPr/>
            <p:nvPr/>
          </p:nvGrpSpPr>
          <p:grpSpPr>
            <a:xfrm rot="5400000">
              <a:off x="9392325" y="1834115"/>
              <a:ext cx="269502" cy="1382158"/>
              <a:chOff x="261257" y="261257"/>
              <a:chExt cx="478973" cy="3847469"/>
            </a:xfrm>
            <a:solidFill>
              <a:schemeClr val="bg1"/>
            </a:solidFill>
          </p:grpSpPr>
          <p:sp>
            <p:nvSpPr>
              <p:cNvPr id="88" name="Rectangle 87">
                <a:extLst>
                  <a:ext uri="{FF2B5EF4-FFF2-40B4-BE49-F238E27FC236}">
                    <a16:creationId xmlns:a16="http://schemas.microsoft.com/office/drawing/2014/main" id="{823B4862-A497-9A45-A566-5FF40C939555}"/>
                  </a:ext>
                </a:extLst>
              </p:cNvPr>
              <p:cNvSpPr/>
              <p:nvPr/>
            </p:nvSpPr>
            <p:spPr>
              <a:xfrm>
                <a:off x="261257" y="261257"/>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BD6F7885-7FB6-1A4C-ACD2-465D145A9328}"/>
                  </a:ext>
                </a:extLst>
              </p:cNvPr>
              <p:cNvSpPr/>
              <p:nvPr/>
            </p:nvSpPr>
            <p:spPr>
              <a:xfrm>
                <a:off x="261257" y="740229"/>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F8910FB6-8E65-3D40-ADA7-ABED8F54DF33}"/>
                  </a:ext>
                </a:extLst>
              </p:cNvPr>
              <p:cNvSpPr/>
              <p:nvPr/>
            </p:nvSpPr>
            <p:spPr>
              <a:xfrm>
                <a:off x="261257" y="1223123"/>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98370252-80A4-D24F-B9FF-411510E71127}"/>
                  </a:ext>
                </a:extLst>
              </p:cNvPr>
              <p:cNvSpPr/>
              <p:nvPr/>
            </p:nvSpPr>
            <p:spPr>
              <a:xfrm>
                <a:off x="261257" y="1706022"/>
                <a:ext cx="478972" cy="478972"/>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08205952-DC71-BB4E-9AF6-E89B534210D1}"/>
                  </a:ext>
                </a:extLst>
              </p:cNvPr>
              <p:cNvSpPr/>
              <p:nvPr/>
            </p:nvSpPr>
            <p:spPr>
              <a:xfrm>
                <a:off x="261257" y="218499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4147E3EE-BE96-DD4F-97BC-1F1348EB0FA7}"/>
                  </a:ext>
                </a:extLst>
              </p:cNvPr>
              <p:cNvSpPr/>
              <p:nvPr/>
            </p:nvSpPr>
            <p:spPr>
              <a:xfrm>
                <a:off x="261257" y="2667888"/>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F99C654F-ABE3-BE47-8736-2214E46548D0}"/>
                  </a:ext>
                </a:extLst>
              </p:cNvPr>
              <p:cNvSpPr/>
              <p:nvPr/>
            </p:nvSpPr>
            <p:spPr>
              <a:xfrm>
                <a:off x="261258" y="315078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BDE52721-1359-3441-A339-4D88B6AEFEC8}"/>
                  </a:ext>
                </a:extLst>
              </p:cNvPr>
              <p:cNvSpPr/>
              <p:nvPr/>
            </p:nvSpPr>
            <p:spPr>
              <a:xfrm>
                <a:off x="261258" y="362975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2" name="Title 1">
            <a:extLst>
              <a:ext uri="{FF2B5EF4-FFF2-40B4-BE49-F238E27FC236}">
                <a16:creationId xmlns:a16="http://schemas.microsoft.com/office/drawing/2014/main" id="{5979582F-5256-46BE-8576-AB77063449D1}"/>
              </a:ext>
            </a:extLst>
          </p:cNvPr>
          <p:cNvSpPr txBox="1">
            <a:spLocks/>
          </p:cNvSpPr>
          <p:nvPr/>
        </p:nvSpPr>
        <p:spPr>
          <a:xfrm>
            <a:off x="513350" y="82382"/>
            <a:ext cx="88873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Image formation through scattering</a:t>
            </a:r>
          </a:p>
        </p:txBody>
      </p:sp>
      <p:sp>
        <p:nvSpPr>
          <p:cNvPr id="54" name="TextBox 53">
            <a:extLst>
              <a:ext uri="{FF2B5EF4-FFF2-40B4-BE49-F238E27FC236}">
                <a16:creationId xmlns:a16="http://schemas.microsoft.com/office/drawing/2014/main" id="{4045A6B4-91AC-4CD8-8576-100CD02B6296}"/>
              </a:ext>
            </a:extLst>
          </p:cNvPr>
          <p:cNvSpPr txBox="1"/>
          <p:nvPr/>
        </p:nvSpPr>
        <p:spPr>
          <a:xfrm>
            <a:off x="10619329" y="2787947"/>
            <a:ext cx="1397434"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scattering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medium</a:t>
            </a:r>
          </a:p>
        </p:txBody>
      </p:sp>
      <p:cxnSp>
        <p:nvCxnSpPr>
          <p:cNvPr id="55" name="Straight Arrow Connector 54">
            <a:extLst>
              <a:ext uri="{FF2B5EF4-FFF2-40B4-BE49-F238E27FC236}">
                <a16:creationId xmlns:a16="http://schemas.microsoft.com/office/drawing/2014/main" id="{5391871E-FA96-45A2-A5CD-64FCB59089B1}"/>
              </a:ext>
            </a:extLst>
          </p:cNvPr>
          <p:cNvCxnSpPr>
            <a:cxnSpLocks/>
            <a:stCxn id="54" idx="2"/>
          </p:cNvCxnSpPr>
          <p:nvPr/>
        </p:nvCxnSpPr>
        <p:spPr>
          <a:xfrm flipH="1">
            <a:off x="10619330" y="3618944"/>
            <a:ext cx="698716" cy="792275"/>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8283739-502C-4009-B587-FB387C3CE6A5}"/>
              </a:ext>
            </a:extLst>
          </p:cNvPr>
          <p:cNvPicPr>
            <a:picLocks noChangeAspect="1"/>
          </p:cNvPicPr>
          <p:nvPr/>
        </p:nvPicPr>
        <p:blipFill rotWithShape="1">
          <a:blip r:embed="rId4">
            <a:extLst>
              <a:ext uri="{28A0092B-C50C-407E-A947-70E740481C1C}">
                <a14:useLocalDpi xmlns:a14="http://schemas.microsoft.com/office/drawing/2010/main"/>
              </a:ext>
            </a:extLst>
          </a:blip>
          <a:srcRect l="12841" t="14187" r="12889" b="14269"/>
          <a:stretch/>
        </p:blipFill>
        <p:spPr>
          <a:xfrm>
            <a:off x="2099008" y="1138833"/>
            <a:ext cx="3563807" cy="2743200"/>
          </a:xfrm>
          <a:prstGeom prst="rect">
            <a:avLst/>
          </a:prstGeom>
          <a:ln w="28575">
            <a:solidFill>
              <a:schemeClr val="tx1"/>
            </a:solidFill>
          </a:ln>
        </p:spPr>
      </p:pic>
      <p:sp>
        <p:nvSpPr>
          <p:cNvPr id="6" name="TextBox 5">
            <a:extLst>
              <a:ext uri="{FF2B5EF4-FFF2-40B4-BE49-F238E27FC236}">
                <a16:creationId xmlns:a16="http://schemas.microsoft.com/office/drawing/2014/main" id="{3B15F427-A61E-4E85-A454-1FEDD63CEB92}"/>
              </a:ext>
            </a:extLst>
          </p:cNvPr>
          <p:cNvSpPr txBox="1"/>
          <p:nvPr/>
        </p:nvSpPr>
        <p:spPr>
          <a:xfrm>
            <a:off x="0" y="2094935"/>
            <a:ext cx="20717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image from a regular camera</a:t>
            </a:r>
          </a:p>
        </p:txBody>
      </p:sp>
      <p:grpSp>
        <p:nvGrpSpPr>
          <p:cNvPr id="96" name="Group 95">
            <a:extLst>
              <a:ext uri="{FF2B5EF4-FFF2-40B4-BE49-F238E27FC236}">
                <a16:creationId xmlns:a16="http://schemas.microsoft.com/office/drawing/2014/main" id="{D6FF2EB1-73A4-40C7-82ED-7F46750C098B}"/>
              </a:ext>
            </a:extLst>
          </p:cNvPr>
          <p:cNvGrpSpPr/>
          <p:nvPr/>
        </p:nvGrpSpPr>
        <p:grpSpPr>
          <a:xfrm>
            <a:off x="11050807" y="5856001"/>
            <a:ext cx="935320" cy="817898"/>
            <a:chOff x="1871661" y="2514166"/>
            <a:chExt cx="1492116" cy="1006712"/>
          </a:xfrm>
        </p:grpSpPr>
        <p:sp>
          <p:nvSpPr>
            <p:cNvPr id="97" name="Rectangle 96">
              <a:extLst>
                <a:ext uri="{FF2B5EF4-FFF2-40B4-BE49-F238E27FC236}">
                  <a16:creationId xmlns:a16="http://schemas.microsoft.com/office/drawing/2014/main" id="{A31AFD15-6AFD-4D38-A507-E38746397AED}"/>
                </a:ext>
              </a:extLst>
            </p:cNvPr>
            <p:cNvSpPr/>
            <p:nvPr/>
          </p:nvSpPr>
          <p:spPr>
            <a:xfrm>
              <a:off x="1871661" y="2514166"/>
              <a:ext cx="1492116" cy="1006712"/>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7" name="Group 106">
              <a:extLst>
                <a:ext uri="{FF2B5EF4-FFF2-40B4-BE49-F238E27FC236}">
                  <a16:creationId xmlns:a16="http://schemas.microsoft.com/office/drawing/2014/main" id="{D66D040A-7E74-482E-9A15-F8109998B44B}"/>
                </a:ext>
              </a:extLst>
            </p:cNvPr>
            <p:cNvGrpSpPr/>
            <p:nvPr/>
          </p:nvGrpSpPr>
          <p:grpSpPr>
            <a:xfrm>
              <a:off x="2255160" y="2721960"/>
              <a:ext cx="725115" cy="586929"/>
              <a:chOff x="208335" y="3761509"/>
              <a:chExt cx="740664" cy="737936"/>
            </a:xfrm>
          </p:grpSpPr>
          <p:sp>
            <p:nvSpPr>
              <p:cNvPr id="108" name="Rectangle 107">
                <a:extLst>
                  <a:ext uri="{FF2B5EF4-FFF2-40B4-BE49-F238E27FC236}">
                    <a16:creationId xmlns:a16="http://schemas.microsoft.com/office/drawing/2014/main" id="{0FB3BDA4-26ED-40A3-A30C-323585DF522E}"/>
                  </a:ext>
                </a:extLst>
              </p:cNvPr>
              <p:cNvSpPr/>
              <p:nvPr/>
            </p:nvSpPr>
            <p:spPr>
              <a:xfrm>
                <a:off x="208335" y="3761509"/>
                <a:ext cx="740664" cy="73793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9" name="Group 108">
                <a:extLst>
                  <a:ext uri="{FF2B5EF4-FFF2-40B4-BE49-F238E27FC236}">
                    <a16:creationId xmlns:a16="http://schemas.microsoft.com/office/drawing/2014/main" id="{8592AF5E-5C28-4FFC-B1E5-AA32BBC2A2CE}"/>
                  </a:ext>
                </a:extLst>
              </p:cNvPr>
              <p:cNvGrpSpPr/>
              <p:nvPr/>
            </p:nvGrpSpPr>
            <p:grpSpPr>
              <a:xfrm>
                <a:off x="382525" y="3887839"/>
                <a:ext cx="392283" cy="485276"/>
                <a:chOff x="2237873" y="5037219"/>
                <a:chExt cx="392283" cy="485276"/>
              </a:xfrm>
            </p:grpSpPr>
            <p:sp>
              <p:nvSpPr>
                <p:cNvPr id="110" name="Rectangle 109">
                  <a:extLst>
                    <a:ext uri="{FF2B5EF4-FFF2-40B4-BE49-F238E27FC236}">
                      <a16:creationId xmlns:a16="http://schemas.microsoft.com/office/drawing/2014/main" id="{E95D4C53-FE1A-4DF8-AE40-A5A91C30E4C4}"/>
                    </a:ext>
                  </a:extLst>
                </p:cNvPr>
                <p:cNvSpPr/>
                <p:nvPr/>
              </p:nvSpPr>
              <p:spPr>
                <a:xfrm>
                  <a:off x="2237873" y="5037220"/>
                  <a:ext cx="120315" cy="485275"/>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Rectangle 110">
                  <a:extLst>
                    <a:ext uri="{FF2B5EF4-FFF2-40B4-BE49-F238E27FC236}">
                      <a16:creationId xmlns:a16="http://schemas.microsoft.com/office/drawing/2014/main" id="{9EB74927-283F-489E-9D57-B18424E8D521}"/>
                    </a:ext>
                  </a:extLst>
                </p:cNvPr>
                <p:cNvSpPr/>
                <p:nvPr/>
              </p:nvSpPr>
              <p:spPr>
                <a:xfrm>
                  <a:off x="2509841" y="5037219"/>
                  <a:ext cx="120315" cy="485275"/>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sp>
        <p:nvSpPr>
          <p:cNvPr id="112" name="Arc 111">
            <a:extLst>
              <a:ext uri="{FF2B5EF4-FFF2-40B4-BE49-F238E27FC236}">
                <a16:creationId xmlns:a16="http://schemas.microsoft.com/office/drawing/2014/main" id="{65D024F1-2265-4BE7-93EB-7A7D89820E3B}"/>
              </a:ext>
            </a:extLst>
          </p:cNvPr>
          <p:cNvSpPr/>
          <p:nvPr/>
        </p:nvSpPr>
        <p:spPr>
          <a:xfrm rot="2614050">
            <a:off x="10402972" y="5544472"/>
            <a:ext cx="1261560" cy="1261872"/>
          </a:xfrm>
          <a:prstGeom prst="arc">
            <a:avLst>
              <a:gd name="adj1" fmla="val 10834669"/>
              <a:gd name="adj2" fmla="val 16252227"/>
            </a:avLst>
          </a:prstGeom>
          <a:ln w="28575">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9992156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ipe(up)">
                                      <p:cBhvr>
                                        <p:cTn id="7" dur="350"/>
                                        <p:tgtEl>
                                          <p:spTgt spid="74"/>
                                        </p:tgtEl>
                                      </p:cBhvr>
                                    </p:animEffect>
                                  </p:childTnLst>
                                </p:cTn>
                              </p:par>
                            </p:childTnLst>
                          </p:cTn>
                        </p:par>
                        <p:par>
                          <p:cTn id="8" fill="hold">
                            <p:stCondLst>
                              <p:cond delay="350"/>
                            </p:stCondLst>
                            <p:childTnLst>
                              <p:par>
                                <p:cTn id="9" presetID="22" presetClass="entr" presetSubtype="1" fill="hold"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wipe(up)">
                                      <p:cBhvr>
                                        <p:cTn id="11" dur="350"/>
                                        <p:tgtEl>
                                          <p:spTgt spid="75"/>
                                        </p:tgtEl>
                                      </p:cBhvr>
                                    </p:animEffect>
                                  </p:childTnLst>
                                </p:cTn>
                              </p:par>
                            </p:childTnLst>
                          </p:cTn>
                        </p:par>
                        <p:par>
                          <p:cTn id="12" fill="hold">
                            <p:stCondLst>
                              <p:cond delay="700"/>
                            </p:stCondLst>
                            <p:childTnLst>
                              <p:par>
                                <p:cTn id="13" presetID="22" presetClass="entr" presetSubtype="4" fill="hold" nodeType="after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wipe(down)">
                                      <p:cBhvr>
                                        <p:cTn id="15" dur="350"/>
                                        <p:tgtEl>
                                          <p:spTgt spid="7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70"/>
                                        </p:tgtEl>
                                        <p:attrNameLst>
                                          <p:attrName>style.visibility</p:attrName>
                                        </p:attrNameLst>
                                      </p:cBhvr>
                                      <p:to>
                                        <p:strVal val="visible"/>
                                      </p:to>
                                    </p:set>
                                    <p:animEffect transition="in" filter="wipe(up)">
                                      <p:cBhvr>
                                        <p:cTn id="20" dur="350"/>
                                        <p:tgtEl>
                                          <p:spTgt spid="70"/>
                                        </p:tgtEl>
                                      </p:cBhvr>
                                    </p:animEffect>
                                  </p:childTnLst>
                                </p:cTn>
                              </p:par>
                            </p:childTnLst>
                          </p:cTn>
                        </p:par>
                        <p:par>
                          <p:cTn id="21" fill="hold">
                            <p:stCondLst>
                              <p:cond delay="350"/>
                            </p:stCondLst>
                            <p:childTnLst>
                              <p:par>
                                <p:cTn id="22" presetID="22" presetClass="entr" presetSubtype="2" fill="hold" nodeType="after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wipe(right)">
                                      <p:cBhvr>
                                        <p:cTn id="24" dur="350"/>
                                        <p:tgtEl>
                                          <p:spTgt spid="72"/>
                                        </p:tgtEl>
                                      </p:cBhvr>
                                    </p:animEffect>
                                  </p:childTnLst>
                                </p:cTn>
                              </p:par>
                            </p:childTnLst>
                          </p:cTn>
                        </p:par>
                        <p:par>
                          <p:cTn id="25" fill="hold">
                            <p:stCondLst>
                              <p:cond delay="700"/>
                            </p:stCondLst>
                            <p:childTnLst>
                              <p:par>
                                <p:cTn id="26" presetID="22" presetClass="entr" presetSubtype="4" fill="hold" nodeType="afterEffect">
                                  <p:stCondLst>
                                    <p:cond delay="0"/>
                                  </p:stCondLst>
                                  <p:childTnLst>
                                    <p:set>
                                      <p:cBhvr>
                                        <p:cTn id="27" dur="1" fill="hold">
                                          <p:stCondLst>
                                            <p:cond delay="0"/>
                                          </p:stCondLst>
                                        </p:cTn>
                                        <p:tgtEl>
                                          <p:spTgt spid="73"/>
                                        </p:tgtEl>
                                        <p:attrNameLst>
                                          <p:attrName>style.visibility</p:attrName>
                                        </p:attrNameLst>
                                      </p:cBhvr>
                                      <p:to>
                                        <p:strVal val="visible"/>
                                      </p:to>
                                    </p:set>
                                    <p:animEffect transition="in" filter="wipe(down)">
                                      <p:cBhvr>
                                        <p:cTn id="28" dur="350"/>
                                        <p:tgtEl>
                                          <p:spTgt spid="7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40"/>
                                        </p:tgtEl>
                                      </p:cBhvr>
                                    </p:animEffect>
                                    <p:set>
                                      <p:cBhvr>
                                        <p:cTn id="33" dur="1" fill="hold">
                                          <p:stCondLst>
                                            <p:cond delay="499"/>
                                          </p:stCondLst>
                                        </p:cTn>
                                        <p:tgtEl>
                                          <p:spTgt spid="40"/>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65"/>
                                        </p:tgtEl>
                                      </p:cBhvr>
                                    </p:animEffect>
                                    <p:set>
                                      <p:cBhvr>
                                        <p:cTn id="36" dur="1" fill="hold">
                                          <p:stCondLst>
                                            <p:cond delay="499"/>
                                          </p:stCondLst>
                                        </p:cTn>
                                        <p:tgtEl>
                                          <p:spTgt spid="65"/>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500"/>
                                        <p:tgtEl>
                                          <p:spTgt spid="66"/>
                                        </p:tgtEl>
                                      </p:cBhvr>
                                    </p:animEffect>
                                    <p:set>
                                      <p:cBhvr>
                                        <p:cTn id="39" dur="1" fill="hold">
                                          <p:stCondLst>
                                            <p:cond delay="499"/>
                                          </p:stCondLst>
                                        </p:cTn>
                                        <p:tgtEl>
                                          <p:spTgt spid="66"/>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67"/>
                                        </p:tgtEl>
                                      </p:cBhvr>
                                    </p:animEffect>
                                    <p:set>
                                      <p:cBhvr>
                                        <p:cTn id="42" dur="1" fill="hold">
                                          <p:stCondLst>
                                            <p:cond delay="499"/>
                                          </p:stCondLst>
                                        </p:cTn>
                                        <p:tgtEl>
                                          <p:spTgt spid="67"/>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68"/>
                                        </p:tgtEl>
                                      </p:cBhvr>
                                    </p:animEffect>
                                    <p:set>
                                      <p:cBhvr>
                                        <p:cTn id="45" dur="1" fill="hold">
                                          <p:stCondLst>
                                            <p:cond delay="499"/>
                                          </p:stCondLst>
                                        </p:cTn>
                                        <p:tgtEl>
                                          <p:spTgt spid="68"/>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3"/>
                                        </p:tgtEl>
                                      </p:cBhvr>
                                    </p:animEffect>
                                    <p:set>
                                      <p:cBhvr>
                                        <p:cTn id="48" dur="1" fill="hold">
                                          <p:stCondLst>
                                            <p:cond delay="499"/>
                                          </p:stCondLst>
                                        </p:cTn>
                                        <p:tgtEl>
                                          <p:spTgt spid="3"/>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500"/>
                                        <p:tgtEl>
                                          <p:spTgt spid="71"/>
                                        </p:tgtEl>
                                      </p:cBhvr>
                                    </p:animEffect>
                                    <p:set>
                                      <p:cBhvr>
                                        <p:cTn id="51" dur="1" fill="hold">
                                          <p:stCondLst>
                                            <p:cond delay="499"/>
                                          </p:stCondLst>
                                        </p:cTn>
                                        <p:tgtEl>
                                          <p:spTgt spid="71"/>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par>
                                <p:cTn id="55" presetID="10" presetClass="entr" presetSubtype="0" fill="hold"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animBg="1"/>
      <p:bldP spid="68" grpId="0"/>
      <p:bldP spid="71"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Oval 49">
            <a:extLst>
              <a:ext uri="{FF2B5EF4-FFF2-40B4-BE49-F238E27FC236}">
                <a16:creationId xmlns:a16="http://schemas.microsoft.com/office/drawing/2014/main" id="{0AD268AC-62E7-4F19-8CA4-25FC120DBE28}"/>
              </a:ext>
            </a:extLst>
          </p:cNvPr>
          <p:cNvSpPr/>
          <p:nvPr/>
        </p:nvSpPr>
        <p:spPr>
          <a:xfrm rot="10800000" flipV="1">
            <a:off x="2803703" y="1655784"/>
            <a:ext cx="734203" cy="3910231"/>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Droid Serif" charset="0"/>
              <a:ea typeface="Droid Serif" charset="0"/>
              <a:cs typeface="Droid Serif" charset="0"/>
            </a:endParaRPr>
          </a:p>
        </p:txBody>
      </p:sp>
      <p:cxnSp>
        <p:nvCxnSpPr>
          <p:cNvPr id="173" name="Straight Arrow Connector 172">
            <a:extLst>
              <a:ext uri="{FF2B5EF4-FFF2-40B4-BE49-F238E27FC236}">
                <a16:creationId xmlns:a16="http://schemas.microsoft.com/office/drawing/2014/main" id="{94E898E9-9CB1-448D-AB2D-673E0F2DB4B1}"/>
              </a:ext>
            </a:extLst>
          </p:cNvPr>
          <p:cNvCxnSpPr>
            <a:cxnSpLocks/>
          </p:cNvCxnSpPr>
          <p:nvPr/>
        </p:nvCxnSpPr>
        <p:spPr>
          <a:xfrm>
            <a:off x="3182667" y="3610899"/>
            <a:ext cx="2796774" cy="0"/>
          </a:xfrm>
          <a:prstGeom prst="straightConnector1">
            <a:avLst/>
          </a:prstGeom>
          <a:ln w="28575">
            <a:solidFill>
              <a:srgbClr val="FFFF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84AF947-E55B-450B-A11A-D6EFC7355D5D}"/>
              </a:ext>
            </a:extLst>
          </p:cNvPr>
          <p:cNvSpPr/>
          <p:nvPr/>
        </p:nvSpPr>
        <p:spPr>
          <a:xfrm>
            <a:off x="389532" y="3234063"/>
            <a:ext cx="740124" cy="740124"/>
          </a:xfrm>
          <a:prstGeom prst="rect">
            <a:avLst/>
          </a:prstGeom>
          <a:gradFill flip="none" rotWithShape="1">
            <a:gsLst>
              <a:gs pos="9000">
                <a:schemeClr val="accent1">
                  <a:lumMod val="5000"/>
                  <a:lumOff val="95000"/>
                </a:schemeClr>
              </a:gs>
              <a:gs pos="49000">
                <a:schemeClr val="bg1"/>
              </a:gs>
            </a:gsLst>
            <a:path path="circle">
              <a:fillToRect l="50000" t="50000" r="50000" b="50000"/>
            </a:path>
            <a:tileRect/>
          </a:gradFill>
          <a:ln>
            <a:solidFill>
              <a:schemeClr val="tx1"/>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a:extLst>
              <a:ext uri="{FF2B5EF4-FFF2-40B4-BE49-F238E27FC236}">
                <a16:creationId xmlns:a16="http://schemas.microsoft.com/office/drawing/2014/main" id="{9DCC22BC-B2F4-4385-BFBC-B4AC6378883D}"/>
              </a:ext>
            </a:extLst>
          </p:cNvPr>
          <p:cNvCxnSpPr>
            <a:cxnSpLocks/>
          </p:cNvCxnSpPr>
          <p:nvPr/>
        </p:nvCxnSpPr>
        <p:spPr>
          <a:xfrm>
            <a:off x="741132" y="5842900"/>
            <a:ext cx="2441535" cy="0"/>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9FCD8CC4-C4FE-4BB1-B7FE-834F74A73792}"/>
                  </a:ext>
                </a:extLst>
              </p:cNvPr>
              <p:cNvSpPr txBox="1"/>
              <p:nvPr/>
            </p:nvSpPr>
            <p:spPr>
              <a:xfrm>
                <a:off x="1840872" y="5957384"/>
                <a:ext cx="24788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𝑓</m:t>
                      </m:r>
                    </m:oMath>
                  </m:oMathPara>
                </a14:m>
                <a:endParaRPr lang="en-US" dirty="0">
                  <a:solidFill>
                    <a:schemeClr val="tx1"/>
                  </a:solidFill>
                </a:endParaRPr>
              </a:p>
            </p:txBody>
          </p:sp>
        </mc:Choice>
        <mc:Fallback xmlns="">
          <p:sp>
            <p:nvSpPr>
              <p:cNvPr id="44" name="TextBox 43">
                <a:extLst>
                  <a:ext uri="{FF2B5EF4-FFF2-40B4-BE49-F238E27FC236}">
                    <a16:creationId xmlns:a16="http://schemas.microsoft.com/office/drawing/2014/main" id="{9FCD8CC4-C4FE-4BB1-B7FE-834F74A73792}"/>
                  </a:ext>
                </a:extLst>
              </p:cNvPr>
              <p:cNvSpPr txBox="1">
                <a:spLocks noRot="1" noChangeAspect="1" noMove="1" noResize="1" noEditPoints="1" noAdjustHandles="1" noChangeArrowheads="1" noChangeShapeType="1" noTextEdit="1"/>
              </p:cNvSpPr>
              <p:nvPr/>
            </p:nvSpPr>
            <p:spPr>
              <a:xfrm>
                <a:off x="1840872" y="5957384"/>
                <a:ext cx="247888" cy="369332"/>
              </a:xfrm>
              <a:prstGeom prst="rect">
                <a:avLst/>
              </a:prstGeom>
              <a:blipFill>
                <a:blip r:embed="rId6"/>
                <a:stretch>
                  <a:fillRect l="-43902" r="-36585" b="-34426"/>
                </a:stretch>
              </a:blipFill>
            </p:spPr>
            <p:txBody>
              <a:bodyPr/>
              <a:lstStyle/>
              <a:p>
                <a:r>
                  <a:rPr lang="en-US">
                    <a:noFill/>
                  </a:rPr>
                  <a:t> </a:t>
                </a:r>
              </a:p>
            </p:txBody>
          </p:sp>
        </mc:Fallback>
      </mc:AlternateContent>
      <p:sp>
        <p:nvSpPr>
          <p:cNvPr id="45" name="Rectangle 44">
            <a:extLst>
              <a:ext uri="{FF2B5EF4-FFF2-40B4-BE49-F238E27FC236}">
                <a16:creationId xmlns:a16="http://schemas.microsoft.com/office/drawing/2014/main" id="{3A254F08-5FD7-43C9-89C5-69D7EA22CC22}"/>
              </a:ext>
            </a:extLst>
          </p:cNvPr>
          <p:cNvSpPr/>
          <p:nvPr/>
        </p:nvSpPr>
        <p:spPr>
          <a:xfrm>
            <a:off x="705323" y="3168525"/>
            <a:ext cx="108543" cy="871200"/>
          </a:xfrm>
          <a:prstGeom prst="rect">
            <a:avLst/>
          </a:prstGeom>
          <a:gradFill>
            <a:gsLst>
              <a:gs pos="0">
                <a:schemeClr val="bg1"/>
              </a:gs>
              <a:gs pos="50000">
                <a:schemeClr val="tx1"/>
              </a:gs>
              <a:gs pos="100000">
                <a:schemeClr val="bg1"/>
              </a:gs>
            </a:gsLst>
            <a:lin ang="5400000" scaled="0"/>
          </a:gradFill>
          <a:ln>
            <a:noFill/>
          </a:ln>
          <a:effectLst>
            <a:glow>
              <a:schemeClr val="tx1">
                <a:alpha val="40000"/>
              </a:schemeClr>
            </a:glo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Arrow Connector 56">
            <a:extLst>
              <a:ext uri="{FF2B5EF4-FFF2-40B4-BE49-F238E27FC236}">
                <a16:creationId xmlns:a16="http://schemas.microsoft.com/office/drawing/2014/main" id="{A85D2333-16AD-4C84-8D2E-7CCF38ABA497}"/>
              </a:ext>
            </a:extLst>
          </p:cNvPr>
          <p:cNvCxnSpPr>
            <a:cxnSpLocks/>
            <a:endCxn id="50" idx="6"/>
          </p:cNvCxnSpPr>
          <p:nvPr/>
        </p:nvCxnSpPr>
        <p:spPr>
          <a:xfrm>
            <a:off x="741132" y="3610899"/>
            <a:ext cx="2062571" cy="1"/>
          </a:xfrm>
          <a:prstGeom prst="straightConnector1">
            <a:avLst/>
          </a:prstGeom>
          <a:ln w="28575">
            <a:solidFill>
              <a:srgbClr val="FFFF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32" name="Group 131">
            <a:extLst>
              <a:ext uri="{FF2B5EF4-FFF2-40B4-BE49-F238E27FC236}">
                <a16:creationId xmlns:a16="http://schemas.microsoft.com/office/drawing/2014/main" id="{40BD0190-4361-43A4-96BD-CD0944003792}"/>
              </a:ext>
            </a:extLst>
          </p:cNvPr>
          <p:cNvGrpSpPr/>
          <p:nvPr/>
        </p:nvGrpSpPr>
        <p:grpSpPr>
          <a:xfrm>
            <a:off x="4540314" y="1008283"/>
            <a:ext cx="1844845" cy="5242909"/>
            <a:chOff x="3768789" y="1008283"/>
            <a:chExt cx="1844845" cy="5242909"/>
          </a:xfrm>
        </p:grpSpPr>
        <p:sp>
          <p:nvSpPr>
            <p:cNvPr id="133" name="Parallelogram 132">
              <a:extLst>
                <a:ext uri="{FF2B5EF4-FFF2-40B4-BE49-F238E27FC236}">
                  <a16:creationId xmlns:a16="http://schemas.microsoft.com/office/drawing/2014/main" id="{CA4D182D-0B10-4F58-9428-F34F17F80892}"/>
                </a:ext>
              </a:extLst>
            </p:cNvPr>
            <p:cNvSpPr/>
            <p:nvPr/>
          </p:nvSpPr>
          <p:spPr>
            <a:xfrm rot="16200000" flipV="1">
              <a:off x="2064982" y="2712091"/>
              <a:ext cx="5242909" cy="1835294"/>
            </a:xfrm>
            <a:prstGeom prst="parallelogram">
              <a:avLst>
                <a:gd name="adj" fmla="val 6284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4" name="Straight Connector 133">
              <a:extLst>
                <a:ext uri="{FF2B5EF4-FFF2-40B4-BE49-F238E27FC236}">
                  <a16:creationId xmlns:a16="http://schemas.microsoft.com/office/drawing/2014/main" id="{841917CE-858F-4C8F-8DEF-975031FACD93}"/>
                </a:ext>
              </a:extLst>
            </p:cNvPr>
            <p:cNvCxnSpPr>
              <a:cxnSpLocks/>
            </p:cNvCxnSpPr>
            <p:nvPr/>
          </p:nvCxnSpPr>
          <p:spPr>
            <a:xfrm flipH="1">
              <a:off x="3775533" y="3056913"/>
              <a:ext cx="1828551" cy="1145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02842350-3F3D-499A-B40F-87DC2684BE6D}"/>
                </a:ext>
              </a:extLst>
            </p:cNvPr>
            <p:cNvCxnSpPr/>
            <p:nvPr/>
          </p:nvCxnSpPr>
          <p:spPr>
            <a:xfrm flipH="1">
              <a:off x="3768789" y="2024435"/>
              <a:ext cx="1828551" cy="1145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B3DB01EC-518E-4573-9232-8EA46C75F072}"/>
                </a:ext>
              </a:extLst>
            </p:cNvPr>
            <p:cNvCxnSpPr/>
            <p:nvPr/>
          </p:nvCxnSpPr>
          <p:spPr>
            <a:xfrm flipH="1">
              <a:off x="3782277" y="4066498"/>
              <a:ext cx="1828551" cy="1145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982D89A1-9B3B-4FE8-B60E-ADB2069DD9F7}"/>
                </a:ext>
              </a:extLst>
            </p:cNvPr>
            <p:cNvCxnSpPr/>
            <p:nvPr/>
          </p:nvCxnSpPr>
          <p:spPr>
            <a:xfrm flipH="1">
              <a:off x="3778905" y="1509465"/>
              <a:ext cx="1828551" cy="1145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7822D240-9E71-4ED9-BAF1-39A4A0349C76}"/>
                </a:ext>
              </a:extLst>
            </p:cNvPr>
            <p:cNvCxnSpPr/>
            <p:nvPr/>
          </p:nvCxnSpPr>
          <p:spPr>
            <a:xfrm flipH="1">
              <a:off x="3768789" y="2543956"/>
              <a:ext cx="1828551" cy="1145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7756E5C8-2E65-4BE7-A245-1751C2BA5182}"/>
                </a:ext>
              </a:extLst>
            </p:cNvPr>
            <p:cNvCxnSpPr>
              <a:cxnSpLocks/>
            </p:cNvCxnSpPr>
            <p:nvPr/>
          </p:nvCxnSpPr>
          <p:spPr>
            <a:xfrm flipH="1">
              <a:off x="3782499" y="3564850"/>
              <a:ext cx="1828551" cy="1145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88673A4B-919B-40A9-B1A4-6E04A7037147}"/>
                </a:ext>
              </a:extLst>
            </p:cNvPr>
            <p:cNvCxnSpPr/>
            <p:nvPr/>
          </p:nvCxnSpPr>
          <p:spPr>
            <a:xfrm flipH="1">
              <a:off x="3785083" y="4586641"/>
              <a:ext cx="1828551" cy="1145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BE39DCB9-0B86-4AE0-81C8-D72BEAFCCFFC}"/>
                </a:ext>
              </a:extLst>
            </p:cNvPr>
            <p:cNvCxnSpPr>
              <a:cxnSpLocks/>
            </p:cNvCxnSpPr>
            <p:nvPr/>
          </p:nvCxnSpPr>
          <p:spPr>
            <a:xfrm>
              <a:off x="4683063" y="1601483"/>
              <a:ext cx="1" cy="4089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0318E25C-D18B-43B0-9C53-AFB4C0BE8566}"/>
                </a:ext>
              </a:extLst>
            </p:cNvPr>
            <p:cNvCxnSpPr>
              <a:cxnSpLocks/>
            </p:cNvCxnSpPr>
            <p:nvPr/>
          </p:nvCxnSpPr>
          <p:spPr>
            <a:xfrm>
              <a:off x="4242786" y="1854104"/>
              <a:ext cx="1" cy="4089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5F172D60-FF80-431A-8547-E08345C0141C}"/>
                </a:ext>
              </a:extLst>
            </p:cNvPr>
            <p:cNvCxnSpPr>
              <a:cxnSpLocks/>
            </p:cNvCxnSpPr>
            <p:nvPr/>
          </p:nvCxnSpPr>
          <p:spPr>
            <a:xfrm>
              <a:off x="4009294" y="2021702"/>
              <a:ext cx="1" cy="4089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92D4FCE0-6C5D-4206-9FF4-DF4FED5069F5}"/>
                </a:ext>
              </a:extLst>
            </p:cNvPr>
            <p:cNvCxnSpPr>
              <a:cxnSpLocks/>
            </p:cNvCxnSpPr>
            <p:nvPr/>
          </p:nvCxnSpPr>
          <p:spPr>
            <a:xfrm>
              <a:off x="4469804" y="1728223"/>
              <a:ext cx="1" cy="4089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74482EE1-8F0C-4E3C-BA3C-10E91474986A}"/>
                </a:ext>
              </a:extLst>
            </p:cNvPr>
            <p:cNvCxnSpPr>
              <a:cxnSpLocks/>
            </p:cNvCxnSpPr>
            <p:nvPr/>
          </p:nvCxnSpPr>
          <p:spPr>
            <a:xfrm>
              <a:off x="5140177" y="1301654"/>
              <a:ext cx="1" cy="4089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B7C47DA-2C36-4C0F-B93C-C399608E365C}"/>
                </a:ext>
              </a:extLst>
            </p:cNvPr>
            <p:cNvCxnSpPr>
              <a:cxnSpLocks/>
            </p:cNvCxnSpPr>
            <p:nvPr/>
          </p:nvCxnSpPr>
          <p:spPr>
            <a:xfrm>
              <a:off x="4906685" y="1469252"/>
              <a:ext cx="1" cy="4089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91007E93-4A69-455E-921D-AE5B08C05DD4}"/>
                </a:ext>
              </a:extLst>
            </p:cNvPr>
            <p:cNvCxnSpPr>
              <a:cxnSpLocks/>
            </p:cNvCxnSpPr>
            <p:nvPr/>
          </p:nvCxnSpPr>
          <p:spPr>
            <a:xfrm>
              <a:off x="5367195" y="1175773"/>
              <a:ext cx="1" cy="4089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170" name="Table 169">
            <a:extLst>
              <a:ext uri="{FF2B5EF4-FFF2-40B4-BE49-F238E27FC236}">
                <a16:creationId xmlns:a16="http://schemas.microsoft.com/office/drawing/2014/main" id="{D166CC9A-BB2E-4314-88FB-37DEF4BBB7FE}"/>
              </a:ext>
            </a:extLst>
          </p:cNvPr>
          <p:cNvGraphicFramePr>
            <a:graphicFrameLocks noGrp="1"/>
          </p:cNvGraphicFramePr>
          <p:nvPr>
            <p:extLst>
              <p:ext uri="{D42A27DB-BD31-4B8C-83A1-F6EECF244321}">
                <p14:modId xmlns:p14="http://schemas.microsoft.com/office/powerpoint/2010/main" val="2525941609"/>
              </p:ext>
            </p:extLst>
          </p:nvPr>
        </p:nvGraphicFramePr>
        <p:xfrm>
          <a:off x="3743173" y="1655783"/>
          <a:ext cx="438912" cy="3910232"/>
        </p:xfrm>
        <a:graphic>
          <a:graphicData uri="http://schemas.openxmlformats.org/drawingml/2006/table">
            <a:tbl>
              <a:tblPr>
                <a:tableStyleId>{2D5ABB26-0587-4C30-8999-92F81FD0307C}</a:tableStyleId>
              </a:tblPr>
              <a:tblGrid>
                <a:gridCol w="438912">
                  <a:extLst>
                    <a:ext uri="{9D8B030D-6E8A-4147-A177-3AD203B41FA5}">
                      <a16:colId xmlns:a16="http://schemas.microsoft.com/office/drawing/2014/main" val="3886583017"/>
                    </a:ext>
                  </a:extLst>
                </a:gridCol>
              </a:tblGrid>
              <a:tr h="488779">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0244093"/>
                  </a:ext>
                </a:extLst>
              </a:tr>
              <a:tr h="488779">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3536122"/>
                  </a:ext>
                </a:extLst>
              </a:tr>
              <a:tr h="488779">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8871039"/>
                  </a:ext>
                </a:extLst>
              </a:tr>
              <a:tr h="488779">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8330484"/>
                  </a:ext>
                </a:extLst>
              </a:tr>
              <a:tr h="488779">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43551"/>
                  </a:ext>
                </a:extLst>
              </a:tr>
              <a:tr h="488779">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5595209"/>
                  </a:ext>
                </a:extLst>
              </a:tr>
              <a:tr h="488779">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3927160"/>
                  </a:ext>
                </a:extLst>
              </a:tr>
              <a:tr h="488779">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8539717"/>
                  </a:ext>
                </a:extLst>
              </a:tr>
            </a:tbl>
          </a:graphicData>
        </a:graphic>
      </p:graphicFrame>
      <p:cxnSp>
        <p:nvCxnSpPr>
          <p:cNvPr id="175" name="Straight Arrow Connector 174">
            <a:extLst>
              <a:ext uri="{FF2B5EF4-FFF2-40B4-BE49-F238E27FC236}">
                <a16:creationId xmlns:a16="http://schemas.microsoft.com/office/drawing/2014/main" id="{A4EB02CC-F94E-45CD-B5BC-91C7B399FC1F}"/>
              </a:ext>
            </a:extLst>
          </p:cNvPr>
          <p:cNvCxnSpPr>
            <a:cxnSpLocks/>
          </p:cNvCxnSpPr>
          <p:nvPr/>
        </p:nvCxnSpPr>
        <p:spPr>
          <a:xfrm>
            <a:off x="5461333" y="3630762"/>
            <a:ext cx="3160281" cy="18163"/>
          </a:xfrm>
          <a:prstGeom prst="straightConnector1">
            <a:avLst/>
          </a:prstGeom>
          <a:ln w="28575">
            <a:solidFill>
              <a:srgbClr val="FFFF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50" name="Group 149">
            <a:extLst>
              <a:ext uri="{FF2B5EF4-FFF2-40B4-BE49-F238E27FC236}">
                <a16:creationId xmlns:a16="http://schemas.microsoft.com/office/drawing/2014/main" id="{63BF8431-D247-4BE8-9EB7-653491AD5157}"/>
              </a:ext>
            </a:extLst>
          </p:cNvPr>
          <p:cNvGrpSpPr/>
          <p:nvPr/>
        </p:nvGrpSpPr>
        <p:grpSpPr>
          <a:xfrm>
            <a:off x="7710735" y="1008283"/>
            <a:ext cx="1844845" cy="5242909"/>
            <a:chOff x="3768789" y="1008283"/>
            <a:chExt cx="1844845" cy="5242909"/>
          </a:xfrm>
        </p:grpSpPr>
        <p:sp>
          <p:nvSpPr>
            <p:cNvPr id="151" name="Parallelogram 150">
              <a:extLst>
                <a:ext uri="{FF2B5EF4-FFF2-40B4-BE49-F238E27FC236}">
                  <a16:creationId xmlns:a16="http://schemas.microsoft.com/office/drawing/2014/main" id="{985773CC-8CB3-4766-8F36-920BA394F3B7}"/>
                </a:ext>
              </a:extLst>
            </p:cNvPr>
            <p:cNvSpPr/>
            <p:nvPr/>
          </p:nvSpPr>
          <p:spPr>
            <a:xfrm rot="16200000" flipV="1">
              <a:off x="2064982" y="2712091"/>
              <a:ext cx="5242909" cy="1835294"/>
            </a:xfrm>
            <a:prstGeom prst="parallelogram">
              <a:avLst>
                <a:gd name="adj" fmla="val 6284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2" name="Straight Connector 151">
              <a:extLst>
                <a:ext uri="{FF2B5EF4-FFF2-40B4-BE49-F238E27FC236}">
                  <a16:creationId xmlns:a16="http://schemas.microsoft.com/office/drawing/2014/main" id="{5A6E475C-C48C-4AFE-9530-17AAEACC49C6}"/>
                </a:ext>
              </a:extLst>
            </p:cNvPr>
            <p:cNvCxnSpPr>
              <a:cxnSpLocks/>
            </p:cNvCxnSpPr>
            <p:nvPr/>
          </p:nvCxnSpPr>
          <p:spPr>
            <a:xfrm flipH="1">
              <a:off x="3775533" y="3056913"/>
              <a:ext cx="1828551" cy="1145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6342F8D9-4D0B-4C9B-8375-AE22A048E71B}"/>
                </a:ext>
              </a:extLst>
            </p:cNvPr>
            <p:cNvCxnSpPr/>
            <p:nvPr/>
          </p:nvCxnSpPr>
          <p:spPr>
            <a:xfrm flipH="1">
              <a:off x="3768789" y="2024435"/>
              <a:ext cx="1828551" cy="1145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F0800D03-74F4-4D5F-AD11-AD3CD17110DB}"/>
                </a:ext>
              </a:extLst>
            </p:cNvPr>
            <p:cNvCxnSpPr/>
            <p:nvPr/>
          </p:nvCxnSpPr>
          <p:spPr>
            <a:xfrm flipH="1">
              <a:off x="3782277" y="4066498"/>
              <a:ext cx="1828551" cy="1145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7183ACB5-8F68-4CE5-BC48-9D804AE32A1F}"/>
                </a:ext>
              </a:extLst>
            </p:cNvPr>
            <p:cNvCxnSpPr/>
            <p:nvPr/>
          </p:nvCxnSpPr>
          <p:spPr>
            <a:xfrm flipH="1">
              <a:off x="3778905" y="1509465"/>
              <a:ext cx="1828551" cy="1145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862FAE0D-D43E-405A-89CD-49CC95E3BAA2}"/>
                </a:ext>
              </a:extLst>
            </p:cNvPr>
            <p:cNvCxnSpPr/>
            <p:nvPr/>
          </p:nvCxnSpPr>
          <p:spPr>
            <a:xfrm flipH="1">
              <a:off x="3768789" y="2543956"/>
              <a:ext cx="1828551" cy="1145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315D59A5-8D1E-4A6D-9AF4-280BB864E3B1}"/>
                </a:ext>
              </a:extLst>
            </p:cNvPr>
            <p:cNvCxnSpPr>
              <a:cxnSpLocks/>
            </p:cNvCxnSpPr>
            <p:nvPr/>
          </p:nvCxnSpPr>
          <p:spPr>
            <a:xfrm flipH="1">
              <a:off x="3782499" y="3564850"/>
              <a:ext cx="1828551" cy="1145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CDC026D9-6076-4F32-91D5-0134A6E7D753}"/>
                </a:ext>
              </a:extLst>
            </p:cNvPr>
            <p:cNvCxnSpPr/>
            <p:nvPr/>
          </p:nvCxnSpPr>
          <p:spPr>
            <a:xfrm flipH="1">
              <a:off x="3785083" y="4586641"/>
              <a:ext cx="1828551" cy="1145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0F16F200-E91A-4F5D-82D2-CE63B62FB39F}"/>
                </a:ext>
              </a:extLst>
            </p:cNvPr>
            <p:cNvCxnSpPr>
              <a:cxnSpLocks/>
            </p:cNvCxnSpPr>
            <p:nvPr/>
          </p:nvCxnSpPr>
          <p:spPr>
            <a:xfrm>
              <a:off x="4683063" y="1601483"/>
              <a:ext cx="1" cy="4089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1B7CC46A-5421-4F35-B058-3279C6104D36}"/>
                </a:ext>
              </a:extLst>
            </p:cNvPr>
            <p:cNvCxnSpPr>
              <a:cxnSpLocks/>
            </p:cNvCxnSpPr>
            <p:nvPr/>
          </p:nvCxnSpPr>
          <p:spPr>
            <a:xfrm>
              <a:off x="4242786" y="1854104"/>
              <a:ext cx="1" cy="4089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92CB9721-6670-4D97-83CE-4C8E9967D59B}"/>
                </a:ext>
              </a:extLst>
            </p:cNvPr>
            <p:cNvCxnSpPr>
              <a:cxnSpLocks/>
            </p:cNvCxnSpPr>
            <p:nvPr/>
          </p:nvCxnSpPr>
          <p:spPr>
            <a:xfrm>
              <a:off x="4009294" y="2021702"/>
              <a:ext cx="1" cy="4089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2D8F6C26-6065-445C-B142-A8CA071FE929}"/>
                </a:ext>
              </a:extLst>
            </p:cNvPr>
            <p:cNvCxnSpPr>
              <a:cxnSpLocks/>
            </p:cNvCxnSpPr>
            <p:nvPr/>
          </p:nvCxnSpPr>
          <p:spPr>
            <a:xfrm>
              <a:off x="4469804" y="1728223"/>
              <a:ext cx="1" cy="4089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BE374513-1701-4525-A6E4-56CC00031BFF}"/>
                </a:ext>
              </a:extLst>
            </p:cNvPr>
            <p:cNvCxnSpPr>
              <a:cxnSpLocks/>
            </p:cNvCxnSpPr>
            <p:nvPr/>
          </p:nvCxnSpPr>
          <p:spPr>
            <a:xfrm>
              <a:off x="5140177" y="1301654"/>
              <a:ext cx="1" cy="4089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27996528-79A2-4F73-86F3-D29F42D49969}"/>
                </a:ext>
              </a:extLst>
            </p:cNvPr>
            <p:cNvCxnSpPr>
              <a:cxnSpLocks/>
            </p:cNvCxnSpPr>
            <p:nvPr/>
          </p:nvCxnSpPr>
          <p:spPr>
            <a:xfrm>
              <a:off x="4906685" y="1469252"/>
              <a:ext cx="1" cy="4089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DCDC1D7E-D662-4FA2-BC1F-06ED768C8EA3}"/>
                </a:ext>
              </a:extLst>
            </p:cNvPr>
            <p:cNvCxnSpPr>
              <a:cxnSpLocks/>
            </p:cNvCxnSpPr>
            <p:nvPr/>
          </p:nvCxnSpPr>
          <p:spPr>
            <a:xfrm>
              <a:off x="5367195" y="1175773"/>
              <a:ext cx="1" cy="4089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66" name="Straight Arrow Connector 165">
            <a:extLst>
              <a:ext uri="{FF2B5EF4-FFF2-40B4-BE49-F238E27FC236}">
                <a16:creationId xmlns:a16="http://schemas.microsoft.com/office/drawing/2014/main" id="{E0297FF9-A8AB-44AC-9B24-23E7D77711EE}"/>
              </a:ext>
            </a:extLst>
          </p:cNvPr>
          <p:cNvCxnSpPr>
            <a:cxnSpLocks/>
          </p:cNvCxnSpPr>
          <p:nvPr/>
        </p:nvCxnSpPr>
        <p:spPr>
          <a:xfrm>
            <a:off x="8605959" y="3649923"/>
            <a:ext cx="1933074" cy="11110"/>
          </a:xfrm>
          <a:prstGeom prst="straightConnector1">
            <a:avLst/>
          </a:prstGeom>
          <a:ln w="28575">
            <a:solidFill>
              <a:srgbClr val="FFFF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171" name="Table 170">
            <a:extLst>
              <a:ext uri="{FF2B5EF4-FFF2-40B4-BE49-F238E27FC236}">
                <a16:creationId xmlns:a16="http://schemas.microsoft.com/office/drawing/2014/main" id="{5A21E802-63FD-4E0B-B365-A60B3DB46350}"/>
              </a:ext>
            </a:extLst>
          </p:cNvPr>
          <p:cNvGraphicFramePr>
            <a:graphicFrameLocks noGrp="1"/>
          </p:cNvGraphicFramePr>
          <p:nvPr>
            <p:extLst>
              <p:ext uri="{D42A27DB-BD31-4B8C-83A1-F6EECF244321}">
                <p14:modId xmlns:p14="http://schemas.microsoft.com/office/powerpoint/2010/main" val="3797472991"/>
              </p:ext>
            </p:extLst>
          </p:nvPr>
        </p:nvGraphicFramePr>
        <p:xfrm>
          <a:off x="9936402" y="1702593"/>
          <a:ext cx="438912" cy="3910232"/>
        </p:xfrm>
        <a:graphic>
          <a:graphicData uri="http://schemas.openxmlformats.org/drawingml/2006/table">
            <a:tbl>
              <a:tblPr>
                <a:tableStyleId>{2D5ABB26-0587-4C30-8999-92F81FD0307C}</a:tableStyleId>
              </a:tblPr>
              <a:tblGrid>
                <a:gridCol w="438912">
                  <a:extLst>
                    <a:ext uri="{9D8B030D-6E8A-4147-A177-3AD203B41FA5}">
                      <a16:colId xmlns:a16="http://schemas.microsoft.com/office/drawing/2014/main" val="3886583017"/>
                    </a:ext>
                  </a:extLst>
                </a:gridCol>
              </a:tblGrid>
              <a:tr h="488779">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0244093"/>
                  </a:ext>
                </a:extLst>
              </a:tr>
              <a:tr h="488779">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3536122"/>
                  </a:ext>
                </a:extLst>
              </a:tr>
              <a:tr h="488779">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8871039"/>
                  </a:ext>
                </a:extLst>
              </a:tr>
              <a:tr h="488779">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8330484"/>
                  </a:ext>
                </a:extLst>
              </a:tr>
              <a:tr h="488779">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43551"/>
                  </a:ext>
                </a:extLst>
              </a:tr>
              <a:tr h="488779">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5595209"/>
                  </a:ext>
                </a:extLst>
              </a:tr>
              <a:tr h="488779">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3927160"/>
                  </a:ext>
                </a:extLst>
              </a:tr>
              <a:tr h="488779">
                <a:tc>
                  <a:txBody>
                    <a:bodyPr/>
                    <a:lstStyle/>
                    <a:p>
                      <a:pPr algn="ctr"/>
                      <a:endParaRPr lang="en-US" sz="2500" dirty="0"/>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8539717"/>
                  </a:ext>
                </a:extLst>
              </a:tr>
            </a:tbl>
          </a:graphicData>
        </a:graphic>
      </p:graphicFrame>
      <p:sp>
        <p:nvSpPr>
          <p:cNvPr id="178" name="TextBox 177">
            <a:extLst>
              <a:ext uri="{FF2B5EF4-FFF2-40B4-BE49-F238E27FC236}">
                <a16:creationId xmlns:a16="http://schemas.microsoft.com/office/drawing/2014/main" id="{D8543A8E-3086-4CC3-B82A-45BAD5B3569A}"/>
              </a:ext>
            </a:extLst>
          </p:cNvPr>
          <p:cNvSpPr txBox="1"/>
          <p:nvPr/>
        </p:nvSpPr>
        <p:spPr>
          <a:xfrm>
            <a:off x="6911061" y="844519"/>
            <a:ext cx="254734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Light" panose="020F0302020204030204"/>
                <a:ea typeface="Linux Libertine" panose="02000503000000000000" pitchFamily="2" charset="0"/>
                <a:cs typeface="Linux Libertine" panose="02000503000000000000" pitchFamily="2" charset="0"/>
              </a:rPr>
              <a:t>camera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prstClr val="white"/>
                </a:solidFill>
                <a:latin typeface="Calibri Light" panose="020F0302020204030204"/>
                <a:ea typeface="Linux Libertine" panose="02000503000000000000" pitchFamily="2" charset="0"/>
                <a:cs typeface="Linux Libertine" panose="02000503000000000000" pitchFamily="2" charset="0"/>
              </a:rPr>
              <a:t>plane</a:t>
            </a:r>
            <a:endParaRPr kumimoji="0" lang="en-US" sz="2200" b="0" i="0" u="none" strike="noStrike" kern="1200" cap="none" spc="0" normalizeH="0" baseline="0" noProof="0" dirty="0">
              <a:ln>
                <a:noFill/>
              </a:ln>
              <a:solidFill>
                <a:prstClr val="white"/>
              </a:solidFill>
              <a:effectLst/>
              <a:uLnTx/>
              <a:uFillTx/>
              <a:latin typeface="Calibri Light" panose="020F0302020204030204"/>
              <a:ea typeface="Linux Libertine" panose="02000503000000000000" pitchFamily="2" charset="0"/>
              <a:cs typeface="Linux Libertine" panose="02000503000000000000" pitchFamily="2" charset="0"/>
            </a:endParaRPr>
          </a:p>
        </p:txBody>
      </p:sp>
      <p:sp>
        <p:nvSpPr>
          <p:cNvPr id="179" name="TextBox 178">
            <a:extLst>
              <a:ext uri="{FF2B5EF4-FFF2-40B4-BE49-F238E27FC236}">
                <a16:creationId xmlns:a16="http://schemas.microsoft.com/office/drawing/2014/main" id="{78E32FDF-80B1-4C43-BC28-203023C0468F}"/>
              </a:ext>
            </a:extLst>
          </p:cNvPr>
          <p:cNvSpPr txBox="1"/>
          <p:nvPr/>
        </p:nvSpPr>
        <p:spPr>
          <a:xfrm>
            <a:off x="4540314" y="5932384"/>
            <a:ext cx="254734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Light" panose="020F0302020204030204"/>
                <a:ea typeface="Linux Libertine" panose="02000503000000000000" pitchFamily="2" charset="0"/>
                <a:cs typeface="Linux Libertine" panose="02000503000000000000" pitchFamily="2" charset="0"/>
              </a:rPr>
              <a:t>illumination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prstClr val="white"/>
                </a:solidFill>
                <a:latin typeface="Calibri Light" panose="020F0302020204030204"/>
                <a:ea typeface="Linux Libertine" panose="02000503000000000000" pitchFamily="2" charset="0"/>
                <a:cs typeface="Linux Libertine" panose="02000503000000000000" pitchFamily="2" charset="0"/>
              </a:rPr>
              <a:t>plane</a:t>
            </a:r>
            <a:endParaRPr kumimoji="0" lang="en-US" sz="2200" b="0" i="0" u="none" strike="noStrike" kern="1200" cap="none" spc="0" normalizeH="0" baseline="0" noProof="0" dirty="0">
              <a:ln>
                <a:noFill/>
              </a:ln>
              <a:solidFill>
                <a:prstClr val="white"/>
              </a:solidFill>
              <a:effectLst/>
              <a:uLnTx/>
              <a:uFillTx/>
              <a:latin typeface="Calibri Light" panose="020F0302020204030204"/>
              <a:ea typeface="Linux Libertine" panose="02000503000000000000" pitchFamily="2" charset="0"/>
              <a:cs typeface="Linux Libertine" panose="02000503000000000000" pitchFamily="2" charset="0"/>
            </a:endParaRPr>
          </a:p>
        </p:txBody>
      </p:sp>
      <p:sp>
        <p:nvSpPr>
          <p:cNvPr id="54" name="Title 1">
            <a:extLst>
              <a:ext uri="{FF2B5EF4-FFF2-40B4-BE49-F238E27FC236}">
                <a16:creationId xmlns:a16="http://schemas.microsoft.com/office/drawing/2014/main" id="{6900C34C-14B4-47F7-A871-724AEE2CE758}"/>
              </a:ext>
            </a:extLst>
          </p:cNvPr>
          <p:cNvSpPr txBox="1">
            <a:spLocks/>
          </p:cNvSpPr>
          <p:nvPr/>
        </p:nvSpPr>
        <p:spPr>
          <a:xfrm>
            <a:off x="513350" y="-110122"/>
            <a:ext cx="88873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From 2D to 3D world</a:t>
            </a:r>
          </a:p>
        </p:txBody>
      </p:sp>
      <p:grpSp>
        <p:nvGrpSpPr>
          <p:cNvPr id="56" name="Group 55">
            <a:extLst>
              <a:ext uri="{FF2B5EF4-FFF2-40B4-BE49-F238E27FC236}">
                <a16:creationId xmlns:a16="http://schemas.microsoft.com/office/drawing/2014/main" id="{2780815A-EA97-416D-8DD7-9C1EF24104B1}"/>
              </a:ext>
            </a:extLst>
          </p:cNvPr>
          <p:cNvGrpSpPr/>
          <p:nvPr/>
        </p:nvGrpSpPr>
        <p:grpSpPr>
          <a:xfrm rot="10800000">
            <a:off x="10670381" y="3076803"/>
            <a:ext cx="1265310" cy="1209130"/>
            <a:chOff x="500910" y="2184396"/>
            <a:chExt cx="3842633" cy="1911350"/>
          </a:xfrm>
          <a:solidFill>
            <a:schemeClr val="bg1"/>
          </a:solidFill>
        </p:grpSpPr>
        <p:sp>
          <p:nvSpPr>
            <p:cNvPr id="67" name="Isosceles Triangle 120">
              <a:extLst>
                <a:ext uri="{FF2B5EF4-FFF2-40B4-BE49-F238E27FC236}">
                  <a16:creationId xmlns:a16="http://schemas.microsoft.com/office/drawing/2014/main" id="{3928CAE6-F91C-4FE3-979B-A62D6F4798CF}"/>
                </a:ext>
              </a:extLst>
            </p:cNvPr>
            <p:cNvSpPr/>
            <p:nvPr/>
          </p:nvSpPr>
          <p:spPr>
            <a:xfrm rot="16200000">
              <a:off x="2772332" y="2377841"/>
              <a:ext cx="1612682" cy="1529740"/>
            </a:xfrm>
            <a:prstGeom prst="triangle">
              <a:avLst/>
            </a:prstGeom>
            <a:grp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F48461AA-0FB7-4BB7-AEEE-67BAD9C0E1A4}"/>
                </a:ext>
              </a:extLst>
            </p:cNvPr>
            <p:cNvSpPr/>
            <p:nvPr/>
          </p:nvSpPr>
          <p:spPr>
            <a:xfrm>
              <a:off x="500910" y="2184396"/>
              <a:ext cx="2537925" cy="1911350"/>
            </a:xfrm>
            <a:prstGeom prst="rect">
              <a:avLst/>
            </a:prstGeom>
            <a:grp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endParaRPr lang="en-US" dirty="0">
                <a:solidFill>
                  <a:schemeClr val="tx1"/>
                </a:solidFill>
              </a:endParaRPr>
            </a:p>
          </p:txBody>
        </p:sp>
      </p:grpSp>
    </p:spTree>
    <p:custDataLst>
      <p:tags r:id="rId1"/>
    </p:custDataLst>
    <p:extLst>
      <p:ext uri="{BB962C8B-B14F-4D97-AF65-F5344CB8AC3E}">
        <p14:creationId xmlns:p14="http://schemas.microsoft.com/office/powerpoint/2010/main" val="3520101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5"/>
                                        </p:tgtEl>
                                      </p:cBhvr>
                                    </p:animEffect>
                                    <p:set>
                                      <p:cBhvr>
                                        <p:cTn id="7" dur="1" fill="hold">
                                          <p:stCondLst>
                                            <p:cond delay="499"/>
                                          </p:stCondLst>
                                        </p:cTn>
                                        <p:tgtEl>
                                          <p:spTgt spid="4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70"/>
                                        </p:tgtEl>
                                      </p:cBhvr>
                                    </p:animEffect>
                                    <p:set>
                                      <p:cBhvr>
                                        <p:cTn id="10" dur="1" fill="hold">
                                          <p:stCondLst>
                                            <p:cond delay="499"/>
                                          </p:stCondLst>
                                        </p:cTn>
                                        <p:tgtEl>
                                          <p:spTgt spid="170"/>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71"/>
                                        </p:tgtEl>
                                      </p:cBhvr>
                                    </p:animEffect>
                                    <p:set>
                                      <p:cBhvr>
                                        <p:cTn id="13" dur="1" fill="hold">
                                          <p:stCondLst>
                                            <p:cond delay="499"/>
                                          </p:stCondLst>
                                        </p:cTn>
                                        <p:tgtEl>
                                          <p:spTgt spid="171"/>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50"/>
                                        </p:tgtEl>
                                        <p:attrNameLst>
                                          <p:attrName>style.visibility</p:attrName>
                                        </p:attrNameLst>
                                      </p:cBhvr>
                                      <p:to>
                                        <p:strVal val="visible"/>
                                      </p:to>
                                    </p:set>
                                    <p:animEffect transition="in" filter="fade">
                                      <p:cBhvr>
                                        <p:cTn id="16" dur="500"/>
                                        <p:tgtEl>
                                          <p:spTgt spid="150"/>
                                        </p:tgtEl>
                                      </p:cBhvr>
                                    </p:animEffect>
                                  </p:childTnLst>
                                </p:cTn>
                              </p:par>
                              <p:par>
                                <p:cTn id="17" presetID="10" presetClass="entr" presetSubtype="0" fill="hold" nodeType="withEffect">
                                  <p:stCondLst>
                                    <p:cond delay="0"/>
                                  </p:stCondLst>
                                  <p:childTnLst>
                                    <p:set>
                                      <p:cBhvr>
                                        <p:cTn id="18" dur="1" fill="hold">
                                          <p:stCondLst>
                                            <p:cond delay="0"/>
                                          </p:stCondLst>
                                        </p:cTn>
                                        <p:tgtEl>
                                          <p:spTgt spid="132"/>
                                        </p:tgtEl>
                                        <p:attrNameLst>
                                          <p:attrName>style.visibility</p:attrName>
                                        </p:attrNameLst>
                                      </p:cBhvr>
                                      <p:to>
                                        <p:strVal val="visible"/>
                                      </p:to>
                                    </p:set>
                                    <p:animEffect transition="in" filter="fade">
                                      <p:cBhvr>
                                        <p:cTn id="19" dur="500"/>
                                        <p:tgtEl>
                                          <p:spTgt spid="132"/>
                                        </p:tgtEl>
                                      </p:cBhvr>
                                    </p:animEffect>
                                  </p:childTnLst>
                                </p:cTn>
                              </p:par>
                              <p:par>
                                <p:cTn id="20" presetID="10" presetClass="entr" presetSubtype="0" fill="hold" nodeType="withEffect">
                                  <p:stCondLst>
                                    <p:cond delay="0"/>
                                  </p:stCondLst>
                                  <p:childTnLst>
                                    <p:set>
                                      <p:cBhvr>
                                        <p:cTn id="21" dur="1" fill="hold">
                                          <p:stCondLst>
                                            <p:cond delay="0"/>
                                          </p:stCondLst>
                                        </p:cTn>
                                        <p:tgtEl>
                                          <p:spTgt spid="173"/>
                                        </p:tgtEl>
                                        <p:attrNameLst>
                                          <p:attrName>style.visibility</p:attrName>
                                        </p:attrNameLst>
                                      </p:cBhvr>
                                      <p:to>
                                        <p:strVal val="visible"/>
                                      </p:to>
                                    </p:set>
                                    <p:animEffect transition="in" filter="fade">
                                      <p:cBhvr>
                                        <p:cTn id="22" dur="500"/>
                                        <p:tgtEl>
                                          <p:spTgt spid="173"/>
                                        </p:tgtEl>
                                      </p:cBhvr>
                                    </p:animEffect>
                                  </p:childTnLst>
                                </p:cTn>
                              </p:par>
                              <p:par>
                                <p:cTn id="23" presetID="10" presetClass="entr" presetSubtype="0" fill="hold" nodeType="withEffect">
                                  <p:stCondLst>
                                    <p:cond delay="0"/>
                                  </p:stCondLst>
                                  <p:childTnLst>
                                    <p:set>
                                      <p:cBhvr>
                                        <p:cTn id="24" dur="1" fill="hold">
                                          <p:stCondLst>
                                            <p:cond delay="0"/>
                                          </p:stCondLst>
                                        </p:cTn>
                                        <p:tgtEl>
                                          <p:spTgt spid="175"/>
                                        </p:tgtEl>
                                        <p:attrNameLst>
                                          <p:attrName>style.visibility</p:attrName>
                                        </p:attrNameLst>
                                      </p:cBhvr>
                                      <p:to>
                                        <p:strVal val="visible"/>
                                      </p:to>
                                    </p:set>
                                    <p:animEffect transition="in" filter="fade">
                                      <p:cBhvr>
                                        <p:cTn id="25" dur="500"/>
                                        <p:tgtEl>
                                          <p:spTgt spid="17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9"/>
                                        </p:tgtEl>
                                        <p:attrNameLst>
                                          <p:attrName>style.visibility</p:attrName>
                                        </p:attrNameLst>
                                      </p:cBhvr>
                                      <p:to>
                                        <p:strVal val="visible"/>
                                      </p:to>
                                    </p:set>
                                    <p:animEffect transition="in" filter="fade">
                                      <p:cBhvr>
                                        <p:cTn id="31" dur="500"/>
                                        <p:tgtEl>
                                          <p:spTgt spid="17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8"/>
                                        </p:tgtEl>
                                        <p:attrNameLst>
                                          <p:attrName>style.visibility</p:attrName>
                                        </p:attrNameLst>
                                      </p:cBhvr>
                                      <p:to>
                                        <p:strVal val="visible"/>
                                      </p:to>
                                    </p:set>
                                    <p:animEffect transition="in" filter="fade">
                                      <p:cBhvr>
                                        <p:cTn id="34" dur="5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5" grpId="0" animBg="1"/>
      <p:bldP spid="178" grpId="0"/>
      <p:bldP spid="17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Oval 49">
            <a:extLst>
              <a:ext uri="{FF2B5EF4-FFF2-40B4-BE49-F238E27FC236}">
                <a16:creationId xmlns:a16="http://schemas.microsoft.com/office/drawing/2014/main" id="{0AD268AC-62E7-4F19-8CA4-25FC120DBE28}"/>
              </a:ext>
            </a:extLst>
          </p:cNvPr>
          <p:cNvSpPr/>
          <p:nvPr/>
        </p:nvSpPr>
        <p:spPr>
          <a:xfrm rot="10800000" flipV="1">
            <a:off x="2803703" y="1655784"/>
            <a:ext cx="734203" cy="3910231"/>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Droid Serif" charset="0"/>
              <a:ea typeface="Droid Serif" charset="0"/>
              <a:cs typeface="Droid Serif" charset="0"/>
            </a:endParaRPr>
          </a:p>
        </p:txBody>
      </p:sp>
      <p:cxnSp>
        <p:nvCxnSpPr>
          <p:cNvPr id="173" name="Straight Arrow Connector 172">
            <a:extLst>
              <a:ext uri="{FF2B5EF4-FFF2-40B4-BE49-F238E27FC236}">
                <a16:creationId xmlns:a16="http://schemas.microsoft.com/office/drawing/2014/main" id="{94E898E9-9CB1-448D-AB2D-673E0F2DB4B1}"/>
              </a:ext>
            </a:extLst>
          </p:cNvPr>
          <p:cNvCxnSpPr>
            <a:cxnSpLocks/>
          </p:cNvCxnSpPr>
          <p:nvPr/>
        </p:nvCxnSpPr>
        <p:spPr>
          <a:xfrm>
            <a:off x="3182667" y="3610899"/>
            <a:ext cx="2796774" cy="0"/>
          </a:xfrm>
          <a:prstGeom prst="straightConnector1">
            <a:avLst/>
          </a:prstGeom>
          <a:ln w="28575">
            <a:solidFill>
              <a:srgbClr val="FFFF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84AF947-E55B-450B-A11A-D6EFC7355D5D}"/>
              </a:ext>
            </a:extLst>
          </p:cNvPr>
          <p:cNvSpPr/>
          <p:nvPr/>
        </p:nvSpPr>
        <p:spPr>
          <a:xfrm>
            <a:off x="389532" y="3234063"/>
            <a:ext cx="740124" cy="740124"/>
          </a:xfrm>
          <a:prstGeom prst="rect">
            <a:avLst/>
          </a:prstGeom>
          <a:gradFill flip="none" rotWithShape="1">
            <a:gsLst>
              <a:gs pos="9000">
                <a:schemeClr val="accent1">
                  <a:lumMod val="5000"/>
                  <a:lumOff val="95000"/>
                </a:schemeClr>
              </a:gs>
              <a:gs pos="49000">
                <a:schemeClr val="bg1"/>
              </a:gs>
            </a:gsLst>
            <a:path path="circle">
              <a:fillToRect l="50000" t="50000" r="50000" b="50000"/>
            </a:path>
            <a:tileRect/>
          </a:gradFill>
          <a:ln>
            <a:solidFill>
              <a:schemeClr val="tx1"/>
            </a:solidFill>
          </a:ln>
          <a:scene3d>
            <a:camera prst="isometricOffAxis2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a:extLst>
              <a:ext uri="{FF2B5EF4-FFF2-40B4-BE49-F238E27FC236}">
                <a16:creationId xmlns:a16="http://schemas.microsoft.com/office/drawing/2014/main" id="{9DCC22BC-B2F4-4385-BFBC-B4AC6378883D}"/>
              </a:ext>
            </a:extLst>
          </p:cNvPr>
          <p:cNvCxnSpPr>
            <a:cxnSpLocks/>
          </p:cNvCxnSpPr>
          <p:nvPr/>
        </p:nvCxnSpPr>
        <p:spPr>
          <a:xfrm>
            <a:off x="741132" y="5842900"/>
            <a:ext cx="2441535" cy="0"/>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9FCD8CC4-C4FE-4BB1-B7FE-834F74A73792}"/>
                  </a:ext>
                </a:extLst>
              </p:cNvPr>
              <p:cNvSpPr txBox="1"/>
              <p:nvPr/>
            </p:nvSpPr>
            <p:spPr>
              <a:xfrm>
                <a:off x="1840872" y="5957384"/>
                <a:ext cx="24788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𝑓</m:t>
                      </m:r>
                    </m:oMath>
                  </m:oMathPara>
                </a14:m>
                <a:endParaRPr lang="en-US" dirty="0">
                  <a:solidFill>
                    <a:schemeClr val="tx1"/>
                  </a:solidFill>
                </a:endParaRPr>
              </a:p>
            </p:txBody>
          </p:sp>
        </mc:Choice>
        <mc:Fallback xmlns="">
          <p:sp>
            <p:nvSpPr>
              <p:cNvPr id="44" name="TextBox 43">
                <a:extLst>
                  <a:ext uri="{FF2B5EF4-FFF2-40B4-BE49-F238E27FC236}">
                    <a16:creationId xmlns:a16="http://schemas.microsoft.com/office/drawing/2014/main" id="{9FCD8CC4-C4FE-4BB1-B7FE-834F74A73792}"/>
                  </a:ext>
                </a:extLst>
              </p:cNvPr>
              <p:cNvSpPr txBox="1">
                <a:spLocks noRot="1" noChangeAspect="1" noMove="1" noResize="1" noEditPoints="1" noAdjustHandles="1" noChangeArrowheads="1" noChangeShapeType="1" noTextEdit="1"/>
              </p:cNvSpPr>
              <p:nvPr/>
            </p:nvSpPr>
            <p:spPr>
              <a:xfrm>
                <a:off x="1840872" y="5957384"/>
                <a:ext cx="247888" cy="369332"/>
              </a:xfrm>
              <a:prstGeom prst="rect">
                <a:avLst/>
              </a:prstGeom>
              <a:blipFill>
                <a:blip r:embed="rId6"/>
                <a:stretch>
                  <a:fillRect l="-43902" r="-36585" b="-34426"/>
                </a:stretch>
              </a:blipFill>
            </p:spPr>
            <p:txBody>
              <a:bodyPr/>
              <a:lstStyle/>
              <a:p>
                <a:r>
                  <a:rPr lang="en-US">
                    <a:noFill/>
                  </a:rPr>
                  <a:t> </a:t>
                </a:r>
              </a:p>
            </p:txBody>
          </p:sp>
        </mc:Fallback>
      </mc:AlternateContent>
      <p:cxnSp>
        <p:nvCxnSpPr>
          <p:cNvPr id="57" name="Straight Arrow Connector 56">
            <a:extLst>
              <a:ext uri="{FF2B5EF4-FFF2-40B4-BE49-F238E27FC236}">
                <a16:creationId xmlns:a16="http://schemas.microsoft.com/office/drawing/2014/main" id="{A85D2333-16AD-4C84-8D2E-7CCF38ABA497}"/>
              </a:ext>
            </a:extLst>
          </p:cNvPr>
          <p:cNvCxnSpPr>
            <a:cxnSpLocks/>
          </p:cNvCxnSpPr>
          <p:nvPr/>
        </p:nvCxnSpPr>
        <p:spPr>
          <a:xfrm>
            <a:off x="741132" y="3610899"/>
            <a:ext cx="2062570" cy="0"/>
          </a:xfrm>
          <a:prstGeom prst="straightConnector1">
            <a:avLst/>
          </a:prstGeom>
          <a:ln w="28575">
            <a:solidFill>
              <a:srgbClr val="FFFF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32" name="Group 131">
            <a:extLst>
              <a:ext uri="{FF2B5EF4-FFF2-40B4-BE49-F238E27FC236}">
                <a16:creationId xmlns:a16="http://schemas.microsoft.com/office/drawing/2014/main" id="{40BD0190-4361-43A4-96BD-CD0944003792}"/>
              </a:ext>
            </a:extLst>
          </p:cNvPr>
          <p:cNvGrpSpPr/>
          <p:nvPr/>
        </p:nvGrpSpPr>
        <p:grpSpPr>
          <a:xfrm>
            <a:off x="4540314" y="1008283"/>
            <a:ext cx="1844845" cy="5242909"/>
            <a:chOff x="3768789" y="1008283"/>
            <a:chExt cx="1844845" cy="5242909"/>
          </a:xfrm>
        </p:grpSpPr>
        <p:sp>
          <p:nvSpPr>
            <p:cNvPr id="133" name="Parallelogram 132">
              <a:extLst>
                <a:ext uri="{FF2B5EF4-FFF2-40B4-BE49-F238E27FC236}">
                  <a16:creationId xmlns:a16="http://schemas.microsoft.com/office/drawing/2014/main" id="{CA4D182D-0B10-4F58-9428-F34F17F80892}"/>
                </a:ext>
              </a:extLst>
            </p:cNvPr>
            <p:cNvSpPr/>
            <p:nvPr/>
          </p:nvSpPr>
          <p:spPr>
            <a:xfrm rot="16200000" flipV="1">
              <a:off x="2064982" y="2712091"/>
              <a:ext cx="5242909" cy="1835294"/>
            </a:xfrm>
            <a:prstGeom prst="parallelogram">
              <a:avLst>
                <a:gd name="adj" fmla="val 6284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4" name="Straight Connector 133">
              <a:extLst>
                <a:ext uri="{FF2B5EF4-FFF2-40B4-BE49-F238E27FC236}">
                  <a16:creationId xmlns:a16="http://schemas.microsoft.com/office/drawing/2014/main" id="{841917CE-858F-4C8F-8DEF-975031FACD93}"/>
                </a:ext>
              </a:extLst>
            </p:cNvPr>
            <p:cNvCxnSpPr>
              <a:cxnSpLocks/>
            </p:cNvCxnSpPr>
            <p:nvPr/>
          </p:nvCxnSpPr>
          <p:spPr>
            <a:xfrm flipH="1">
              <a:off x="3775533" y="3056913"/>
              <a:ext cx="1828551" cy="1145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02842350-3F3D-499A-B40F-87DC2684BE6D}"/>
                </a:ext>
              </a:extLst>
            </p:cNvPr>
            <p:cNvCxnSpPr/>
            <p:nvPr/>
          </p:nvCxnSpPr>
          <p:spPr>
            <a:xfrm flipH="1">
              <a:off x="3768789" y="2024435"/>
              <a:ext cx="1828551" cy="1145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B3DB01EC-518E-4573-9232-8EA46C75F072}"/>
                </a:ext>
              </a:extLst>
            </p:cNvPr>
            <p:cNvCxnSpPr/>
            <p:nvPr/>
          </p:nvCxnSpPr>
          <p:spPr>
            <a:xfrm flipH="1">
              <a:off x="3782277" y="4066498"/>
              <a:ext cx="1828551" cy="1145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982D89A1-9B3B-4FE8-B60E-ADB2069DD9F7}"/>
                </a:ext>
              </a:extLst>
            </p:cNvPr>
            <p:cNvCxnSpPr/>
            <p:nvPr/>
          </p:nvCxnSpPr>
          <p:spPr>
            <a:xfrm flipH="1">
              <a:off x="3778905" y="1509465"/>
              <a:ext cx="1828551" cy="1145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7822D240-9E71-4ED9-BAF1-39A4A0349C76}"/>
                </a:ext>
              </a:extLst>
            </p:cNvPr>
            <p:cNvCxnSpPr/>
            <p:nvPr/>
          </p:nvCxnSpPr>
          <p:spPr>
            <a:xfrm flipH="1">
              <a:off x="3768789" y="2543956"/>
              <a:ext cx="1828551" cy="1145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7756E5C8-2E65-4BE7-A245-1751C2BA5182}"/>
                </a:ext>
              </a:extLst>
            </p:cNvPr>
            <p:cNvCxnSpPr>
              <a:cxnSpLocks/>
            </p:cNvCxnSpPr>
            <p:nvPr/>
          </p:nvCxnSpPr>
          <p:spPr>
            <a:xfrm flipH="1">
              <a:off x="3782499" y="3564850"/>
              <a:ext cx="1828551" cy="1145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88673A4B-919B-40A9-B1A4-6E04A7037147}"/>
                </a:ext>
              </a:extLst>
            </p:cNvPr>
            <p:cNvCxnSpPr/>
            <p:nvPr/>
          </p:nvCxnSpPr>
          <p:spPr>
            <a:xfrm flipH="1">
              <a:off x="3785083" y="4586641"/>
              <a:ext cx="1828551" cy="1145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BE39DCB9-0B86-4AE0-81C8-D72BEAFCCFFC}"/>
                </a:ext>
              </a:extLst>
            </p:cNvPr>
            <p:cNvCxnSpPr>
              <a:cxnSpLocks/>
            </p:cNvCxnSpPr>
            <p:nvPr/>
          </p:nvCxnSpPr>
          <p:spPr>
            <a:xfrm>
              <a:off x="4683063" y="1601483"/>
              <a:ext cx="1" cy="4089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0318E25C-D18B-43B0-9C53-AFB4C0BE8566}"/>
                </a:ext>
              </a:extLst>
            </p:cNvPr>
            <p:cNvCxnSpPr>
              <a:cxnSpLocks/>
            </p:cNvCxnSpPr>
            <p:nvPr/>
          </p:nvCxnSpPr>
          <p:spPr>
            <a:xfrm>
              <a:off x="4242786" y="1854104"/>
              <a:ext cx="1" cy="4089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5F172D60-FF80-431A-8547-E08345C0141C}"/>
                </a:ext>
              </a:extLst>
            </p:cNvPr>
            <p:cNvCxnSpPr>
              <a:cxnSpLocks/>
            </p:cNvCxnSpPr>
            <p:nvPr/>
          </p:nvCxnSpPr>
          <p:spPr>
            <a:xfrm>
              <a:off x="4009294" y="2021702"/>
              <a:ext cx="1" cy="4089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92D4FCE0-6C5D-4206-9FF4-DF4FED5069F5}"/>
                </a:ext>
              </a:extLst>
            </p:cNvPr>
            <p:cNvCxnSpPr>
              <a:cxnSpLocks/>
            </p:cNvCxnSpPr>
            <p:nvPr/>
          </p:nvCxnSpPr>
          <p:spPr>
            <a:xfrm>
              <a:off x="4469804" y="1728223"/>
              <a:ext cx="1" cy="4089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74482EE1-8F0C-4E3C-BA3C-10E91474986A}"/>
                </a:ext>
              </a:extLst>
            </p:cNvPr>
            <p:cNvCxnSpPr>
              <a:cxnSpLocks/>
            </p:cNvCxnSpPr>
            <p:nvPr/>
          </p:nvCxnSpPr>
          <p:spPr>
            <a:xfrm>
              <a:off x="5140177" y="1301654"/>
              <a:ext cx="1" cy="4089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B7C47DA-2C36-4C0F-B93C-C399608E365C}"/>
                </a:ext>
              </a:extLst>
            </p:cNvPr>
            <p:cNvCxnSpPr>
              <a:cxnSpLocks/>
            </p:cNvCxnSpPr>
            <p:nvPr/>
          </p:nvCxnSpPr>
          <p:spPr>
            <a:xfrm>
              <a:off x="4906685" y="1469252"/>
              <a:ext cx="1" cy="4089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91007E93-4A69-455E-921D-AE5B08C05DD4}"/>
                </a:ext>
              </a:extLst>
            </p:cNvPr>
            <p:cNvCxnSpPr>
              <a:cxnSpLocks/>
            </p:cNvCxnSpPr>
            <p:nvPr/>
          </p:nvCxnSpPr>
          <p:spPr>
            <a:xfrm>
              <a:off x="5367195" y="1175773"/>
              <a:ext cx="1" cy="4089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75" name="Straight Arrow Connector 174">
            <a:extLst>
              <a:ext uri="{FF2B5EF4-FFF2-40B4-BE49-F238E27FC236}">
                <a16:creationId xmlns:a16="http://schemas.microsoft.com/office/drawing/2014/main" id="{A4EB02CC-F94E-45CD-B5BC-91C7B399FC1F}"/>
              </a:ext>
            </a:extLst>
          </p:cNvPr>
          <p:cNvCxnSpPr>
            <a:cxnSpLocks/>
          </p:cNvCxnSpPr>
          <p:nvPr/>
        </p:nvCxnSpPr>
        <p:spPr>
          <a:xfrm>
            <a:off x="5461333" y="3630762"/>
            <a:ext cx="1521358" cy="8744"/>
          </a:xfrm>
          <a:prstGeom prst="straightConnector1">
            <a:avLst/>
          </a:prstGeom>
          <a:ln w="28575">
            <a:solidFill>
              <a:srgbClr val="FFFF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9" name="TextBox 178">
            <a:extLst>
              <a:ext uri="{FF2B5EF4-FFF2-40B4-BE49-F238E27FC236}">
                <a16:creationId xmlns:a16="http://schemas.microsoft.com/office/drawing/2014/main" id="{78E32FDF-80B1-4C43-BC28-203023C0468F}"/>
              </a:ext>
            </a:extLst>
          </p:cNvPr>
          <p:cNvSpPr txBox="1"/>
          <p:nvPr/>
        </p:nvSpPr>
        <p:spPr>
          <a:xfrm>
            <a:off x="4540314" y="5932384"/>
            <a:ext cx="254734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Light" panose="020F0302020204030204"/>
                <a:ea typeface="Linux Libertine" panose="02000503000000000000" pitchFamily="2" charset="0"/>
                <a:cs typeface="Linux Libertine" panose="02000503000000000000" pitchFamily="2" charset="0"/>
              </a:rPr>
              <a:t>illumination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prstClr val="white"/>
                </a:solidFill>
                <a:latin typeface="Calibri Light" panose="020F0302020204030204"/>
                <a:ea typeface="Linux Libertine" panose="02000503000000000000" pitchFamily="2" charset="0"/>
                <a:cs typeface="Linux Libertine" panose="02000503000000000000" pitchFamily="2" charset="0"/>
              </a:rPr>
              <a:t>plane</a:t>
            </a:r>
            <a:endParaRPr kumimoji="0" lang="en-US" sz="2200" b="0" i="0" u="none" strike="noStrike" kern="1200" cap="none" spc="0" normalizeH="0" baseline="0" noProof="0" dirty="0">
              <a:ln>
                <a:noFill/>
              </a:ln>
              <a:solidFill>
                <a:prstClr val="white"/>
              </a:solidFill>
              <a:effectLst/>
              <a:uLnTx/>
              <a:uFillTx/>
              <a:latin typeface="Calibri Light" panose="020F0302020204030204"/>
              <a:ea typeface="Linux Libertine" panose="02000503000000000000" pitchFamily="2" charset="0"/>
              <a:cs typeface="Linux Libertine" panose="02000503000000000000" pitchFamily="2" charset="0"/>
            </a:endParaRPr>
          </a:p>
        </p:txBody>
      </p:sp>
      <p:sp>
        <p:nvSpPr>
          <p:cNvPr id="61" name="TextBox 60">
            <a:extLst>
              <a:ext uri="{FF2B5EF4-FFF2-40B4-BE49-F238E27FC236}">
                <a16:creationId xmlns:a16="http://schemas.microsoft.com/office/drawing/2014/main" id="{14410AE0-43FE-47D3-B470-B059329CBC05}"/>
              </a:ext>
            </a:extLst>
          </p:cNvPr>
          <p:cNvSpPr txBox="1"/>
          <p:nvPr/>
        </p:nvSpPr>
        <p:spPr>
          <a:xfrm>
            <a:off x="7805895" y="4441463"/>
            <a:ext cx="100893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source</a:t>
            </a:r>
          </a:p>
        </p:txBody>
      </p:sp>
      <p:sp>
        <p:nvSpPr>
          <p:cNvPr id="62" name="Rectangle 61">
            <a:extLst>
              <a:ext uri="{FF2B5EF4-FFF2-40B4-BE49-F238E27FC236}">
                <a16:creationId xmlns:a16="http://schemas.microsoft.com/office/drawing/2014/main" id="{D7788A1F-5885-433A-A6C2-E7FEF643DD9F}"/>
              </a:ext>
            </a:extLst>
          </p:cNvPr>
          <p:cNvSpPr/>
          <p:nvPr/>
        </p:nvSpPr>
        <p:spPr>
          <a:xfrm>
            <a:off x="9766128" y="3666582"/>
            <a:ext cx="808709" cy="77464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B96100C9-3BEA-455F-8EA6-164A505E5304}"/>
              </a:ext>
            </a:extLst>
          </p:cNvPr>
          <p:cNvSpPr txBox="1"/>
          <p:nvPr/>
        </p:nvSpPr>
        <p:spPr>
          <a:xfrm>
            <a:off x="9585227" y="4432772"/>
            <a:ext cx="117051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probing</a:t>
            </a:r>
          </a:p>
        </p:txBody>
      </p: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0BFE01DF-29D7-49F5-BE34-B4932BFCD2B9}"/>
                  </a:ext>
                </a:extLst>
              </p:cNvPr>
              <p:cNvSpPr txBox="1"/>
              <p:nvPr/>
            </p:nvSpPr>
            <p:spPr>
              <a:xfrm>
                <a:off x="9004720" y="3584582"/>
                <a:ext cx="466473" cy="9848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1" i="1" smtClean="0">
                          <a:solidFill>
                            <a:schemeClr val="tx1"/>
                          </a:solidFill>
                          <a:latin typeface="Cambria Math" panose="02040503050406030204" pitchFamily="18" charset="0"/>
                          <a:ea typeface="Cambria Math" panose="02040503050406030204" pitchFamily="18" charset="0"/>
                        </a:rPr>
                        <m:t>↔</m:t>
                      </m:r>
                    </m:oMath>
                  </m:oMathPara>
                </a14:m>
                <a:endParaRPr lang="en-US" sz="3200" b="1" i="1" dirty="0">
                  <a:solidFill>
                    <a:schemeClr val="tx1"/>
                  </a:solidFill>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3200" b="1" i="1" smtClean="0">
                          <a:solidFill>
                            <a:schemeClr val="tx1"/>
                          </a:solidFill>
                          <a:latin typeface="Cambria Math" panose="02040503050406030204" pitchFamily="18" charset="0"/>
                          <a:ea typeface="Cambria Math" panose="02040503050406030204" pitchFamily="18" charset="0"/>
                        </a:rPr>
                        <m:t>ℱ</m:t>
                      </m:r>
                    </m:oMath>
                  </m:oMathPara>
                </a14:m>
                <a:endParaRPr lang="en-US" sz="3200" b="1" dirty="0">
                  <a:solidFill>
                    <a:schemeClr val="tx1"/>
                  </a:solidFill>
                </a:endParaRPr>
              </a:p>
            </p:txBody>
          </p:sp>
        </mc:Choice>
        <mc:Fallback xmlns="">
          <p:sp>
            <p:nvSpPr>
              <p:cNvPr id="64" name="TextBox 63">
                <a:extLst>
                  <a:ext uri="{FF2B5EF4-FFF2-40B4-BE49-F238E27FC236}">
                    <a16:creationId xmlns:a16="http://schemas.microsoft.com/office/drawing/2014/main" id="{0BFE01DF-29D7-49F5-BE34-B4932BFCD2B9}"/>
                  </a:ext>
                </a:extLst>
              </p:cNvPr>
              <p:cNvSpPr txBox="1">
                <a:spLocks noRot="1" noChangeAspect="1" noMove="1" noResize="1" noEditPoints="1" noAdjustHandles="1" noChangeArrowheads="1" noChangeShapeType="1" noTextEdit="1"/>
              </p:cNvSpPr>
              <p:nvPr/>
            </p:nvSpPr>
            <p:spPr>
              <a:xfrm>
                <a:off x="9004720" y="3584582"/>
                <a:ext cx="466473" cy="984885"/>
              </a:xfrm>
              <a:prstGeom prst="rect">
                <a:avLst/>
              </a:prstGeom>
              <a:blipFill>
                <a:blip r:embed="rId8"/>
                <a:stretch>
                  <a:fillRect/>
                </a:stretch>
              </a:blipFill>
            </p:spPr>
            <p:txBody>
              <a:bodyPr/>
              <a:lstStyle/>
              <a:p>
                <a:r>
                  <a:rPr lang="en-US">
                    <a:noFill/>
                  </a:rPr>
                  <a:t> </a:t>
                </a:r>
              </a:p>
            </p:txBody>
          </p:sp>
        </mc:Fallback>
      </mc:AlternateContent>
      <p:sp>
        <p:nvSpPr>
          <p:cNvPr id="65" name="Rectangle 64">
            <a:extLst>
              <a:ext uri="{FF2B5EF4-FFF2-40B4-BE49-F238E27FC236}">
                <a16:creationId xmlns:a16="http://schemas.microsoft.com/office/drawing/2014/main" id="{D0C3B316-812D-48ED-842D-25CC27CCEBB7}"/>
              </a:ext>
            </a:extLst>
          </p:cNvPr>
          <p:cNvSpPr/>
          <p:nvPr/>
        </p:nvSpPr>
        <p:spPr>
          <a:xfrm>
            <a:off x="7911209" y="3663732"/>
            <a:ext cx="808709" cy="77464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66" name="Straight Connector 65">
            <a:extLst>
              <a:ext uri="{FF2B5EF4-FFF2-40B4-BE49-F238E27FC236}">
                <a16:creationId xmlns:a16="http://schemas.microsoft.com/office/drawing/2014/main" id="{EE2072C0-3AF3-40D4-82E9-F875C3875861}"/>
              </a:ext>
            </a:extLst>
          </p:cNvPr>
          <p:cNvCxnSpPr>
            <a:cxnSpLocks/>
          </p:cNvCxnSpPr>
          <p:nvPr/>
        </p:nvCxnSpPr>
        <p:spPr>
          <a:xfrm rot="2700000" flipV="1">
            <a:off x="8108992" y="3845906"/>
            <a:ext cx="413144" cy="413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23DCCF4-A501-4A1C-97A0-F376AF09DBB5}"/>
              </a:ext>
            </a:extLst>
          </p:cNvPr>
          <p:cNvCxnSpPr>
            <a:cxnSpLocks/>
          </p:cNvCxnSpPr>
          <p:nvPr/>
        </p:nvCxnSpPr>
        <p:spPr>
          <a:xfrm rot="2700000">
            <a:off x="9963910" y="3838305"/>
            <a:ext cx="413144" cy="413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99F01352-D7A4-4578-AF17-A3993287F29F}"/>
              </a:ext>
            </a:extLst>
          </p:cNvPr>
          <p:cNvSpPr txBox="1"/>
          <p:nvPr/>
        </p:nvSpPr>
        <p:spPr>
          <a:xfrm>
            <a:off x="7807194" y="2879966"/>
            <a:ext cx="100893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source</a:t>
            </a:r>
          </a:p>
        </p:txBody>
      </p:sp>
      <p:sp>
        <p:nvSpPr>
          <p:cNvPr id="70" name="TextBox 69">
            <a:extLst>
              <a:ext uri="{FF2B5EF4-FFF2-40B4-BE49-F238E27FC236}">
                <a16:creationId xmlns:a16="http://schemas.microsoft.com/office/drawing/2014/main" id="{339E89C0-A5D9-4DD0-8475-27839B2EC59C}"/>
              </a:ext>
            </a:extLst>
          </p:cNvPr>
          <p:cNvSpPr txBox="1"/>
          <p:nvPr/>
        </p:nvSpPr>
        <p:spPr>
          <a:xfrm>
            <a:off x="9585227" y="2859697"/>
            <a:ext cx="117051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probing</a:t>
            </a:r>
          </a:p>
        </p:txBody>
      </p:sp>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637283F8-D6C2-4B65-9F07-78DA82CCD6D7}"/>
                  </a:ext>
                </a:extLst>
              </p:cNvPr>
              <p:cNvSpPr txBox="1"/>
              <p:nvPr/>
            </p:nvSpPr>
            <p:spPr>
              <a:xfrm>
                <a:off x="9013053" y="1975480"/>
                <a:ext cx="466473" cy="9848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1" i="1" smtClean="0">
                          <a:solidFill>
                            <a:schemeClr val="tx1"/>
                          </a:solidFill>
                          <a:latin typeface="Cambria Math" panose="02040503050406030204" pitchFamily="18" charset="0"/>
                          <a:ea typeface="Cambria Math" panose="02040503050406030204" pitchFamily="18" charset="0"/>
                        </a:rPr>
                        <m:t>↔</m:t>
                      </m:r>
                    </m:oMath>
                  </m:oMathPara>
                </a14:m>
                <a:endParaRPr lang="en-US" sz="3200" b="1" i="1" dirty="0">
                  <a:solidFill>
                    <a:schemeClr val="tx1"/>
                  </a:solidFill>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3200" b="1" i="1" smtClean="0">
                          <a:solidFill>
                            <a:schemeClr val="tx1"/>
                          </a:solidFill>
                          <a:latin typeface="Cambria Math" panose="02040503050406030204" pitchFamily="18" charset="0"/>
                          <a:ea typeface="Cambria Math" panose="02040503050406030204" pitchFamily="18" charset="0"/>
                        </a:rPr>
                        <m:t>ℱ</m:t>
                      </m:r>
                    </m:oMath>
                  </m:oMathPara>
                </a14:m>
                <a:endParaRPr lang="en-US" sz="3200" b="1" dirty="0">
                  <a:solidFill>
                    <a:schemeClr val="tx1"/>
                  </a:solidFill>
                </a:endParaRPr>
              </a:p>
            </p:txBody>
          </p:sp>
        </mc:Choice>
        <mc:Fallback xmlns="">
          <p:sp>
            <p:nvSpPr>
              <p:cNvPr id="71" name="TextBox 70">
                <a:extLst>
                  <a:ext uri="{FF2B5EF4-FFF2-40B4-BE49-F238E27FC236}">
                    <a16:creationId xmlns:a16="http://schemas.microsoft.com/office/drawing/2014/main" id="{637283F8-D6C2-4B65-9F07-78DA82CCD6D7}"/>
                  </a:ext>
                </a:extLst>
              </p:cNvPr>
              <p:cNvSpPr txBox="1">
                <a:spLocks noRot="1" noChangeAspect="1" noMove="1" noResize="1" noEditPoints="1" noAdjustHandles="1" noChangeArrowheads="1" noChangeShapeType="1" noTextEdit="1"/>
              </p:cNvSpPr>
              <p:nvPr/>
            </p:nvSpPr>
            <p:spPr>
              <a:xfrm>
                <a:off x="9013053" y="1975480"/>
                <a:ext cx="466473" cy="984885"/>
              </a:xfrm>
              <a:prstGeom prst="rect">
                <a:avLst/>
              </a:prstGeom>
              <a:blipFill>
                <a:blip r:embed="rId9"/>
                <a:stretch>
                  <a:fillRect/>
                </a:stretch>
              </a:blipFill>
            </p:spPr>
            <p:txBody>
              <a:bodyPr/>
              <a:lstStyle/>
              <a:p>
                <a:r>
                  <a:rPr lang="en-US">
                    <a:noFill/>
                  </a:rPr>
                  <a:t> </a:t>
                </a:r>
              </a:p>
            </p:txBody>
          </p:sp>
        </mc:Fallback>
      </mc:AlternateContent>
      <p:sp>
        <p:nvSpPr>
          <p:cNvPr id="72" name="Rectangle 71">
            <a:extLst>
              <a:ext uri="{FF2B5EF4-FFF2-40B4-BE49-F238E27FC236}">
                <a16:creationId xmlns:a16="http://schemas.microsoft.com/office/drawing/2014/main" id="{74E8603F-0C19-4697-A785-8E7581DD263B}"/>
              </a:ext>
            </a:extLst>
          </p:cNvPr>
          <p:cNvSpPr/>
          <p:nvPr/>
        </p:nvSpPr>
        <p:spPr>
          <a:xfrm>
            <a:off x="10130751" y="2434502"/>
            <a:ext cx="79466" cy="794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FF613E21-5D0D-4BBC-840F-E3191A93F84F}"/>
              </a:ext>
            </a:extLst>
          </p:cNvPr>
          <p:cNvSpPr/>
          <p:nvPr/>
        </p:nvSpPr>
        <p:spPr>
          <a:xfrm>
            <a:off x="9766130" y="2080601"/>
            <a:ext cx="808709" cy="77464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764B2E64-425F-4374-B16B-4CDB4762AE9F}"/>
              </a:ext>
            </a:extLst>
          </p:cNvPr>
          <p:cNvSpPr/>
          <p:nvPr/>
        </p:nvSpPr>
        <p:spPr>
          <a:xfrm>
            <a:off x="7917720" y="2080601"/>
            <a:ext cx="808709" cy="774644"/>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TextBox 75">
            <a:extLst>
              <a:ext uri="{FF2B5EF4-FFF2-40B4-BE49-F238E27FC236}">
                <a16:creationId xmlns:a16="http://schemas.microsoft.com/office/drawing/2014/main" id="{598DEC32-8BD1-4206-BDAD-A97C79DE2338}"/>
              </a:ext>
            </a:extLst>
          </p:cNvPr>
          <p:cNvSpPr txBox="1"/>
          <p:nvPr/>
        </p:nvSpPr>
        <p:spPr>
          <a:xfrm>
            <a:off x="7853091" y="6002955"/>
            <a:ext cx="100893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source</a:t>
            </a:r>
          </a:p>
        </p:txBody>
      </p:sp>
      <p:sp>
        <p:nvSpPr>
          <p:cNvPr id="77" name="Rectangle 76">
            <a:extLst>
              <a:ext uri="{FF2B5EF4-FFF2-40B4-BE49-F238E27FC236}">
                <a16:creationId xmlns:a16="http://schemas.microsoft.com/office/drawing/2014/main" id="{68DD5EBE-D0B3-4FFB-87B2-A036C142AC8F}"/>
              </a:ext>
            </a:extLst>
          </p:cNvPr>
          <p:cNvSpPr/>
          <p:nvPr/>
        </p:nvSpPr>
        <p:spPr>
          <a:xfrm>
            <a:off x="7911209" y="5228316"/>
            <a:ext cx="808709" cy="77464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TextBox 78">
            <a:extLst>
              <a:ext uri="{FF2B5EF4-FFF2-40B4-BE49-F238E27FC236}">
                <a16:creationId xmlns:a16="http://schemas.microsoft.com/office/drawing/2014/main" id="{B846251A-3526-4481-A0EB-CD366E4FF68A}"/>
              </a:ext>
            </a:extLst>
          </p:cNvPr>
          <p:cNvSpPr txBox="1"/>
          <p:nvPr/>
        </p:nvSpPr>
        <p:spPr>
          <a:xfrm>
            <a:off x="9624960" y="6002955"/>
            <a:ext cx="117051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probing</a:t>
            </a:r>
          </a:p>
        </p:txBody>
      </p:sp>
      <p:cxnSp>
        <p:nvCxnSpPr>
          <p:cNvPr id="80" name="Straight Connector 79">
            <a:extLst>
              <a:ext uri="{FF2B5EF4-FFF2-40B4-BE49-F238E27FC236}">
                <a16:creationId xmlns:a16="http://schemas.microsoft.com/office/drawing/2014/main" id="{D97CE364-38B9-497E-9C06-8F7AFA233D45}"/>
              </a:ext>
            </a:extLst>
          </p:cNvPr>
          <p:cNvCxnSpPr>
            <a:cxnSpLocks/>
          </p:cNvCxnSpPr>
          <p:nvPr/>
        </p:nvCxnSpPr>
        <p:spPr>
          <a:xfrm rot="16200000">
            <a:off x="8108991" y="5409064"/>
            <a:ext cx="413144" cy="413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D5421625-2091-4C8E-AB84-281F166A3354}"/>
              </a:ext>
            </a:extLst>
          </p:cNvPr>
          <p:cNvSpPr/>
          <p:nvPr/>
        </p:nvSpPr>
        <p:spPr>
          <a:xfrm>
            <a:off x="9766128" y="5228316"/>
            <a:ext cx="808709" cy="77464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3" name="Straight Connector 82">
            <a:extLst>
              <a:ext uri="{FF2B5EF4-FFF2-40B4-BE49-F238E27FC236}">
                <a16:creationId xmlns:a16="http://schemas.microsoft.com/office/drawing/2014/main" id="{9C98A24C-96B4-44AF-B77B-3E941D90AF1A}"/>
              </a:ext>
            </a:extLst>
          </p:cNvPr>
          <p:cNvCxnSpPr>
            <a:cxnSpLocks/>
          </p:cNvCxnSpPr>
          <p:nvPr/>
        </p:nvCxnSpPr>
        <p:spPr>
          <a:xfrm>
            <a:off x="9963910" y="5409064"/>
            <a:ext cx="413144" cy="413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6171FFD2-C195-4001-9CA5-9402D45F79F7}"/>
                  </a:ext>
                </a:extLst>
              </p:cNvPr>
              <p:cNvSpPr txBox="1"/>
              <p:nvPr/>
            </p:nvSpPr>
            <p:spPr>
              <a:xfrm>
                <a:off x="9004720" y="5158402"/>
                <a:ext cx="466473" cy="9848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1" i="1" smtClean="0">
                          <a:solidFill>
                            <a:schemeClr val="tx1"/>
                          </a:solidFill>
                          <a:latin typeface="Cambria Math" panose="02040503050406030204" pitchFamily="18" charset="0"/>
                          <a:ea typeface="Cambria Math" panose="02040503050406030204" pitchFamily="18" charset="0"/>
                        </a:rPr>
                        <m:t>↔</m:t>
                      </m:r>
                    </m:oMath>
                  </m:oMathPara>
                </a14:m>
                <a:endParaRPr lang="en-US" sz="3200" b="1" i="1" dirty="0">
                  <a:solidFill>
                    <a:schemeClr val="tx1"/>
                  </a:solidFill>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3200" b="1" i="1" smtClean="0">
                          <a:solidFill>
                            <a:schemeClr val="tx1"/>
                          </a:solidFill>
                          <a:latin typeface="Cambria Math" panose="02040503050406030204" pitchFamily="18" charset="0"/>
                          <a:ea typeface="Cambria Math" panose="02040503050406030204" pitchFamily="18" charset="0"/>
                        </a:rPr>
                        <m:t>ℱ</m:t>
                      </m:r>
                    </m:oMath>
                  </m:oMathPara>
                </a14:m>
                <a:endParaRPr lang="en-US" sz="3200" b="1" dirty="0">
                  <a:solidFill>
                    <a:schemeClr val="tx1"/>
                  </a:solidFill>
                </a:endParaRPr>
              </a:p>
            </p:txBody>
          </p:sp>
        </mc:Choice>
        <mc:Fallback xmlns="">
          <p:sp>
            <p:nvSpPr>
              <p:cNvPr id="84" name="TextBox 83">
                <a:extLst>
                  <a:ext uri="{FF2B5EF4-FFF2-40B4-BE49-F238E27FC236}">
                    <a16:creationId xmlns:a16="http://schemas.microsoft.com/office/drawing/2014/main" id="{6171FFD2-C195-4001-9CA5-9402D45F79F7}"/>
                  </a:ext>
                </a:extLst>
              </p:cNvPr>
              <p:cNvSpPr txBox="1">
                <a:spLocks noRot="1" noChangeAspect="1" noMove="1" noResize="1" noEditPoints="1" noAdjustHandles="1" noChangeArrowheads="1" noChangeShapeType="1" noTextEdit="1"/>
              </p:cNvSpPr>
              <p:nvPr/>
            </p:nvSpPr>
            <p:spPr>
              <a:xfrm>
                <a:off x="9004720" y="5158402"/>
                <a:ext cx="466473" cy="984885"/>
              </a:xfrm>
              <a:prstGeom prst="rect">
                <a:avLst/>
              </a:prstGeom>
              <a:blipFill>
                <a:blip r:embed="rId10"/>
                <a:stretch>
                  <a:fillRect/>
                </a:stretch>
              </a:blipFill>
            </p:spPr>
            <p:txBody>
              <a:bodyPr/>
              <a:lstStyle/>
              <a:p>
                <a:r>
                  <a:rPr lang="en-US">
                    <a:noFill/>
                  </a:rPr>
                  <a:t> </a:t>
                </a:r>
              </a:p>
            </p:txBody>
          </p:sp>
        </mc:Fallback>
      </mc:AlternateContent>
      <p:sp>
        <p:nvSpPr>
          <p:cNvPr id="49" name="Title 1">
            <a:extLst>
              <a:ext uri="{FF2B5EF4-FFF2-40B4-BE49-F238E27FC236}">
                <a16:creationId xmlns:a16="http://schemas.microsoft.com/office/drawing/2014/main" id="{033C1708-19E4-441D-9B20-C3BC2F6B2B71}"/>
              </a:ext>
            </a:extLst>
          </p:cNvPr>
          <p:cNvSpPr txBox="1">
            <a:spLocks/>
          </p:cNvSpPr>
          <p:nvPr/>
        </p:nvSpPr>
        <p:spPr>
          <a:xfrm>
            <a:off x="513350" y="-110122"/>
            <a:ext cx="88873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From 2D to 3D world</a:t>
            </a:r>
          </a:p>
        </p:txBody>
      </p:sp>
    </p:spTree>
    <p:custDataLst>
      <p:tags r:id="rId1"/>
    </p:custDataLst>
    <p:extLst>
      <p:ext uri="{BB962C8B-B14F-4D97-AF65-F5344CB8AC3E}">
        <p14:creationId xmlns:p14="http://schemas.microsoft.com/office/powerpoint/2010/main" val="4177858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fade">
                                      <p:cBhvr>
                                        <p:cTn id="10" dur="500"/>
                                        <p:tgtEl>
                                          <p:spTgt spid="7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fade">
                                      <p:cBhvr>
                                        <p:cTn id="13" dur="500"/>
                                        <p:tgtEl>
                                          <p:spTgt spid="7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fade">
                                      <p:cBhvr>
                                        <p:cTn id="16" dur="500"/>
                                        <p:tgtEl>
                                          <p:spTgt spid="7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3"/>
                                        </p:tgtEl>
                                        <p:attrNameLst>
                                          <p:attrName>style.visibility</p:attrName>
                                        </p:attrNameLst>
                                      </p:cBhvr>
                                      <p:to>
                                        <p:strVal val="visible"/>
                                      </p:to>
                                    </p:set>
                                    <p:animEffect transition="in" filter="fade">
                                      <p:cBhvr>
                                        <p:cTn id="19" dur="500"/>
                                        <p:tgtEl>
                                          <p:spTgt spid="7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61"/>
                                        </p:tgtEl>
                                        <p:attrNameLst>
                                          <p:attrName>style.visibility</p:attrName>
                                        </p:attrNameLst>
                                      </p:cBhvr>
                                      <p:to>
                                        <p:strVal val="visible"/>
                                      </p:to>
                                    </p:set>
                                    <p:animEffect transition="in" filter="fade">
                                      <p:cBhvr>
                                        <p:cTn id="26" dur="500"/>
                                        <p:tgtEl>
                                          <p:spTgt spid="6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2"/>
                                        </p:tgtEl>
                                        <p:attrNameLst>
                                          <p:attrName>style.visibility</p:attrName>
                                        </p:attrNameLst>
                                      </p:cBhvr>
                                      <p:to>
                                        <p:strVal val="visible"/>
                                      </p:to>
                                    </p:set>
                                    <p:animEffect transition="in" filter="fade">
                                      <p:cBhvr>
                                        <p:cTn id="29" dur="500"/>
                                        <p:tgtEl>
                                          <p:spTgt spid="6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fade">
                                      <p:cBhvr>
                                        <p:cTn id="32" dur="500"/>
                                        <p:tgtEl>
                                          <p:spTgt spid="6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fade">
                                      <p:cBhvr>
                                        <p:cTn id="35" dur="500"/>
                                        <p:tgtEl>
                                          <p:spTgt spid="6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fade">
                                      <p:cBhvr>
                                        <p:cTn id="38" dur="500"/>
                                        <p:tgtEl>
                                          <p:spTgt spid="65"/>
                                        </p:tgtEl>
                                      </p:cBhvr>
                                    </p:animEffect>
                                  </p:childTnLst>
                                </p:cTn>
                              </p:par>
                              <p:par>
                                <p:cTn id="39" presetID="10" presetClass="entr" presetSubtype="0" fill="hold" nodeType="withEffect">
                                  <p:stCondLst>
                                    <p:cond delay="0"/>
                                  </p:stCondLst>
                                  <p:childTnLst>
                                    <p:set>
                                      <p:cBhvr>
                                        <p:cTn id="40" dur="1" fill="hold">
                                          <p:stCondLst>
                                            <p:cond delay="0"/>
                                          </p:stCondLst>
                                        </p:cTn>
                                        <p:tgtEl>
                                          <p:spTgt spid="66"/>
                                        </p:tgtEl>
                                        <p:attrNameLst>
                                          <p:attrName>style.visibility</p:attrName>
                                        </p:attrNameLst>
                                      </p:cBhvr>
                                      <p:to>
                                        <p:strVal val="visible"/>
                                      </p:to>
                                    </p:set>
                                    <p:animEffect transition="in" filter="fade">
                                      <p:cBhvr>
                                        <p:cTn id="41" dur="500"/>
                                        <p:tgtEl>
                                          <p:spTgt spid="66"/>
                                        </p:tgtEl>
                                      </p:cBhvr>
                                    </p:animEffect>
                                  </p:childTnLst>
                                </p:cTn>
                              </p:par>
                              <p:par>
                                <p:cTn id="42" presetID="10" presetClass="entr" presetSubtype="0" fill="hold" nodeType="with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fade">
                                      <p:cBhvr>
                                        <p:cTn id="44" dur="500"/>
                                        <p:tgtEl>
                                          <p:spTgt spid="67"/>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77"/>
                                        </p:tgtEl>
                                        <p:attrNameLst>
                                          <p:attrName>style.visibility</p:attrName>
                                        </p:attrNameLst>
                                      </p:cBhvr>
                                      <p:to>
                                        <p:strVal val="visible"/>
                                      </p:to>
                                    </p:set>
                                    <p:animEffect transition="in" filter="fade">
                                      <p:cBhvr>
                                        <p:cTn id="48" dur="500"/>
                                        <p:tgtEl>
                                          <p:spTgt spid="77"/>
                                        </p:tgtEl>
                                      </p:cBhvr>
                                    </p:animEffect>
                                  </p:childTnLst>
                                </p:cTn>
                              </p:par>
                              <p:par>
                                <p:cTn id="49" presetID="10" presetClass="entr" presetSubtype="0" fill="hold" nodeType="withEffect">
                                  <p:stCondLst>
                                    <p:cond delay="0"/>
                                  </p:stCondLst>
                                  <p:childTnLst>
                                    <p:set>
                                      <p:cBhvr>
                                        <p:cTn id="50" dur="1" fill="hold">
                                          <p:stCondLst>
                                            <p:cond delay="0"/>
                                          </p:stCondLst>
                                        </p:cTn>
                                        <p:tgtEl>
                                          <p:spTgt spid="80"/>
                                        </p:tgtEl>
                                        <p:attrNameLst>
                                          <p:attrName>style.visibility</p:attrName>
                                        </p:attrNameLst>
                                      </p:cBhvr>
                                      <p:to>
                                        <p:strVal val="visible"/>
                                      </p:to>
                                    </p:set>
                                    <p:animEffect transition="in" filter="fade">
                                      <p:cBhvr>
                                        <p:cTn id="51" dur="500"/>
                                        <p:tgtEl>
                                          <p:spTgt spid="8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81"/>
                                        </p:tgtEl>
                                        <p:attrNameLst>
                                          <p:attrName>style.visibility</p:attrName>
                                        </p:attrNameLst>
                                      </p:cBhvr>
                                      <p:to>
                                        <p:strVal val="visible"/>
                                      </p:to>
                                    </p:set>
                                    <p:animEffect transition="in" filter="fade">
                                      <p:cBhvr>
                                        <p:cTn id="54" dur="500"/>
                                        <p:tgtEl>
                                          <p:spTgt spid="81"/>
                                        </p:tgtEl>
                                      </p:cBhvr>
                                    </p:animEffect>
                                  </p:childTnLst>
                                </p:cTn>
                              </p:par>
                              <p:par>
                                <p:cTn id="55" presetID="10" presetClass="entr" presetSubtype="0" fill="hold" nodeType="withEffect">
                                  <p:stCondLst>
                                    <p:cond delay="0"/>
                                  </p:stCondLst>
                                  <p:childTnLst>
                                    <p:set>
                                      <p:cBhvr>
                                        <p:cTn id="56" dur="1" fill="hold">
                                          <p:stCondLst>
                                            <p:cond delay="0"/>
                                          </p:stCondLst>
                                        </p:cTn>
                                        <p:tgtEl>
                                          <p:spTgt spid="83"/>
                                        </p:tgtEl>
                                        <p:attrNameLst>
                                          <p:attrName>style.visibility</p:attrName>
                                        </p:attrNameLst>
                                      </p:cBhvr>
                                      <p:to>
                                        <p:strVal val="visible"/>
                                      </p:to>
                                    </p:set>
                                    <p:animEffect transition="in" filter="fade">
                                      <p:cBhvr>
                                        <p:cTn id="57" dur="500"/>
                                        <p:tgtEl>
                                          <p:spTgt spid="8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84"/>
                                        </p:tgtEl>
                                        <p:attrNameLst>
                                          <p:attrName>style.visibility</p:attrName>
                                        </p:attrNameLst>
                                      </p:cBhvr>
                                      <p:to>
                                        <p:strVal val="visible"/>
                                      </p:to>
                                    </p:set>
                                    <p:animEffect transition="in" filter="fade">
                                      <p:cBhvr>
                                        <p:cTn id="60" dur="500"/>
                                        <p:tgtEl>
                                          <p:spTgt spid="8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79"/>
                                        </p:tgtEl>
                                        <p:attrNameLst>
                                          <p:attrName>style.visibility</p:attrName>
                                        </p:attrNameLst>
                                      </p:cBhvr>
                                      <p:to>
                                        <p:strVal val="visible"/>
                                      </p:to>
                                    </p:set>
                                    <p:animEffect transition="in" filter="fade">
                                      <p:cBhvr>
                                        <p:cTn id="63" dur="500"/>
                                        <p:tgtEl>
                                          <p:spTgt spid="7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76"/>
                                        </p:tgtEl>
                                        <p:attrNameLst>
                                          <p:attrName>style.visibility</p:attrName>
                                        </p:attrNameLst>
                                      </p:cBhvr>
                                      <p:to>
                                        <p:strVal val="visible"/>
                                      </p:to>
                                    </p:set>
                                    <p:animEffect transition="in" filter="fade">
                                      <p:cBhvr>
                                        <p:cTn id="66"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animBg="1"/>
      <p:bldP spid="63" grpId="0"/>
      <p:bldP spid="64" grpId="0"/>
      <p:bldP spid="65" grpId="0" animBg="1"/>
      <p:bldP spid="69" grpId="0"/>
      <p:bldP spid="70" grpId="0"/>
      <p:bldP spid="71" grpId="0"/>
      <p:bldP spid="72" grpId="0" animBg="1"/>
      <p:bldP spid="73" grpId="0" animBg="1"/>
      <p:bldP spid="74" grpId="0" animBg="1"/>
      <p:bldP spid="76" grpId="0"/>
      <p:bldP spid="77" grpId="0" animBg="1"/>
      <p:bldP spid="79" grpId="0"/>
      <p:bldP spid="81" grpId="0" animBg="1"/>
      <p:bldP spid="8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383FB27-ABCA-4AA4-81A0-89AB7AE940D7}"/>
              </a:ext>
            </a:extLst>
          </p:cNvPr>
          <p:cNvSpPr>
            <a:spLocks noGrp="1"/>
          </p:cNvSpPr>
          <p:nvPr>
            <p:ph type="body" sz="quarter" idx="11"/>
          </p:nvPr>
        </p:nvSpPr>
        <p:spPr>
          <a:xfrm>
            <a:off x="8367486" y="3009847"/>
            <a:ext cx="3474256" cy="419154"/>
          </a:xfrm>
        </p:spPr>
        <p:txBody>
          <a:bodyPr/>
          <a:lstStyle/>
          <a:p>
            <a:pPr algn="ctr"/>
            <a:r>
              <a:rPr lang="en-US" dirty="0"/>
              <a:t>Experiments</a:t>
            </a:r>
          </a:p>
        </p:txBody>
      </p:sp>
      <p:sp>
        <p:nvSpPr>
          <p:cNvPr id="3" name="Footer Placeholder 2">
            <a:extLst>
              <a:ext uri="{FF2B5EF4-FFF2-40B4-BE49-F238E27FC236}">
                <a16:creationId xmlns:a16="http://schemas.microsoft.com/office/drawing/2014/main" id="{84551D40-EBBE-4392-A9C4-CF5BE566056C}"/>
              </a:ext>
            </a:extLst>
          </p:cNvPr>
          <p:cNvSpPr>
            <a:spLocks noGrp="1"/>
          </p:cNvSpPr>
          <p:nvPr>
            <p:ph type="ftr" sz="quarter" idx="10"/>
          </p:nvPr>
        </p:nvSpPr>
        <p:spPr/>
        <p:txBody>
          <a:bodyPr/>
          <a:lstStyle/>
          <a:p>
            <a:r>
              <a:rPr lang="en-US"/>
              <a:t>© 2020 SIGGRAPH. ALL RIGHTS RESERVED.</a:t>
            </a:r>
            <a:endParaRPr lang="en-US" dirty="0"/>
          </a:p>
        </p:txBody>
      </p:sp>
    </p:spTree>
    <p:extLst>
      <p:ext uri="{BB962C8B-B14F-4D97-AF65-F5344CB8AC3E}">
        <p14:creationId xmlns:p14="http://schemas.microsoft.com/office/powerpoint/2010/main" val="843031377"/>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6F0D2A7F-712F-4C4C-B112-D80FDBE0D7C2}"/>
              </a:ext>
            </a:extLst>
          </p:cNvPr>
          <p:cNvPicPr>
            <a:picLocks noChangeAspect="1"/>
          </p:cNvPicPr>
          <p:nvPr/>
        </p:nvPicPr>
        <p:blipFill rotWithShape="1">
          <a:blip r:embed="rId4">
            <a:extLst>
              <a:ext uri="{28A0092B-C50C-407E-A947-70E740481C1C}">
                <a14:useLocalDpi xmlns:a14="http://schemas.microsoft.com/office/drawing/2010/main" val="0"/>
              </a:ext>
            </a:extLst>
          </a:blip>
          <a:srcRect l="8823" r="8823"/>
          <a:stretch/>
        </p:blipFill>
        <p:spPr>
          <a:xfrm>
            <a:off x="9373986" y="2388525"/>
            <a:ext cx="2588166" cy="2555257"/>
          </a:xfrm>
          <a:prstGeom prst="rect">
            <a:avLst/>
          </a:prstGeom>
          <a:ln w="28575">
            <a:solidFill>
              <a:schemeClr val="tx1"/>
            </a:solidFill>
          </a:ln>
        </p:spPr>
      </p:pic>
      <p:cxnSp>
        <p:nvCxnSpPr>
          <p:cNvPr id="31" name="Straight Arrow Connector 30">
            <a:extLst>
              <a:ext uri="{FF2B5EF4-FFF2-40B4-BE49-F238E27FC236}">
                <a16:creationId xmlns:a16="http://schemas.microsoft.com/office/drawing/2014/main" id="{1B97F9B3-51DB-44E6-ADE1-4402A712DE82}"/>
              </a:ext>
            </a:extLst>
          </p:cNvPr>
          <p:cNvCxnSpPr>
            <a:cxnSpLocks/>
          </p:cNvCxnSpPr>
          <p:nvPr/>
        </p:nvCxnSpPr>
        <p:spPr>
          <a:xfrm>
            <a:off x="4286071" y="2697401"/>
            <a:ext cx="3537582" cy="0"/>
          </a:xfrm>
          <a:prstGeom prst="straightConnector1">
            <a:avLst/>
          </a:prstGeom>
          <a:ln w="38100">
            <a:solidFill>
              <a:schemeClr val="accent2">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78DA2BC-F0C2-4191-89AC-2B814143A184}"/>
              </a:ext>
            </a:extLst>
          </p:cNvPr>
          <p:cNvCxnSpPr>
            <a:cxnSpLocks/>
          </p:cNvCxnSpPr>
          <p:nvPr/>
        </p:nvCxnSpPr>
        <p:spPr>
          <a:xfrm flipH="1">
            <a:off x="4286071" y="2868851"/>
            <a:ext cx="3576488" cy="0"/>
          </a:xfrm>
          <a:prstGeom prst="straightConnector1">
            <a:avLst/>
          </a:prstGeom>
          <a:ln w="38100">
            <a:solidFill>
              <a:schemeClr val="accent2">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0483A25C-FBB9-48D5-A33A-0529D2ECBCE5}"/>
              </a:ext>
            </a:extLst>
          </p:cNvPr>
          <p:cNvCxnSpPr>
            <a:cxnSpLocks/>
          </p:cNvCxnSpPr>
          <p:nvPr/>
        </p:nvCxnSpPr>
        <p:spPr>
          <a:xfrm flipH="1">
            <a:off x="4286072" y="2354501"/>
            <a:ext cx="3316137" cy="0"/>
          </a:xfrm>
          <a:prstGeom prst="straightConnector1">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A71EBE2-96AC-454E-87B5-AFEC35083E1B}"/>
              </a:ext>
            </a:extLst>
          </p:cNvPr>
          <p:cNvCxnSpPr>
            <a:cxnSpLocks/>
          </p:cNvCxnSpPr>
          <p:nvPr/>
        </p:nvCxnSpPr>
        <p:spPr>
          <a:xfrm flipV="1">
            <a:off x="7602209" y="2354502"/>
            <a:ext cx="0" cy="2547906"/>
          </a:xfrm>
          <a:prstGeom prst="straightConnector1">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94A26F9E-BF0A-4359-A487-400F98F0FC7D}"/>
              </a:ext>
            </a:extLst>
          </p:cNvPr>
          <p:cNvCxnSpPr>
            <a:cxnSpLocks/>
          </p:cNvCxnSpPr>
          <p:nvPr/>
        </p:nvCxnSpPr>
        <p:spPr>
          <a:xfrm>
            <a:off x="4286071" y="4902408"/>
            <a:ext cx="3316137" cy="0"/>
          </a:xfrm>
          <a:prstGeom prst="straightConnector1">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BEB93E84-5050-4AC6-BD64-652DF099E95E}"/>
              </a:ext>
            </a:extLst>
          </p:cNvPr>
          <p:cNvCxnSpPr>
            <a:cxnSpLocks/>
          </p:cNvCxnSpPr>
          <p:nvPr/>
        </p:nvCxnSpPr>
        <p:spPr>
          <a:xfrm flipV="1">
            <a:off x="6637008" y="4162044"/>
            <a:ext cx="1287441" cy="1237498"/>
          </a:xfrm>
          <a:prstGeom prst="straightConnector1">
            <a:avLst/>
          </a:prstGeom>
          <a:ln w="38100">
            <a:solidFill>
              <a:srgbClr val="FFC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A10212A0-E4D0-4D95-9D04-14D22D9BC514}"/>
              </a:ext>
            </a:extLst>
          </p:cNvPr>
          <p:cNvCxnSpPr>
            <a:cxnSpLocks/>
          </p:cNvCxnSpPr>
          <p:nvPr/>
        </p:nvCxnSpPr>
        <p:spPr>
          <a:xfrm flipH="1">
            <a:off x="4286071" y="4102308"/>
            <a:ext cx="3638378" cy="0"/>
          </a:xfrm>
          <a:prstGeom prst="straightConnector1">
            <a:avLst/>
          </a:prstGeom>
          <a:ln w="38100">
            <a:solidFill>
              <a:srgbClr val="FFC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ED4D29C4-7C3D-4FB7-A978-4F76D39B30A7}"/>
              </a:ext>
            </a:extLst>
          </p:cNvPr>
          <p:cNvCxnSpPr>
            <a:cxnSpLocks/>
          </p:cNvCxnSpPr>
          <p:nvPr/>
        </p:nvCxnSpPr>
        <p:spPr>
          <a:xfrm>
            <a:off x="4286071" y="5399542"/>
            <a:ext cx="2350937" cy="0"/>
          </a:xfrm>
          <a:prstGeom prst="straightConnector1">
            <a:avLst/>
          </a:prstGeom>
          <a:ln w="38100">
            <a:solidFill>
              <a:srgbClr val="FFC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44B13D93-7FBB-441E-88FE-5B98FDE1ED7F}"/>
              </a:ext>
            </a:extLst>
          </p:cNvPr>
          <p:cNvSpPr txBox="1"/>
          <p:nvPr/>
        </p:nvSpPr>
        <p:spPr>
          <a:xfrm>
            <a:off x="2200190" y="4342277"/>
            <a:ext cx="217210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B050"/>
                </a:solidFill>
                <a:effectLst/>
                <a:uLnTx/>
                <a:uFillTx/>
                <a:latin typeface="+mj-lt"/>
                <a:ea typeface="Linux Libertine" panose="02000503000000000000" pitchFamily="2" charset="0"/>
                <a:cs typeface="Linux Libertine" panose="02000503000000000000" pitchFamily="2" charset="0"/>
              </a:rPr>
              <a:t>specular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B050"/>
                </a:solidFill>
                <a:effectLst/>
                <a:uLnTx/>
                <a:uFillTx/>
                <a:latin typeface="+mj-lt"/>
                <a:ea typeface="Linux Libertine" panose="02000503000000000000" pitchFamily="2" charset="0"/>
                <a:cs typeface="Linux Libertine" panose="02000503000000000000" pitchFamily="2" charset="0"/>
              </a:rPr>
              <a:t>reflections</a:t>
            </a:r>
          </a:p>
        </p:txBody>
      </p:sp>
      <p:sp>
        <p:nvSpPr>
          <p:cNvPr id="68" name="TextBox 67">
            <a:extLst>
              <a:ext uri="{FF2B5EF4-FFF2-40B4-BE49-F238E27FC236}">
                <a16:creationId xmlns:a16="http://schemas.microsoft.com/office/drawing/2014/main" id="{581FE01B-A3AE-4AE1-B0F2-F0EA96896379}"/>
              </a:ext>
            </a:extLst>
          </p:cNvPr>
          <p:cNvSpPr txBox="1"/>
          <p:nvPr/>
        </p:nvSpPr>
        <p:spPr>
          <a:xfrm>
            <a:off x="2212715" y="5472947"/>
            <a:ext cx="2147063" cy="4770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noProof="0" dirty="0">
                <a:ln>
                  <a:noFill/>
                </a:ln>
                <a:solidFill>
                  <a:srgbClr val="FFC000"/>
                </a:solidFill>
                <a:effectLst/>
                <a:uLnTx/>
                <a:uFillTx/>
                <a:latin typeface="+mj-lt"/>
                <a:ea typeface="Linux Libertine" panose="02000503000000000000" pitchFamily="2" charset="0"/>
                <a:cs typeface="Linux Libertine" panose="02000503000000000000" pitchFamily="2" charset="0"/>
              </a:rPr>
              <a:t>interreflections</a:t>
            </a:r>
            <a:endParaRPr kumimoji="0" lang="en-US" sz="2500" b="0" i="0" u="none" strike="noStrike" kern="1200" cap="none" spc="0" normalizeH="0" baseline="0" noProof="0" dirty="0">
              <a:ln>
                <a:noFill/>
              </a:ln>
              <a:solidFill>
                <a:srgbClr val="FFC000"/>
              </a:solidFill>
              <a:effectLst/>
              <a:uLnTx/>
              <a:uFillTx/>
              <a:latin typeface="+mj-lt"/>
              <a:ea typeface="Linux Libertine" panose="02000503000000000000" pitchFamily="2" charset="0"/>
              <a:cs typeface="Linux Libertine" panose="02000503000000000000" pitchFamily="2" charset="0"/>
            </a:endParaRPr>
          </a:p>
        </p:txBody>
      </p:sp>
      <p:sp>
        <p:nvSpPr>
          <p:cNvPr id="69" name="TextBox 68">
            <a:extLst>
              <a:ext uri="{FF2B5EF4-FFF2-40B4-BE49-F238E27FC236}">
                <a16:creationId xmlns:a16="http://schemas.microsoft.com/office/drawing/2014/main" id="{56002316-9D24-4E74-88B7-28C0443BDE51}"/>
              </a:ext>
            </a:extLst>
          </p:cNvPr>
          <p:cNvSpPr txBox="1"/>
          <p:nvPr/>
        </p:nvSpPr>
        <p:spPr>
          <a:xfrm>
            <a:off x="2821949" y="2514412"/>
            <a:ext cx="928588" cy="4770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C55A11"/>
                </a:solidFill>
                <a:effectLst/>
                <a:uLnTx/>
                <a:uFillTx/>
                <a:latin typeface="+mj-lt"/>
                <a:ea typeface="Linux Libertine" panose="02000503000000000000" pitchFamily="2" charset="0"/>
                <a:cs typeface="Linux Libertine" panose="02000503000000000000" pitchFamily="2" charset="0"/>
              </a:rPr>
              <a:t>direct</a:t>
            </a:r>
          </a:p>
        </p:txBody>
      </p:sp>
      <p:cxnSp>
        <p:nvCxnSpPr>
          <p:cNvPr id="71" name="Straight Arrow Connector 70">
            <a:extLst>
              <a:ext uri="{FF2B5EF4-FFF2-40B4-BE49-F238E27FC236}">
                <a16:creationId xmlns:a16="http://schemas.microsoft.com/office/drawing/2014/main" id="{6671E1AB-C12C-4EAF-AB2E-D756993D8935}"/>
              </a:ext>
            </a:extLst>
          </p:cNvPr>
          <p:cNvCxnSpPr>
            <a:cxnSpLocks/>
          </p:cNvCxnSpPr>
          <p:nvPr/>
        </p:nvCxnSpPr>
        <p:spPr>
          <a:xfrm flipH="1">
            <a:off x="4286071" y="3276808"/>
            <a:ext cx="4230537" cy="0"/>
          </a:xfrm>
          <a:prstGeom prst="straightConnector1">
            <a:avLst/>
          </a:prstGeom>
          <a:ln w="38100">
            <a:solidFill>
              <a:schemeClr val="accent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3D479F0F-767B-4D84-9DC4-C79180D2CF7E}"/>
              </a:ext>
            </a:extLst>
          </p:cNvPr>
          <p:cNvCxnSpPr>
            <a:cxnSpLocks/>
          </p:cNvCxnSpPr>
          <p:nvPr/>
        </p:nvCxnSpPr>
        <p:spPr>
          <a:xfrm flipV="1">
            <a:off x="7997725" y="3659804"/>
            <a:ext cx="735585" cy="113908"/>
          </a:xfrm>
          <a:prstGeom prst="straightConnector1">
            <a:avLst/>
          </a:prstGeom>
          <a:ln w="38100">
            <a:solidFill>
              <a:schemeClr val="accent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4F1601D6-E755-480B-BE8C-E9CFD1A0556F}"/>
              </a:ext>
            </a:extLst>
          </p:cNvPr>
          <p:cNvCxnSpPr>
            <a:cxnSpLocks/>
          </p:cNvCxnSpPr>
          <p:nvPr/>
        </p:nvCxnSpPr>
        <p:spPr>
          <a:xfrm>
            <a:off x="4286071" y="3775126"/>
            <a:ext cx="3684437" cy="0"/>
          </a:xfrm>
          <a:prstGeom prst="straightConnector1">
            <a:avLst/>
          </a:prstGeom>
          <a:ln w="38100">
            <a:solidFill>
              <a:schemeClr val="accent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Freeform: Shape 24">
            <a:extLst>
              <a:ext uri="{FF2B5EF4-FFF2-40B4-BE49-F238E27FC236}">
                <a16:creationId xmlns:a16="http://schemas.microsoft.com/office/drawing/2014/main" id="{1966E5A2-1544-4329-8401-0F03FB516F93}"/>
              </a:ext>
            </a:extLst>
          </p:cNvPr>
          <p:cNvSpPr/>
          <p:nvPr/>
        </p:nvSpPr>
        <p:spPr>
          <a:xfrm>
            <a:off x="6236958" y="1656799"/>
            <a:ext cx="1750991" cy="3930650"/>
          </a:xfrm>
          <a:custGeom>
            <a:avLst/>
            <a:gdLst>
              <a:gd name="connsiteX0" fmla="*/ 0 w 1099740"/>
              <a:gd name="connsiteY0" fmla="*/ 0 h 3930650"/>
              <a:gd name="connsiteX1" fmla="*/ 977900 w 1099740"/>
              <a:gd name="connsiteY1" fmla="*/ 920750 h 3930650"/>
              <a:gd name="connsiteX2" fmla="*/ 977900 w 1099740"/>
              <a:gd name="connsiteY2" fmla="*/ 3060700 h 3930650"/>
              <a:gd name="connsiteX3" fmla="*/ 6350 w 1099740"/>
              <a:gd name="connsiteY3" fmla="*/ 3930650 h 3930650"/>
            </a:gdLst>
            <a:ahLst/>
            <a:cxnLst>
              <a:cxn ang="0">
                <a:pos x="connsiteX0" y="connsiteY0"/>
              </a:cxn>
              <a:cxn ang="0">
                <a:pos x="connsiteX1" y="connsiteY1"/>
              </a:cxn>
              <a:cxn ang="0">
                <a:pos x="connsiteX2" y="connsiteY2"/>
              </a:cxn>
              <a:cxn ang="0">
                <a:pos x="connsiteX3" y="connsiteY3"/>
              </a:cxn>
            </a:cxnLst>
            <a:rect l="l" t="t" r="r" b="b"/>
            <a:pathLst>
              <a:path w="1099740" h="3930650">
                <a:moveTo>
                  <a:pt x="0" y="0"/>
                </a:moveTo>
                <a:cubicBezTo>
                  <a:pt x="407458" y="205316"/>
                  <a:pt x="814917" y="410633"/>
                  <a:pt x="977900" y="920750"/>
                </a:cubicBezTo>
                <a:cubicBezTo>
                  <a:pt x="1140883" y="1430867"/>
                  <a:pt x="1139825" y="2559050"/>
                  <a:pt x="977900" y="3060700"/>
                </a:cubicBezTo>
                <a:cubicBezTo>
                  <a:pt x="815975" y="3562350"/>
                  <a:pt x="172508" y="3817408"/>
                  <a:pt x="6350" y="393065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80D121F1-B251-4279-8AB6-656F598D062C}"/>
              </a:ext>
            </a:extLst>
          </p:cNvPr>
          <p:cNvSpPr txBox="1"/>
          <p:nvPr/>
        </p:nvSpPr>
        <p:spPr>
          <a:xfrm>
            <a:off x="2500527" y="3186957"/>
            <a:ext cx="1575495"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4472C4"/>
                </a:solidFill>
                <a:effectLst/>
                <a:uLnTx/>
                <a:uFillTx/>
                <a:latin typeface="+mj-lt"/>
                <a:ea typeface="Linux Libertine" panose="02000503000000000000" pitchFamily="2" charset="0"/>
                <a:cs typeface="Linux Libertine" panose="02000503000000000000" pitchFamily="2" charset="0"/>
              </a:rPr>
              <a:t>subsurface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rgbClr val="4472C4"/>
                </a:solidFill>
                <a:latin typeface="+mj-lt"/>
                <a:ea typeface="Linux Libertine" panose="02000503000000000000" pitchFamily="2" charset="0"/>
                <a:cs typeface="Linux Libertine" panose="02000503000000000000" pitchFamily="2" charset="0"/>
              </a:rPr>
              <a:t>scattering</a:t>
            </a:r>
            <a:endParaRPr kumimoji="0" lang="en-US" sz="2500" b="0" i="0" u="none" strike="noStrike" kern="1200" cap="none" spc="0" normalizeH="0" baseline="0" noProof="0" dirty="0">
              <a:ln>
                <a:noFill/>
              </a:ln>
              <a:solidFill>
                <a:srgbClr val="4472C4"/>
              </a:solidFill>
              <a:effectLst/>
              <a:uLnTx/>
              <a:uFillTx/>
              <a:latin typeface="+mj-lt"/>
              <a:ea typeface="Linux Libertine" panose="02000503000000000000" pitchFamily="2" charset="0"/>
              <a:cs typeface="Linux Libertine" panose="02000503000000000000" pitchFamily="2" charset="0"/>
            </a:endParaRPr>
          </a:p>
        </p:txBody>
      </p:sp>
      <p:sp>
        <p:nvSpPr>
          <p:cNvPr id="85" name="TextBox 84">
            <a:extLst>
              <a:ext uri="{FF2B5EF4-FFF2-40B4-BE49-F238E27FC236}">
                <a16:creationId xmlns:a16="http://schemas.microsoft.com/office/drawing/2014/main" id="{5C619E87-7154-4AAC-B1D3-2B94A25BF4DC}"/>
              </a:ext>
            </a:extLst>
          </p:cNvPr>
          <p:cNvSpPr txBox="1"/>
          <p:nvPr/>
        </p:nvSpPr>
        <p:spPr>
          <a:xfrm>
            <a:off x="3047104" y="2752939"/>
            <a:ext cx="41069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rPr>
              <a:t>+</a:t>
            </a:r>
          </a:p>
        </p:txBody>
      </p:sp>
      <p:sp>
        <p:nvSpPr>
          <p:cNvPr id="86" name="TextBox 85">
            <a:extLst>
              <a:ext uri="{FF2B5EF4-FFF2-40B4-BE49-F238E27FC236}">
                <a16:creationId xmlns:a16="http://schemas.microsoft.com/office/drawing/2014/main" id="{2B1E8EFF-D8E0-4F89-A483-E0AF905F17DC}"/>
              </a:ext>
            </a:extLst>
          </p:cNvPr>
          <p:cNvSpPr txBox="1"/>
          <p:nvPr/>
        </p:nvSpPr>
        <p:spPr>
          <a:xfrm>
            <a:off x="3047104" y="3866318"/>
            <a:ext cx="41069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rPr>
              <a:t>+</a:t>
            </a:r>
          </a:p>
        </p:txBody>
      </p:sp>
      <p:sp>
        <p:nvSpPr>
          <p:cNvPr id="87" name="TextBox 86">
            <a:extLst>
              <a:ext uri="{FF2B5EF4-FFF2-40B4-BE49-F238E27FC236}">
                <a16:creationId xmlns:a16="http://schemas.microsoft.com/office/drawing/2014/main" id="{7DAC73B6-B16A-4384-BBAD-5C66B7A41ECB}"/>
              </a:ext>
            </a:extLst>
          </p:cNvPr>
          <p:cNvSpPr txBox="1"/>
          <p:nvPr/>
        </p:nvSpPr>
        <p:spPr>
          <a:xfrm>
            <a:off x="3047104" y="5007411"/>
            <a:ext cx="41069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rPr>
              <a:t>+</a:t>
            </a:r>
          </a:p>
        </p:txBody>
      </p:sp>
      <p:sp>
        <p:nvSpPr>
          <p:cNvPr id="93" name="TextBox 92">
            <a:extLst>
              <a:ext uri="{FF2B5EF4-FFF2-40B4-BE49-F238E27FC236}">
                <a16:creationId xmlns:a16="http://schemas.microsoft.com/office/drawing/2014/main" id="{24764E20-2296-47CD-B3B6-AB9708C4AF67}"/>
              </a:ext>
            </a:extLst>
          </p:cNvPr>
          <p:cNvSpPr txBox="1"/>
          <p:nvPr/>
        </p:nvSpPr>
        <p:spPr>
          <a:xfrm>
            <a:off x="8821291" y="3273951"/>
            <a:ext cx="43473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a:t>
            </a:r>
          </a:p>
        </p:txBody>
      </p:sp>
      <p:cxnSp>
        <p:nvCxnSpPr>
          <p:cNvPr id="94" name="Straight Arrow Connector 93">
            <a:extLst>
              <a:ext uri="{FF2B5EF4-FFF2-40B4-BE49-F238E27FC236}">
                <a16:creationId xmlns:a16="http://schemas.microsoft.com/office/drawing/2014/main" id="{A50F256B-B24B-4B5F-918C-049752387A39}"/>
              </a:ext>
            </a:extLst>
          </p:cNvPr>
          <p:cNvCxnSpPr>
            <a:cxnSpLocks/>
          </p:cNvCxnSpPr>
          <p:nvPr/>
        </p:nvCxnSpPr>
        <p:spPr>
          <a:xfrm flipH="1" flipV="1">
            <a:off x="8519842" y="3306331"/>
            <a:ext cx="211954" cy="311904"/>
          </a:xfrm>
          <a:prstGeom prst="straightConnector1">
            <a:avLst/>
          </a:prstGeom>
          <a:ln w="38100">
            <a:solidFill>
              <a:srgbClr val="4472C4"/>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Title 1">
            <a:extLst>
              <a:ext uri="{FF2B5EF4-FFF2-40B4-BE49-F238E27FC236}">
                <a16:creationId xmlns:a16="http://schemas.microsoft.com/office/drawing/2014/main" id="{D0650F37-2EB2-4110-BB60-79EBAB4B03F1}"/>
              </a:ext>
            </a:extLst>
          </p:cNvPr>
          <p:cNvSpPr txBox="1">
            <a:spLocks/>
          </p:cNvSpPr>
          <p:nvPr/>
        </p:nvSpPr>
        <p:spPr>
          <a:xfrm>
            <a:off x="838200" y="823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Image formation: cup scene</a:t>
            </a:r>
          </a:p>
        </p:txBody>
      </p:sp>
      <p:pic>
        <p:nvPicPr>
          <p:cNvPr id="65" name="Picture 64">
            <a:extLst>
              <a:ext uri="{FF2B5EF4-FFF2-40B4-BE49-F238E27FC236}">
                <a16:creationId xmlns:a16="http://schemas.microsoft.com/office/drawing/2014/main" id="{6B859930-233E-4E0B-9594-9CB05348C9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262" t="57093" r="57880" b="22697"/>
          <a:stretch/>
        </p:blipFill>
        <p:spPr>
          <a:xfrm>
            <a:off x="228362" y="155965"/>
            <a:ext cx="2500519" cy="1686149"/>
          </a:xfrm>
          <a:prstGeom prst="rect">
            <a:avLst/>
          </a:prstGeom>
          <a:ln w="12700">
            <a:solidFill>
              <a:schemeClr val="bg1"/>
            </a:solidFill>
          </a:ln>
        </p:spPr>
      </p:pic>
      <p:grpSp>
        <p:nvGrpSpPr>
          <p:cNvPr id="54" name="Group 53">
            <a:extLst>
              <a:ext uri="{FF2B5EF4-FFF2-40B4-BE49-F238E27FC236}">
                <a16:creationId xmlns:a16="http://schemas.microsoft.com/office/drawing/2014/main" id="{3CE66581-99AA-494B-B310-7A7B56197AB2}"/>
              </a:ext>
            </a:extLst>
          </p:cNvPr>
          <p:cNvGrpSpPr/>
          <p:nvPr/>
        </p:nvGrpSpPr>
        <p:grpSpPr>
          <a:xfrm>
            <a:off x="602903" y="2806549"/>
            <a:ext cx="1412676" cy="2528315"/>
            <a:chOff x="571148" y="2718832"/>
            <a:chExt cx="1412676" cy="2528315"/>
          </a:xfrm>
        </p:grpSpPr>
        <p:grpSp>
          <p:nvGrpSpPr>
            <p:cNvPr id="56" name="Group 55">
              <a:extLst>
                <a:ext uri="{FF2B5EF4-FFF2-40B4-BE49-F238E27FC236}">
                  <a16:creationId xmlns:a16="http://schemas.microsoft.com/office/drawing/2014/main" id="{2DF3F6BC-A037-456B-89BE-ED074D997AE7}"/>
                </a:ext>
              </a:extLst>
            </p:cNvPr>
            <p:cNvGrpSpPr/>
            <p:nvPr/>
          </p:nvGrpSpPr>
          <p:grpSpPr>
            <a:xfrm rot="5400000">
              <a:off x="725979" y="4024370"/>
              <a:ext cx="1067946" cy="1377608"/>
              <a:chOff x="5288017" y="5418283"/>
              <a:chExt cx="1810546" cy="1377608"/>
            </a:xfrm>
            <a:solidFill>
              <a:schemeClr val="bg1"/>
            </a:solidFill>
          </p:grpSpPr>
          <p:grpSp>
            <p:nvGrpSpPr>
              <p:cNvPr id="102" name="Group 101">
                <a:extLst>
                  <a:ext uri="{FF2B5EF4-FFF2-40B4-BE49-F238E27FC236}">
                    <a16:creationId xmlns:a16="http://schemas.microsoft.com/office/drawing/2014/main" id="{B2AAE2EF-6D2F-4D31-8E4B-52FD70E64319}"/>
                  </a:ext>
                </a:extLst>
              </p:cNvPr>
              <p:cNvGrpSpPr/>
              <p:nvPr/>
            </p:nvGrpSpPr>
            <p:grpSpPr>
              <a:xfrm rot="16200000">
                <a:off x="5640751" y="5338079"/>
                <a:ext cx="1105078" cy="1810546"/>
                <a:chOff x="500910" y="2184396"/>
                <a:chExt cx="3356023" cy="1911350"/>
              </a:xfrm>
              <a:grpFill/>
            </p:grpSpPr>
            <p:sp>
              <p:nvSpPr>
                <p:cNvPr id="112" name="Isosceles Triangle 120">
                  <a:extLst>
                    <a:ext uri="{FF2B5EF4-FFF2-40B4-BE49-F238E27FC236}">
                      <a16:creationId xmlns:a16="http://schemas.microsoft.com/office/drawing/2014/main" id="{5F60C30F-A7A8-49A0-BF7A-8416841415A9}"/>
                    </a:ext>
                  </a:extLst>
                </p:cNvPr>
                <p:cNvSpPr/>
                <p:nvPr/>
              </p:nvSpPr>
              <p:spPr>
                <a:xfrm rot="16200000">
                  <a:off x="2529027" y="2621146"/>
                  <a:ext cx="1612682" cy="1043130"/>
                </a:xfrm>
                <a:prstGeom prst="triangle">
                  <a:avLst/>
                </a:prstGeom>
                <a:grp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13" name="Rectangle 112">
                  <a:extLst>
                    <a:ext uri="{FF2B5EF4-FFF2-40B4-BE49-F238E27FC236}">
                      <a16:creationId xmlns:a16="http://schemas.microsoft.com/office/drawing/2014/main" id="{FF9B55FD-448D-4AB6-9935-1DA990A303F7}"/>
                    </a:ext>
                  </a:extLst>
                </p:cNvPr>
                <p:cNvSpPr/>
                <p:nvPr/>
              </p:nvSpPr>
              <p:spPr>
                <a:xfrm>
                  <a:off x="500910" y="2184396"/>
                  <a:ext cx="2537925" cy="1911350"/>
                </a:xfrm>
                <a:prstGeom prst="rect">
                  <a:avLst/>
                </a:prstGeom>
                <a:grp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endParaRPr lang="en-US" dirty="0">
                    <a:solidFill>
                      <a:schemeClr val="tx1"/>
                    </a:solidFill>
                  </a:endParaRPr>
                </a:p>
              </p:txBody>
            </p:sp>
          </p:grpSp>
          <p:grpSp>
            <p:nvGrpSpPr>
              <p:cNvPr id="103" name="Group 102">
                <a:extLst>
                  <a:ext uri="{FF2B5EF4-FFF2-40B4-BE49-F238E27FC236}">
                    <a16:creationId xmlns:a16="http://schemas.microsoft.com/office/drawing/2014/main" id="{1EB1A9E6-543B-4910-B8F1-BE466C767926}"/>
                  </a:ext>
                </a:extLst>
              </p:cNvPr>
              <p:cNvGrpSpPr/>
              <p:nvPr/>
            </p:nvGrpSpPr>
            <p:grpSpPr>
              <a:xfrm rot="5400000">
                <a:off x="6058536" y="4725055"/>
                <a:ext cx="269502" cy="1655958"/>
                <a:chOff x="261257" y="261257"/>
                <a:chExt cx="478973" cy="3847469"/>
              </a:xfrm>
              <a:grpFill/>
            </p:grpSpPr>
            <p:sp>
              <p:nvSpPr>
                <p:cNvPr id="104" name="Rectangle 103">
                  <a:extLst>
                    <a:ext uri="{FF2B5EF4-FFF2-40B4-BE49-F238E27FC236}">
                      <a16:creationId xmlns:a16="http://schemas.microsoft.com/office/drawing/2014/main" id="{A80D8BBE-8DC9-4052-9D4B-0B008581D21A}"/>
                    </a:ext>
                  </a:extLst>
                </p:cNvPr>
                <p:cNvSpPr/>
                <p:nvPr/>
              </p:nvSpPr>
              <p:spPr>
                <a:xfrm>
                  <a:off x="261257" y="261257"/>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75F00DD7-4B06-466F-B932-48C39B40D6DA}"/>
                    </a:ext>
                  </a:extLst>
                </p:cNvPr>
                <p:cNvSpPr/>
                <p:nvPr/>
              </p:nvSpPr>
              <p:spPr>
                <a:xfrm>
                  <a:off x="261257" y="740229"/>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a:extLst>
                    <a:ext uri="{FF2B5EF4-FFF2-40B4-BE49-F238E27FC236}">
                      <a16:creationId xmlns:a16="http://schemas.microsoft.com/office/drawing/2014/main" id="{FC022798-470B-446B-AB99-689A75497A8C}"/>
                    </a:ext>
                  </a:extLst>
                </p:cNvPr>
                <p:cNvSpPr/>
                <p:nvPr/>
              </p:nvSpPr>
              <p:spPr>
                <a:xfrm>
                  <a:off x="261257" y="1223123"/>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7116691D-AB17-40DF-9CE6-832601A73A0A}"/>
                    </a:ext>
                  </a:extLst>
                </p:cNvPr>
                <p:cNvSpPr/>
                <p:nvPr/>
              </p:nvSpPr>
              <p:spPr>
                <a:xfrm>
                  <a:off x="261257" y="170602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74282D5B-D0CC-41C6-A67D-EAC65810F83A}"/>
                    </a:ext>
                  </a:extLst>
                </p:cNvPr>
                <p:cNvSpPr/>
                <p:nvPr/>
              </p:nvSpPr>
              <p:spPr>
                <a:xfrm>
                  <a:off x="261257" y="218499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8BC05DC7-F803-4813-BDE8-75BCE412DFCD}"/>
                    </a:ext>
                  </a:extLst>
                </p:cNvPr>
                <p:cNvSpPr/>
                <p:nvPr/>
              </p:nvSpPr>
              <p:spPr>
                <a:xfrm>
                  <a:off x="261257" y="2667888"/>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3CFFF4C9-8430-40D4-BDF7-34790AD47B56}"/>
                    </a:ext>
                  </a:extLst>
                </p:cNvPr>
                <p:cNvSpPr/>
                <p:nvPr/>
              </p:nvSpPr>
              <p:spPr>
                <a:xfrm>
                  <a:off x="261258" y="315078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382B59EB-740F-4076-91D9-F04F1F84BFC1}"/>
                    </a:ext>
                  </a:extLst>
                </p:cNvPr>
                <p:cNvSpPr/>
                <p:nvPr/>
              </p:nvSpPr>
              <p:spPr>
                <a:xfrm>
                  <a:off x="261258" y="362975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7" name="Group 56">
              <a:extLst>
                <a:ext uri="{FF2B5EF4-FFF2-40B4-BE49-F238E27FC236}">
                  <a16:creationId xmlns:a16="http://schemas.microsoft.com/office/drawing/2014/main" id="{9D6FB533-B1B8-45C8-82B5-115C33CEECF1}"/>
                </a:ext>
              </a:extLst>
            </p:cNvPr>
            <p:cNvGrpSpPr/>
            <p:nvPr/>
          </p:nvGrpSpPr>
          <p:grpSpPr>
            <a:xfrm>
              <a:off x="571148" y="2718832"/>
              <a:ext cx="1412676" cy="973768"/>
              <a:chOff x="216306" y="2486921"/>
              <a:chExt cx="1412676" cy="1655958"/>
            </a:xfrm>
          </p:grpSpPr>
          <p:grpSp>
            <p:nvGrpSpPr>
              <p:cNvPr id="58" name="Group 57">
                <a:extLst>
                  <a:ext uri="{FF2B5EF4-FFF2-40B4-BE49-F238E27FC236}">
                    <a16:creationId xmlns:a16="http://schemas.microsoft.com/office/drawing/2014/main" id="{35663977-434E-49C5-9601-146C0CB706B0}"/>
                  </a:ext>
                </a:extLst>
              </p:cNvPr>
              <p:cNvGrpSpPr/>
              <p:nvPr/>
            </p:nvGrpSpPr>
            <p:grpSpPr>
              <a:xfrm>
                <a:off x="1359480" y="2486921"/>
                <a:ext cx="269502" cy="1655958"/>
                <a:chOff x="261257" y="261257"/>
                <a:chExt cx="478973" cy="3847469"/>
              </a:xfrm>
              <a:solidFill>
                <a:schemeClr val="tx1"/>
              </a:solidFill>
            </p:grpSpPr>
            <p:sp>
              <p:nvSpPr>
                <p:cNvPr id="62" name="Rectangle 61">
                  <a:extLst>
                    <a:ext uri="{FF2B5EF4-FFF2-40B4-BE49-F238E27FC236}">
                      <a16:creationId xmlns:a16="http://schemas.microsoft.com/office/drawing/2014/main" id="{4041CF8F-6888-4396-9118-30212D27EAA1}"/>
                    </a:ext>
                  </a:extLst>
                </p:cNvPr>
                <p:cNvSpPr/>
                <p:nvPr/>
              </p:nvSpPr>
              <p:spPr>
                <a:xfrm>
                  <a:off x="261257" y="261257"/>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4C17C467-4C32-420E-8C9A-E9EE557E7476}"/>
                    </a:ext>
                  </a:extLst>
                </p:cNvPr>
                <p:cNvSpPr/>
                <p:nvPr/>
              </p:nvSpPr>
              <p:spPr>
                <a:xfrm>
                  <a:off x="261257" y="740229"/>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93D4085B-12C3-4CF4-86D4-4E0136360D0A}"/>
                    </a:ext>
                  </a:extLst>
                </p:cNvPr>
                <p:cNvSpPr/>
                <p:nvPr/>
              </p:nvSpPr>
              <p:spPr>
                <a:xfrm>
                  <a:off x="261257" y="1223123"/>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Rectangle 96">
                  <a:extLst>
                    <a:ext uri="{FF2B5EF4-FFF2-40B4-BE49-F238E27FC236}">
                      <a16:creationId xmlns:a16="http://schemas.microsoft.com/office/drawing/2014/main" id="{1A5D9F7C-4E67-4858-9454-9D71A6FCD940}"/>
                    </a:ext>
                  </a:extLst>
                </p:cNvPr>
                <p:cNvSpPr/>
                <p:nvPr/>
              </p:nvSpPr>
              <p:spPr>
                <a:xfrm>
                  <a:off x="261257" y="170602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C4170A28-6632-4D90-B7BD-C6957F4CA8F6}"/>
                    </a:ext>
                  </a:extLst>
                </p:cNvPr>
                <p:cNvSpPr/>
                <p:nvPr/>
              </p:nvSpPr>
              <p:spPr>
                <a:xfrm>
                  <a:off x="261257" y="218499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9BBF0436-2C18-429B-996F-E72A62E5A655}"/>
                    </a:ext>
                  </a:extLst>
                </p:cNvPr>
                <p:cNvSpPr/>
                <p:nvPr/>
              </p:nvSpPr>
              <p:spPr>
                <a:xfrm>
                  <a:off x="261257" y="2667888"/>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D7A22F2B-3EF8-4910-9B2B-7B7FCE17EBFC}"/>
                    </a:ext>
                  </a:extLst>
                </p:cNvPr>
                <p:cNvSpPr/>
                <p:nvPr/>
              </p:nvSpPr>
              <p:spPr>
                <a:xfrm>
                  <a:off x="261258" y="315078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5588A751-8F7B-46B8-85FD-A8AD8819C5E1}"/>
                    </a:ext>
                  </a:extLst>
                </p:cNvPr>
                <p:cNvSpPr/>
                <p:nvPr/>
              </p:nvSpPr>
              <p:spPr>
                <a:xfrm>
                  <a:off x="261258" y="362975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Rectangle 58">
                <a:extLst>
                  <a:ext uri="{FF2B5EF4-FFF2-40B4-BE49-F238E27FC236}">
                    <a16:creationId xmlns:a16="http://schemas.microsoft.com/office/drawing/2014/main" id="{5410B518-9DA2-4784-A4F3-1E5C173DC3BF}"/>
                  </a:ext>
                </a:extLst>
              </p:cNvPr>
              <p:cNvSpPr/>
              <p:nvPr/>
            </p:nvSpPr>
            <p:spPr>
              <a:xfrm>
                <a:off x="216306" y="2997564"/>
                <a:ext cx="951297" cy="6579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60" name="Flowchart: Delay 59">
                <a:extLst>
                  <a:ext uri="{FF2B5EF4-FFF2-40B4-BE49-F238E27FC236}">
                    <a16:creationId xmlns:a16="http://schemas.microsoft.com/office/drawing/2014/main" id="{4B52D1E1-8421-4FCE-AE00-9EDBF592CADE}"/>
                  </a:ext>
                </a:extLst>
              </p:cNvPr>
              <p:cNvSpPr/>
              <p:nvPr/>
            </p:nvSpPr>
            <p:spPr>
              <a:xfrm rot="10800000">
                <a:off x="854998" y="2486921"/>
                <a:ext cx="515910" cy="1655958"/>
              </a:xfrm>
              <a:prstGeom prst="flowChartDelay">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extBox 1">
            <a:extLst>
              <a:ext uri="{FF2B5EF4-FFF2-40B4-BE49-F238E27FC236}">
                <a16:creationId xmlns:a16="http://schemas.microsoft.com/office/drawing/2014/main" id="{86779E50-4432-4528-9031-378229E54E43}"/>
              </a:ext>
            </a:extLst>
          </p:cNvPr>
          <p:cNvSpPr txBox="1"/>
          <p:nvPr/>
        </p:nvSpPr>
        <p:spPr>
          <a:xfrm>
            <a:off x="9373986" y="5062588"/>
            <a:ext cx="25881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scene-only image</a:t>
            </a:r>
          </a:p>
        </p:txBody>
      </p:sp>
    </p:spTree>
    <p:custDataLst>
      <p:tags r:id="rId1"/>
    </p:custDataLst>
    <p:extLst>
      <p:ext uri="{BB962C8B-B14F-4D97-AF65-F5344CB8AC3E}">
        <p14:creationId xmlns:p14="http://schemas.microsoft.com/office/powerpoint/2010/main" val="40228712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5"/>
                                        </p:tgtEl>
                                        <p:attrNameLst>
                                          <p:attrName>style.visibility</p:attrName>
                                        </p:attrNameLst>
                                      </p:cBhvr>
                                      <p:to>
                                        <p:strVal val="visible"/>
                                      </p:to>
                                    </p:set>
                                    <p:animEffect transition="in" filter="wipe(left)">
                                      <p:cBhvr>
                                        <p:cTn id="9" dur="350"/>
                                        <p:tgtEl>
                                          <p:spTgt spid="35"/>
                                        </p:tgtEl>
                                      </p:cBhvr>
                                    </p:animEffect>
                                  </p:childTnLst>
                                </p:cTn>
                              </p:par>
                            </p:childTnLst>
                          </p:cTn>
                        </p:par>
                        <p:par>
                          <p:cTn id="10" fill="hold">
                            <p:stCondLst>
                              <p:cond delay="350"/>
                            </p:stCondLst>
                            <p:childTnLst>
                              <p:par>
                                <p:cTn id="11" presetID="22" presetClass="entr" presetSubtype="2"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right)">
                                      <p:cBhvr>
                                        <p:cTn id="13" dur="35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83"/>
                                        </p:tgtEl>
                                        <p:attrNameLst>
                                          <p:attrName>style.visibility</p:attrName>
                                        </p:attrNameLst>
                                      </p:cBhvr>
                                      <p:to>
                                        <p:strVal val="visible"/>
                                      </p:to>
                                    </p:set>
                                  </p:childTnLst>
                                </p:cTn>
                              </p:par>
                              <p:par>
                                <p:cTn id="20" presetID="22" presetClass="entr" presetSubtype="8" fill="hold" nodeType="with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wipe(left)">
                                      <p:cBhvr>
                                        <p:cTn id="22" dur="350"/>
                                        <p:tgtEl>
                                          <p:spTgt spid="71"/>
                                        </p:tgtEl>
                                      </p:cBhvr>
                                    </p:animEffect>
                                  </p:childTnLst>
                                </p:cTn>
                              </p:par>
                            </p:childTnLst>
                          </p:cTn>
                        </p:par>
                        <p:par>
                          <p:cTn id="23" fill="hold">
                            <p:stCondLst>
                              <p:cond delay="350"/>
                            </p:stCondLst>
                            <p:childTnLst>
                              <p:par>
                                <p:cTn id="24" presetID="22" presetClass="entr" presetSubtype="1" fill="hold" nodeType="afterEffect">
                                  <p:stCondLst>
                                    <p:cond delay="0"/>
                                  </p:stCondLst>
                                  <p:childTnLst>
                                    <p:set>
                                      <p:cBhvr>
                                        <p:cTn id="25" dur="1" fill="hold">
                                          <p:stCondLst>
                                            <p:cond delay="0"/>
                                          </p:stCondLst>
                                        </p:cTn>
                                        <p:tgtEl>
                                          <p:spTgt spid="94"/>
                                        </p:tgtEl>
                                        <p:attrNameLst>
                                          <p:attrName>style.visibility</p:attrName>
                                        </p:attrNameLst>
                                      </p:cBhvr>
                                      <p:to>
                                        <p:strVal val="visible"/>
                                      </p:to>
                                    </p:set>
                                    <p:animEffect transition="in" filter="wipe(up)">
                                      <p:cBhvr>
                                        <p:cTn id="26" dur="350"/>
                                        <p:tgtEl>
                                          <p:spTgt spid="94"/>
                                        </p:tgtEl>
                                      </p:cBhvr>
                                    </p:animEffect>
                                  </p:childTnLst>
                                </p:cTn>
                              </p:par>
                            </p:childTnLst>
                          </p:cTn>
                        </p:par>
                        <p:par>
                          <p:cTn id="27" fill="hold">
                            <p:stCondLst>
                              <p:cond delay="700"/>
                            </p:stCondLst>
                            <p:childTnLst>
                              <p:par>
                                <p:cTn id="28" presetID="22" presetClass="entr" presetSubtype="2" fill="hold" nodeType="after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wipe(right)">
                                      <p:cBhvr>
                                        <p:cTn id="30" dur="350"/>
                                        <p:tgtEl>
                                          <p:spTgt spid="77"/>
                                        </p:tgtEl>
                                      </p:cBhvr>
                                    </p:animEffect>
                                  </p:childTnLst>
                                </p:cTn>
                              </p:par>
                            </p:childTnLst>
                          </p:cTn>
                        </p:par>
                        <p:par>
                          <p:cTn id="31" fill="hold">
                            <p:stCondLst>
                              <p:cond delay="1050"/>
                            </p:stCondLst>
                            <p:childTnLst>
                              <p:par>
                                <p:cTn id="32" presetID="22" presetClass="entr" presetSubtype="2" fill="hold" nodeType="afterEffect">
                                  <p:stCondLst>
                                    <p:cond delay="0"/>
                                  </p:stCondLst>
                                  <p:childTnLst>
                                    <p:set>
                                      <p:cBhvr>
                                        <p:cTn id="33" dur="1" fill="hold">
                                          <p:stCondLst>
                                            <p:cond delay="0"/>
                                          </p:stCondLst>
                                        </p:cTn>
                                        <p:tgtEl>
                                          <p:spTgt spid="79"/>
                                        </p:tgtEl>
                                        <p:attrNameLst>
                                          <p:attrName>style.visibility</p:attrName>
                                        </p:attrNameLst>
                                      </p:cBhvr>
                                      <p:to>
                                        <p:strVal val="visible"/>
                                      </p:to>
                                    </p:set>
                                    <p:animEffect transition="in" filter="wipe(right)">
                                      <p:cBhvr>
                                        <p:cTn id="34" dur="350"/>
                                        <p:tgtEl>
                                          <p:spTgt spid="79"/>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6"/>
                                        </p:tgtEl>
                                        <p:attrNameLst>
                                          <p:attrName>style.visibility</p:attrName>
                                        </p:attrNameLst>
                                      </p:cBhvr>
                                      <p:to>
                                        <p:strVal val="visible"/>
                                      </p:to>
                                    </p:set>
                                  </p:childTnLst>
                                </p:cTn>
                              </p:par>
                              <p:par>
                                <p:cTn id="41" presetID="22" presetClass="entr" presetSubtype="8"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wipe(left)">
                                      <p:cBhvr>
                                        <p:cTn id="43" dur="350"/>
                                        <p:tgtEl>
                                          <p:spTgt spid="40"/>
                                        </p:tgtEl>
                                      </p:cBhvr>
                                    </p:animEffect>
                                  </p:childTnLst>
                                </p:cTn>
                              </p:par>
                            </p:childTnLst>
                          </p:cTn>
                        </p:par>
                        <p:par>
                          <p:cTn id="44" fill="hold">
                            <p:stCondLst>
                              <p:cond delay="350"/>
                            </p:stCondLst>
                            <p:childTnLst>
                              <p:par>
                                <p:cTn id="45" presetID="22" presetClass="entr" presetSubtype="1" fill="hold" nodeType="after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wipe(up)">
                                      <p:cBhvr>
                                        <p:cTn id="47" dur="350"/>
                                        <p:tgtEl>
                                          <p:spTgt spid="42"/>
                                        </p:tgtEl>
                                      </p:cBhvr>
                                    </p:animEffect>
                                  </p:childTnLst>
                                </p:cTn>
                              </p:par>
                            </p:childTnLst>
                          </p:cTn>
                        </p:par>
                        <p:par>
                          <p:cTn id="48" fill="hold">
                            <p:stCondLst>
                              <p:cond delay="700"/>
                            </p:stCondLst>
                            <p:childTnLst>
                              <p:par>
                                <p:cTn id="49" presetID="22" presetClass="entr" presetSubtype="2" fill="hold" nodeType="after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wipe(right)">
                                      <p:cBhvr>
                                        <p:cTn id="51" dur="350"/>
                                        <p:tgtEl>
                                          <p:spTgt spid="48"/>
                                        </p:tgtEl>
                                      </p:cBhvr>
                                    </p:animEffect>
                                  </p:childTnLst>
                                </p:cTn>
                              </p:par>
                            </p:childTnLst>
                          </p:cTn>
                        </p:par>
                        <p:par>
                          <p:cTn id="52" fill="hold">
                            <p:stCondLst>
                              <p:cond delay="1050"/>
                            </p:stCondLst>
                            <p:childTnLst>
                              <p:par>
                                <p:cTn id="53" presetID="1" presetClass="entr" presetSubtype="0" fill="hold" grpId="0" nodeType="after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7"/>
                                        </p:tgtEl>
                                        <p:attrNameLst>
                                          <p:attrName>style.visibility</p:attrName>
                                        </p:attrNameLst>
                                      </p:cBhvr>
                                      <p:to>
                                        <p:strVal val="visible"/>
                                      </p:to>
                                    </p:set>
                                  </p:childTnLst>
                                </p:cTn>
                              </p:par>
                              <p:par>
                                <p:cTn id="57" presetID="22" presetClass="entr" presetSubtype="8" fill="hold" nodeType="withEffect">
                                  <p:stCondLst>
                                    <p:cond delay="0"/>
                                  </p:stCondLst>
                                  <p:childTnLst>
                                    <p:set>
                                      <p:cBhvr>
                                        <p:cTn id="58" dur="1" fill="hold">
                                          <p:stCondLst>
                                            <p:cond delay="0"/>
                                          </p:stCondLst>
                                        </p:cTn>
                                        <p:tgtEl>
                                          <p:spTgt spid="61"/>
                                        </p:tgtEl>
                                        <p:attrNameLst>
                                          <p:attrName>style.visibility</p:attrName>
                                        </p:attrNameLst>
                                      </p:cBhvr>
                                      <p:to>
                                        <p:strVal val="visible"/>
                                      </p:to>
                                    </p:set>
                                    <p:animEffect transition="in" filter="wipe(left)">
                                      <p:cBhvr>
                                        <p:cTn id="59" dur="350"/>
                                        <p:tgtEl>
                                          <p:spTgt spid="61"/>
                                        </p:tgtEl>
                                      </p:cBhvr>
                                    </p:animEffect>
                                  </p:childTnLst>
                                </p:cTn>
                              </p:par>
                            </p:childTnLst>
                          </p:cTn>
                        </p:par>
                        <p:par>
                          <p:cTn id="60" fill="hold">
                            <p:stCondLst>
                              <p:cond delay="1400"/>
                            </p:stCondLst>
                            <p:childTnLst>
                              <p:par>
                                <p:cTn id="61" presetID="22" presetClass="entr" presetSubtype="1" fill="hold" nodeType="afterEffect">
                                  <p:stCondLst>
                                    <p:cond delay="0"/>
                                  </p:stCondLst>
                                  <p:childTnLst>
                                    <p:set>
                                      <p:cBhvr>
                                        <p:cTn id="62" dur="1" fill="hold">
                                          <p:stCondLst>
                                            <p:cond delay="0"/>
                                          </p:stCondLst>
                                        </p:cTn>
                                        <p:tgtEl>
                                          <p:spTgt spid="55"/>
                                        </p:tgtEl>
                                        <p:attrNameLst>
                                          <p:attrName>style.visibility</p:attrName>
                                        </p:attrNameLst>
                                      </p:cBhvr>
                                      <p:to>
                                        <p:strVal val="visible"/>
                                      </p:to>
                                    </p:set>
                                    <p:animEffect transition="in" filter="wipe(up)">
                                      <p:cBhvr>
                                        <p:cTn id="63" dur="350"/>
                                        <p:tgtEl>
                                          <p:spTgt spid="55"/>
                                        </p:tgtEl>
                                      </p:cBhvr>
                                    </p:animEffect>
                                  </p:childTnLst>
                                </p:cTn>
                              </p:par>
                            </p:childTnLst>
                          </p:cTn>
                        </p:par>
                        <p:par>
                          <p:cTn id="64" fill="hold">
                            <p:stCondLst>
                              <p:cond delay="1750"/>
                            </p:stCondLst>
                            <p:childTnLst>
                              <p:par>
                                <p:cTn id="65" presetID="22" presetClass="entr" presetSubtype="2" fill="hold" nodeType="afterEffect">
                                  <p:stCondLst>
                                    <p:cond delay="0"/>
                                  </p:stCondLst>
                                  <p:childTnLst>
                                    <p:set>
                                      <p:cBhvr>
                                        <p:cTn id="66" dur="1" fill="hold">
                                          <p:stCondLst>
                                            <p:cond delay="0"/>
                                          </p:stCondLst>
                                        </p:cTn>
                                        <p:tgtEl>
                                          <p:spTgt spid="63"/>
                                        </p:tgtEl>
                                        <p:attrNameLst>
                                          <p:attrName>style.visibility</p:attrName>
                                        </p:attrNameLst>
                                      </p:cBhvr>
                                      <p:to>
                                        <p:strVal val="visible"/>
                                      </p:to>
                                    </p:set>
                                    <p:animEffect transition="in" filter="wipe(right)">
                                      <p:cBhvr>
                                        <p:cTn id="67" dur="350"/>
                                        <p:tgtEl>
                                          <p:spTgt spid="6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500"/>
                                        <p:tgtEl>
                                          <p:spTgt spid="29"/>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93"/>
                                        </p:tgtEl>
                                        <p:attrNameLst>
                                          <p:attrName>style.visibility</p:attrName>
                                        </p:attrNameLst>
                                      </p:cBhvr>
                                      <p:to>
                                        <p:strVal val="visible"/>
                                      </p:to>
                                    </p:set>
                                    <p:animEffect transition="in" filter="fade">
                                      <p:cBhvr>
                                        <p:cTn id="75" dur="500"/>
                                        <p:tgtEl>
                                          <p:spTgt spid="9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
                                        </p:tgtEl>
                                        <p:attrNameLst>
                                          <p:attrName>style.visibility</p:attrName>
                                        </p:attrNameLst>
                                      </p:cBhvr>
                                      <p:to>
                                        <p:strVal val="visible"/>
                                      </p:to>
                                    </p:set>
                                    <p:animEffect transition="in" filter="fade">
                                      <p:cBhvr>
                                        <p:cTn id="7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8" grpId="0"/>
      <p:bldP spid="69" grpId="0"/>
      <p:bldP spid="83" grpId="0"/>
      <p:bldP spid="85" grpId="0"/>
      <p:bldP spid="86" grpId="0"/>
      <p:bldP spid="87" grpId="0"/>
      <p:bldP spid="93" grpId="0"/>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EA4B07-0691-4000-887D-1C4B3F5DD964}"/>
              </a:ext>
            </a:extLst>
          </p:cNvPr>
          <p:cNvPicPr>
            <a:picLocks noChangeAspect="1"/>
          </p:cNvPicPr>
          <p:nvPr/>
        </p:nvPicPr>
        <p:blipFill rotWithShape="1">
          <a:blip r:embed="rId4">
            <a:extLst>
              <a:ext uri="{28A0092B-C50C-407E-A947-70E740481C1C}">
                <a14:useLocalDpi xmlns:a14="http://schemas.microsoft.com/office/drawing/2010/main" val="0"/>
              </a:ext>
            </a:extLst>
          </a:blip>
          <a:srcRect l="8746" r="8746"/>
          <a:stretch/>
        </p:blipFill>
        <p:spPr>
          <a:xfrm>
            <a:off x="4282805" y="1763021"/>
            <a:ext cx="3712393" cy="3595236"/>
          </a:xfrm>
          <a:prstGeom prst="rect">
            <a:avLst/>
          </a:prstGeom>
          <a:ln w="38100">
            <a:solidFill>
              <a:srgbClr val="C55A11"/>
            </a:solidFill>
          </a:ln>
        </p:spPr>
      </p:pic>
      <p:pic>
        <p:nvPicPr>
          <p:cNvPr id="15" name="Picture 14">
            <a:extLst>
              <a:ext uri="{FF2B5EF4-FFF2-40B4-BE49-F238E27FC236}">
                <a16:creationId xmlns:a16="http://schemas.microsoft.com/office/drawing/2014/main" id="{A73513E5-7804-4B9B-A80D-9E15A82247A5}"/>
              </a:ext>
            </a:extLst>
          </p:cNvPr>
          <p:cNvPicPr>
            <a:picLocks noChangeAspect="1"/>
          </p:cNvPicPr>
          <p:nvPr/>
        </p:nvPicPr>
        <p:blipFill rotWithShape="1">
          <a:blip r:embed="rId5">
            <a:extLst>
              <a:ext uri="{28A0092B-C50C-407E-A947-70E740481C1C}">
                <a14:useLocalDpi xmlns:a14="http://schemas.microsoft.com/office/drawing/2010/main" val="0"/>
              </a:ext>
            </a:extLst>
          </a:blip>
          <a:srcRect l="8661" r="8661"/>
          <a:stretch/>
        </p:blipFill>
        <p:spPr>
          <a:xfrm>
            <a:off x="8242687" y="1756488"/>
            <a:ext cx="3720016" cy="3595236"/>
          </a:xfrm>
          <a:prstGeom prst="rect">
            <a:avLst/>
          </a:prstGeom>
          <a:ln w="38100">
            <a:solidFill>
              <a:srgbClr val="00B050"/>
            </a:solidFill>
          </a:ln>
        </p:spPr>
      </p:pic>
      <p:sp>
        <p:nvSpPr>
          <p:cNvPr id="52" name="TextBox 51">
            <a:extLst>
              <a:ext uri="{FF2B5EF4-FFF2-40B4-BE49-F238E27FC236}">
                <a16:creationId xmlns:a16="http://schemas.microsoft.com/office/drawing/2014/main" id="{674D459B-1D45-45AE-8FF1-BE52C852BCAB}"/>
              </a:ext>
            </a:extLst>
          </p:cNvPr>
          <p:cNvSpPr txBox="1"/>
          <p:nvPr/>
        </p:nvSpPr>
        <p:spPr>
          <a:xfrm>
            <a:off x="5353369" y="5522395"/>
            <a:ext cx="157126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direct-only</a:t>
            </a:r>
          </a:p>
        </p:txBody>
      </p:sp>
      <p:sp>
        <p:nvSpPr>
          <p:cNvPr id="53" name="TextBox 52">
            <a:extLst>
              <a:ext uri="{FF2B5EF4-FFF2-40B4-BE49-F238E27FC236}">
                <a16:creationId xmlns:a16="http://schemas.microsoft.com/office/drawing/2014/main" id="{E0FA8752-E639-4B7C-97C9-7C581080D7E5}"/>
              </a:ext>
            </a:extLst>
          </p:cNvPr>
          <p:cNvSpPr txBox="1"/>
          <p:nvPr/>
        </p:nvSpPr>
        <p:spPr>
          <a:xfrm>
            <a:off x="9329086" y="5522394"/>
            <a:ext cx="154721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global-only</a:t>
            </a:r>
          </a:p>
        </p:txBody>
      </p:sp>
      <p:cxnSp>
        <p:nvCxnSpPr>
          <p:cNvPr id="46" name="Straight Arrow Connector 45">
            <a:extLst>
              <a:ext uri="{FF2B5EF4-FFF2-40B4-BE49-F238E27FC236}">
                <a16:creationId xmlns:a16="http://schemas.microsoft.com/office/drawing/2014/main" id="{9049B80B-5432-456D-A420-CE4D7DA9B7E5}"/>
              </a:ext>
            </a:extLst>
          </p:cNvPr>
          <p:cNvCxnSpPr>
            <a:cxnSpLocks/>
          </p:cNvCxnSpPr>
          <p:nvPr/>
        </p:nvCxnSpPr>
        <p:spPr>
          <a:xfrm flipH="1">
            <a:off x="431769" y="2574860"/>
            <a:ext cx="2569622" cy="0"/>
          </a:xfrm>
          <a:prstGeom prst="straightConnector1">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77ED1A88-2025-41F3-99FD-4BCA887E9BA5}"/>
              </a:ext>
            </a:extLst>
          </p:cNvPr>
          <p:cNvCxnSpPr>
            <a:cxnSpLocks/>
          </p:cNvCxnSpPr>
          <p:nvPr/>
        </p:nvCxnSpPr>
        <p:spPr>
          <a:xfrm flipV="1">
            <a:off x="3001391" y="2574860"/>
            <a:ext cx="0" cy="1974333"/>
          </a:xfrm>
          <a:prstGeom prst="straightConnector1">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B0FDF40A-8F10-4749-8EB2-8E7378141DC3}"/>
              </a:ext>
            </a:extLst>
          </p:cNvPr>
          <p:cNvCxnSpPr>
            <a:cxnSpLocks/>
          </p:cNvCxnSpPr>
          <p:nvPr/>
        </p:nvCxnSpPr>
        <p:spPr>
          <a:xfrm>
            <a:off x="431768" y="4549193"/>
            <a:ext cx="2569622" cy="0"/>
          </a:xfrm>
          <a:prstGeom prst="straightConnector1">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052E301C-4D4A-4A66-AEAA-DB3A20DC3477}"/>
              </a:ext>
            </a:extLst>
          </p:cNvPr>
          <p:cNvCxnSpPr>
            <a:cxnSpLocks/>
          </p:cNvCxnSpPr>
          <p:nvPr/>
        </p:nvCxnSpPr>
        <p:spPr>
          <a:xfrm flipV="1">
            <a:off x="2253472" y="3975497"/>
            <a:ext cx="997618" cy="958918"/>
          </a:xfrm>
          <a:prstGeom prst="straightConnector1">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075AA2AB-94A6-4343-924F-528FC9177636}"/>
              </a:ext>
            </a:extLst>
          </p:cNvPr>
          <p:cNvCxnSpPr>
            <a:cxnSpLocks/>
          </p:cNvCxnSpPr>
          <p:nvPr/>
        </p:nvCxnSpPr>
        <p:spPr>
          <a:xfrm flipH="1">
            <a:off x="431768" y="3929208"/>
            <a:ext cx="2819321" cy="0"/>
          </a:xfrm>
          <a:prstGeom prst="straightConnector1">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FBA9C234-5FF9-4E15-9CCE-57726D7B01BF}"/>
              </a:ext>
            </a:extLst>
          </p:cNvPr>
          <p:cNvCxnSpPr>
            <a:cxnSpLocks/>
          </p:cNvCxnSpPr>
          <p:nvPr/>
        </p:nvCxnSpPr>
        <p:spPr>
          <a:xfrm>
            <a:off x="431768" y="4934415"/>
            <a:ext cx="1821704" cy="0"/>
          </a:xfrm>
          <a:prstGeom prst="straightConnector1">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7D7E6428-6E79-4BF9-996F-1505A5D0F460}"/>
              </a:ext>
            </a:extLst>
          </p:cNvPr>
          <p:cNvCxnSpPr>
            <a:cxnSpLocks/>
          </p:cNvCxnSpPr>
          <p:nvPr/>
        </p:nvCxnSpPr>
        <p:spPr>
          <a:xfrm flipH="1">
            <a:off x="431768" y="3289541"/>
            <a:ext cx="3278176" cy="0"/>
          </a:xfrm>
          <a:prstGeom prst="straightConnector1">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9BA9907D-D97B-4BF9-AD52-F735E342D11D}"/>
              </a:ext>
            </a:extLst>
          </p:cNvPr>
          <p:cNvCxnSpPr>
            <a:cxnSpLocks/>
          </p:cNvCxnSpPr>
          <p:nvPr/>
        </p:nvCxnSpPr>
        <p:spPr>
          <a:xfrm flipH="1" flipV="1">
            <a:off x="3718240" y="3320938"/>
            <a:ext cx="158450" cy="233168"/>
          </a:xfrm>
          <a:prstGeom prst="straightConnector1">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6BE05164-25C3-4407-94B4-91CBA907BA0A}"/>
              </a:ext>
            </a:extLst>
          </p:cNvPr>
          <p:cNvCxnSpPr>
            <a:cxnSpLocks/>
          </p:cNvCxnSpPr>
          <p:nvPr/>
        </p:nvCxnSpPr>
        <p:spPr>
          <a:xfrm flipV="1">
            <a:off x="3307870" y="3586319"/>
            <a:ext cx="569993" cy="88266"/>
          </a:xfrm>
          <a:prstGeom prst="straightConnector1">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5D32A4DA-9EF5-4CF3-8E3C-1B67C78959E8}"/>
              </a:ext>
            </a:extLst>
          </p:cNvPr>
          <p:cNvCxnSpPr>
            <a:cxnSpLocks/>
          </p:cNvCxnSpPr>
          <p:nvPr/>
        </p:nvCxnSpPr>
        <p:spPr>
          <a:xfrm>
            <a:off x="431768" y="3675680"/>
            <a:ext cx="2855012" cy="0"/>
          </a:xfrm>
          <a:prstGeom prst="straightConnector1">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63" name="Freeform: Shape 62">
            <a:extLst>
              <a:ext uri="{FF2B5EF4-FFF2-40B4-BE49-F238E27FC236}">
                <a16:creationId xmlns:a16="http://schemas.microsoft.com/office/drawing/2014/main" id="{E537232C-C932-47CC-8683-C1C951B254A4}"/>
              </a:ext>
            </a:extLst>
          </p:cNvPr>
          <p:cNvSpPr/>
          <p:nvPr/>
        </p:nvSpPr>
        <p:spPr>
          <a:xfrm>
            <a:off x="1943479" y="2034221"/>
            <a:ext cx="1356815" cy="3045800"/>
          </a:xfrm>
          <a:custGeom>
            <a:avLst/>
            <a:gdLst>
              <a:gd name="connsiteX0" fmla="*/ 0 w 1099740"/>
              <a:gd name="connsiteY0" fmla="*/ 0 h 3930650"/>
              <a:gd name="connsiteX1" fmla="*/ 977900 w 1099740"/>
              <a:gd name="connsiteY1" fmla="*/ 920750 h 3930650"/>
              <a:gd name="connsiteX2" fmla="*/ 977900 w 1099740"/>
              <a:gd name="connsiteY2" fmla="*/ 3060700 h 3930650"/>
              <a:gd name="connsiteX3" fmla="*/ 6350 w 1099740"/>
              <a:gd name="connsiteY3" fmla="*/ 3930650 h 3930650"/>
            </a:gdLst>
            <a:ahLst/>
            <a:cxnLst>
              <a:cxn ang="0">
                <a:pos x="connsiteX0" y="connsiteY0"/>
              </a:cxn>
              <a:cxn ang="0">
                <a:pos x="connsiteX1" y="connsiteY1"/>
              </a:cxn>
              <a:cxn ang="0">
                <a:pos x="connsiteX2" y="connsiteY2"/>
              </a:cxn>
              <a:cxn ang="0">
                <a:pos x="connsiteX3" y="connsiteY3"/>
              </a:cxn>
            </a:cxnLst>
            <a:rect l="l" t="t" r="r" b="b"/>
            <a:pathLst>
              <a:path w="1099740" h="3930650">
                <a:moveTo>
                  <a:pt x="0" y="0"/>
                </a:moveTo>
                <a:cubicBezTo>
                  <a:pt x="407458" y="205316"/>
                  <a:pt x="814917" y="410633"/>
                  <a:pt x="977900" y="920750"/>
                </a:cubicBezTo>
                <a:cubicBezTo>
                  <a:pt x="1140883" y="1430867"/>
                  <a:pt x="1139825" y="2559050"/>
                  <a:pt x="977900" y="3060700"/>
                </a:cubicBezTo>
                <a:cubicBezTo>
                  <a:pt x="815975" y="3562350"/>
                  <a:pt x="172508" y="3817408"/>
                  <a:pt x="6350" y="393065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40468C8-27F2-492F-80A8-8300D83924FA}"/>
              </a:ext>
            </a:extLst>
          </p:cNvPr>
          <p:cNvSpPr/>
          <p:nvPr/>
        </p:nvSpPr>
        <p:spPr>
          <a:xfrm>
            <a:off x="229297" y="1749955"/>
            <a:ext cx="3851037" cy="360830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E7462697-3D49-491D-A62B-9BDDE3729B9C}"/>
              </a:ext>
            </a:extLst>
          </p:cNvPr>
          <p:cNvGrpSpPr/>
          <p:nvPr/>
        </p:nvGrpSpPr>
        <p:grpSpPr>
          <a:xfrm>
            <a:off x="431768" y="2840567"/>
            <a:ext cx="2771364" cy="132854"/>
            <a:chOff x="4145113" y="2932143"/>
            <a:chExt cx="3576488" cy="171450"/>
          </a:xfrm>
        </p:grpSpPr>
        <p:cxnSp>
          <p:nvCxnSpPr>
            <p:cNvPr id="44" name="Straight Arrow Connector 43">
              <a:extLst>
                <a:ext uri="{FF2B5EF4-FFF2-40B4-BE49-F238E27FC236}">
                  <a16:creationId xmlns:a16="http://schemas.microsoft.com/office/drawing/2014/main" id="{5DBA53B4-BF7F-4986-A727-CCAD9BC2E1A8}"/>
                </a:ext>
              </a:extLst>
            </p:cNvPr>
            <p:cNvCxnSpPr>
              <a:cxnSpLocks/>
            </p:cNvCxnSpPr>
            <p:nvPr/>
          </p:nvCxnSpPr>
          <p:spPr>
            <a:xfrm>
              <a:off x="4145113" y="2932143"/>
              <a:ext cx="3537582" cy="0"/>
            </a:xfrm>
            <a:prstGeom prst="straightConnector1">
              <a:avLst/>
            </a:prstGeom>
            <a:ln w="38100">
              <a:solidFill>
                <a:schemeClr val="accent2">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51928D77-E3AC-4707-9D7B-B5CD0DAA3BD5}"/>
                </a:ext>
              </a:extLst>
            </p:cNvPr>
            <p:cNvCxnSpPr>
              <a:cxnSpLocks/>
            </p:cNvCxnSpPr>
            <p:nvPr/>
          </p:nvCxnSpPr>
          <p:spPr>
            <a:xfrm flipH="1">
              <a:off x="4145113" y="3103593"/>
              <a:ext cx="3576488" cy="0"/>
            </a:xfrm>
            <a:prstGeom prst="straightConnector1">
              <a:avLst/>
            </a:prstGeom>
            <a:ln w="38100">
              <a:solidFill>
                <a:schemeClr val="accent2">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2" name="Title 1">
            <a:extLst>
              <a:ext uri="{FF2B5EF4-FFF2-40B4-BE49-F238E27FC236}">
                <a16:creationId xmlns:a16="http://schemas.microsoft.com/office/drawing/2014/main" id="{B4136B81-AF0C-44CA-BD33-D7CCB896F180}"/>
              </a:ext>
            </a:extLst>
          </p:cNvPr>
          <p:cNvSpPr txBox="1">
            <a:spLocks/>
          </p:cNvSpPr>
          <p:nvPr/>
        </p:nvSpPr>
        <p:spPr>
          <a:xfrm>
            <a:off x="1413162" y="823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direct-global separation</a:t>
            </a:r>
          </a:p>
        </p:txBody>
      </p:sp>
      <p:pic>
        <p:nvPicPr>
          <p:cNvPr id="23" name="Picture 22">
            <a:extLst>
              <a:ext uri="{FF2B5EF4-FFF2-40B4-BE49-F238E27FC236}">
                <a16:creationId xmlns:a16="http://schemas.microsoft.com/office/drawing/2014/main" id="{276B4640-CC3D-4225-89A6-E8800ECD8BCA}"/>
              </a:ext>
            </a:extLst>
          </p:cNvPr>
          <p:cNvPicPr>
            <a:picLocks noChangeAspect="1"/>
          </p:cNvPicPr>
          <p:nvPr/>
        </p:nvPicPr>
        <p:blipFill rotWithShape="1">
          <a:blip r:embed="rId6">
            <a:extLst>
              <a:ext uri="{28A0092B-C50C-407E-A947-70E740481C1C}">
                <a14:useLocalDpi xmlns:a14="http://schemas.microsoft.com/office/drawing/2010/main" val="0"/>
              </a:ext>
            </a:extLst>
          </a:blip>
          <a:srcRect l="8823" r="8823"/>
          <a:stretch/>
        </p:blipFill>
        <p:spPr>
          <a:xfrm>
            <a:off x="2244522" y="124052"/>
            <a:ext cx="1503424" cy="1484308"/>
          </a:xfrm>
          <a:prstGeom prst="rect">
            <a:avLst/>
          </a:prstGeom>
          <a:ln w="28575">
            <a:solidFill>
              <a:schemeClr val="tx1"/>
            </a:solidFill>
          </a:ln>
        </p:spPr>
      </p:pic>
      <p:grpSp>
        <p:nvGrpSpPr>
          <p:cNvPr id="2" name="Group 1">
            <a:extLst>
              <a:ext uri="{FF2B5EF4-FFF2-40B4-BE49-F238E27FC236}">
                <a16:creationId xmlns:a16="http://schemas.microsoft.com/office/drawing/2014/main" id="{1996DD6B-ECA6-4E44-B4C1-D23130390A9C}"/>
              </a:ext>
            </a:extLst>
          </p:cNvPr>
          <p:cNvGrpSpPr/>
          <p:nvPr/>
        </p:nvGrpSpPr>
        <p:grpSpPr>
          <a:xfrm>
            <a:off x="636243" y="5611784"/>
            <a:ext cx="3037144" cy="1210338"/>
            <a:chOff x="214531" y="5743478"/>
            <a:chExt cx="3037144" cy="1210338"/>
          </a:xfrm>
        </p:grpSpPr>
        <p:grpSp>
          <p:nvGrpSpPr>
            <p:cNvPr id="25" name="Group 24">
              <a:extLst>
                <a:ext uri="{FF2B5EF4-FFF2-40B4-BE49-F238E27FC236}">
                  <a16:creationId xmlns:a16="http://schemas.microsoft.com/office/drawing/2014/main" id="{503CA866-BA58-4101-9C87-BE6EE046E04F}"/>
                </a:ext>
              </a:extLst>
            </p:cNvPr>
            <p:cNvGrpSpPr/>
            <p:nvPr/>
          </p:nvGrpSpPr>
          <p:grpSpPr>
            <a:xfrm>
              <a:off x="214531" y="5743478"/>
              <a:ext cx="3037144" cy="1210338"/>
              <a:chOff x="3847144" y="5514125"/>
              <a:chExt cx="3037144" cy="1210338"/>
            </a:xfrm>
          </p:grpSpPr>
          <p:grpSp>
            <p:nvGrpSpPr>
              <p:cNvPr id="27" name="Group 26">
                <a:extLst>
                  <a:ext uri="{FF2B5EF4-FFF2-40B4-BE49-F238E27FC236}">
                    <a16:creationId xmlns:a16="http://schemas.microsoft.com/office/drawing/2014/main" id="{3CBF0A09-2E3B-4BAA-BAF1-772ED53CB122}"/>
                  </a:ext>
                </a:extLst>
              </p:cNvPr>
              <p:cNvGrpSpPr/>
              <p:nvPr/>
            </p:nvGrpSpPr>
            <p:grpSpPr>
              <a:xfrm>
                <a:off x="3847144" y="5514125"/>
                <a:ext cx="1008930" cy="1210338"/>
                <a:chOff x="4193790" y="5137315"/>
                <a:chExt cx="1008930" cy="1210338"/>
              </a:xfrm>
            </p:grpSpPr>
            <p:sp>
              <p:nvSpPr>
                <p:cNvPr id="31" name="TextBox 30">
                  <a:extLst>
                    <a:ext uri="{FF2B5EF4-FFF2-40B4-BE49-F238E27FC236}">
                      <a16:creationId xmlns:a16="http://schemas.microsoft.com/office/drawing/2014/main" id="{26AD4ADB-EFD7-43AF-A516-0C69F5ED374C}"/>
                    </a:ext>
                  </a:extLst>
                </p:cNvPr>
                <p:cNvSpPr txBox="1"/>
                <p:nvPr/>
              </p:nvSpPr>
              <p:spPr>
                <a:xfrm>
                  <a:off x="4193790" y="5885988"/>
                  <a:ext cx="100893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source</a:t>
                  </a:r>
                </a:p>
              </p:txBody>
            </p:sp>
            <p:sp>
              <p:nvSpPr>
                <p:cNvPr id="32" name="Rectangle 31">
                  <a:extLst>
                    <a:ext uri="{FF2B5EF4-FFF2-40B4-BE49-F238E27FC236}">
                      <a16:creationId xmlns:a16="http://schemas.microsoft.com/office/drawing/2014/main" id="{C63A71AF-114F-43AD-897D-FE72567CF79F}"/>
                    </a:ext>
                  </a:extLst>
                </p:cNvPr>
                <p:cNvSpPr/>
                <p:nvPr/>
              </p:nvSpPr>
              <p:spPr>
                <a:xfrm>
                  <a:off x="4293901" y="5137315"/>
                  <a:ext cx="808709" cy="774644"/>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8" name="Group 27">
                <a:extLst>
                  <a:ext uri="{FF2B5EF4-FFF2-40B4-BE49-F238E27FC236}">
                    <a16:creationId xmlns:a16="http://schemas.microsoft.com/office/drawing/2014/main" id="{76EC787B-C2D4-4310-9272-24CD0300ACBF}"/>
                  </a:ext>
                </a:extLst>
              </p:cNvPr>
              <p:cNvGrpSpPr/>
              <p:nvPr/>
            </p:nvGrpSpPr>
            <p:grpSpPr>
              <a:xfrm>
                <a:off x="5713775" y="5514125"/>
                <a:ext cx="1170513" cy="1210338"/>
                <a:chOff x="4114678" y="6035042"/>
                <a:chExt cx="1170513" cy="1210338"/>
              </a:xfrm>
            </p:grpSpPr>
            <p:sp>
              <p:nvSpPr>
                <p:cNvPr id="29" name="Rectangle 28">
                  <a:extLst>
                    <a:ext uri="{FF2B5EF4-FFF2-40B4-BE49-F238E27FC236}">
                      <a16:creationId xmlns:a16="http://schemas.microsoft.com/office/drawing/2014/main" id="{6E37746F-2F0F-41BF-85CA-3C1B06175A97}"/>
                    </a:ext>
                  </a:extLst>
                </p:cNvPr>
                <p:cNvSpPr/>
                <p:nvPr/>
              </p:nvSpPr>
              <p:spPr>
                <a:xfrm>
                  <a:off x="4295496" y="6035042"/>
                  <a:ext cx="808709" cy="77464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46DA4960-601C-440B-95E7-371EB74EC1E0}"/>
                    </a:ext>
                  </a:extLst>
                </p:cNvPr>
                <p:cNvSpPr txBox="1"/>
                <p:nvPr/>
              </p:nvSpPr>
              <p:spPr>
                <a:xfrm>
                  <a:off x="4114678" y="6783715"/>
                  <a:ext cx="117051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probing</a:t>
                  </a:r>
                </a:p>
              </p:txBody>
            </p:sp>
          </p:grpSp>
        </p:grpSp>
        <p:sp>
          <p:nvSpPr>
            <p:cNvPr id="26" name="Rectangle 25">
              <a:extLst>
                <a:ext uri="{FF2B5EF4-FFF2-40B4-BE49-F238E27FC236}">
                  <a16:creationId xmlns:a16="http://schemas.microsoft.com/office/drawing/2014/main" id="{774FBA2E-83BB-4451-BEEA-001B8C528DD3}"/>
                </a:ext>
              </a:extLst>
            </p:cNvPr>
            <p:cNvSpPr/>
            <p:nvPr/>
          </p:nvSpPr>
          <p:spPr>
            <a:xfrm>
              <a:off x="2626601" y="6091065"/>
              <a:ext cx="79466" cy="794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4A591842-34B8-4901-9FAD-8F414A8C8E76}"/>
                    </a:ext>
                  </a:extLst>
                </p:cNvPr>
                <p:cNvSpPr txBox="1"/>
                <p:nvPr/>
              </p:nvSpPr>
              <p:spPr>
                <a:xfrm>
                  <a:off x="1508900" y="5764674"/>
                  <a:ext cx="466473" cy="9848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1" i="1" smtClean="0">
                            <a:solidFill>
                              <a:schemeClr val="tx1"/>
                            </a:solidFill>
                            <a:latin typeface="Cambria Math" panose="02040503050406030204" pitchFamily="18" charset="0"/>
                            <a:ea typeface="Cambria Math" panose="02040503050406030204" pitchFamily="18" charset="0"/>
                          </a:rPr>
                          <m:t>↔</m:t>
                        </m:r>
                      </m:oMath>
                    </m:oMathPara>
                  </a14:m>
                  <a:endParaRPr lang="en-US" sz="3200" b="1" i="1" dirty="0">
                    <a:solidFill>
                      <a:schemeClr val="tx1"/>
                    </a:solidFill>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3200" b="1" i="1" smtClean="0">
                            <a:solidFill>
                              <a:schemeClr val="tx1"/>
                            </a:solidFill>
                            <a:latin typeface="Cambria Math" panose="02040503050406030204" pitchFamily="18" charset="0"/>
                            <a:ea typeface="Cambria Math" panose="02040503050406030204" pitchFamily="18" charset="0"/>
                          </a:rPr>
                          <m:t>ℱ</m:t>
                        </m:r>
                      </m:oMath>
                    </m:oMathPara>
                  </a14:m>
                  <a:endParaRPr lang="en-US" sz="3200" b="1" dirty="0">
                    <a:solidFill>
                      <a:schemeClr val="tx1"/>
                    </a:solidFill>
                  </a:endParaRPr>
                </a:p>
              </p:txBody>
            </p:sp>
          </mc:Choice>
          <mc:Fallback xmlns="">
            <p:sp>
              <p:nvSpPr>
                <p:cNvPr id="33" name="TextBox 32">
                  <a:extLst>
                    <a:ext uri="{FF2B5EF4-FFF2-40B4-BE49-F238E27FC236}">
                      <a16:creationId xmlns:a16="http://schemas.microsoft.com/office/drawing/2014/main" id="{4A591842-34B8-4901-9FAD-8F414A8C8E76}"/>
                    </a:ext>
                  </a:extLst>
                </p:cNvPr>
                <p:cNvSpPr txBox="1">
                  <a:spLocks noRot="1" noChangeAspect="1" noMove="1" noResize="1" noEditPoints="1" noAdjustHandles="1" noChangeArrowheads="1" noChangeShapeType="1" noTextEdit="1"/>
                </p:cNvSpPr>
                <p:nvPr/>
              </p:nvSpPr>
              <p:spPr>
                <a:xfrm>
                  <a:off x="1508900" y="5764674"/>
                  <a:ext cx="466473" cy="984885"/>
                </a:xfrm>
                <a:prstGeom prst="rect">
                  <a:avLst/>
                </a:prstGeom>
                <a:blipFill>
                  <a:blip r:embed="rId9"/>
                  <a:stretch>
                    <a:fillRect/>
                  </a:stretch>
                </a:blipFill>
              </p:spPr>
              <p:txBody>
                <a:bodyPr/>
                <a:lstStyle/>
                <a:p>
                  <a:r>
                    <a:rPr lang="en-US">
                      <a:noFill/>
                    </a:rPr>
                    <a:t> </a:t>
                  </a:r>
                </a:p>
              </p:txBody>
            </p:sp>
          </mc:Fallback>
        </mc:AlternateContent>
      </p:grpSp>
    </p:spTree>
    <p:custDataLst>
      <p:tags r:id="rId1"/>
    </p:custDataLst>
    <p:extLst>
      <p:ext uri="{BB962C8B-B14F-4D97-AF65-F5344CB8AC3E}">
        <p14:creationId xmlns:p14="http://schemas.microsoft.com/office/powerpoint/2010/main" val="436256506"/>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A9C9EC-28BE-462B-B31C-B9A2E4D64DCA}"/>
              </a:ext>
            </a:extLst>
          </p:cNvPr>
          <p:cNvGrpSpPr/>
          <p:nvPr/>
        </p:nvGrpSpPr>
        <p:grpSpPr>
          <a:xfrm>
            <a:off x="93663" y="353992"/>
            <a:ext cx="2759034" cy="2474723"/>
            <a:chOff x="346230" y="2761964"/>
            <a:chExt cx="3941053" cy="3534938"/>
          </a:xfrm>
        </p:grpSpPr>
        <p:grpSp>
          <p:nvGrpSpPr>
            <p:cNvPr id="4" name="Group 3">
              <a:extLst>
                <a:ext uri="{FF2B5EF4-FFF2-40B4-BE49-F238E27FC236}">
                  <a16:creationId xmlns:a16="http://schemas.microsoft.com/office/drawing/2014/main" id="{61AED351-40FE-45CC-A622-EDDFC51CCA18}"/>
                </a:ext>
              </a:extLst>
            </p:cNvPr>
            <p:cNvGrpSpPr/>
            <p:nvPr/>
          </p:nvGrpSpPr>
          <p:grpSpPr>
            <a:xfrm>
              <a:off x="827525" y="2761964"/>
              <a:ext cx="3459758" cy="3025415"/>
              <a:chOff x="1871661" y="2514166"/>
              <a:chExt cx="1492116" cy="1006712"/>
            </a:xfrm>
          </p:grpSpPr>
          <p:sp>
            <p:nvSpPr>
              <p:cNvPr id="5" name="Rectangle 4">
                <a:extLst>
                  <a:ext uri="{FF2B5EF4-FFF2-40B4-BE49-F238E27FC236}">
                    <a16:creationId xmlns:a16="http://schemas.microsoft.com/office/drawing/2014/main" id="{F2045610-C0E9-4E13-BBF0-5C6C60F73089}"/>
                  </a:ext>
                </a:extLst>
              </p:cNvPr>
              <p:cNvSpPr/>
              <p:nvPr/>
            </p:nvSpPr>
            <p:spPr>
              <a:xfrm>
                <a:off x="1871661" y="2514166"/>
                <a:ext cx="1492116" cy="1006712"/>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925086FF-0F27-4E77-9182-4E9A73595700}"/>
                  </a:ext>
                </a:extLst>
              </p:cNvPr>
              <p:cNvGrpSpPr/>
              <p:nvPr/>
            </p:nvGrpSpPr>
            <p:grpSpPr>
              <a:xfrm>
                <a:off x="2255160" y="2721960"/>
                <a:ext cx="725115" cy="586929"/>
                <a:chOff x="208335" y="3761509"/>
                <a:chExt cx="740664" cy="737936"/>
              </a:xfrm>
            </p:grpSpPr>
            <p:sp>
              <p:nvSpPr>
                <p:cNvPr id="7" name="Rectangle 6">
                  <a:extLst>
                    <a:ext uri="{FF2B5EF4-FFF2-40B4-BE49-F238E27FC236}">
                      <a16:creationId xmlns:a16="http://schemas.microsoft.com/office/drawing/2014/main" id="{792118D9-B9A5-4ACD-A248-BD857F3579F7}"/>
                    </a:ext>
                  </a:extLst>
                </p:cNvPr>
                <p:cNvSpPr/>
                <p:nvPr/>
              </p:nvSpPr>
              <p:spPr>
                <a:xfrm>
                  <a:off x="208335" y="3761509"/>
                  <a:ext cx="740664" cy="737936"/>
                </a:xfrm>
                <a:prstGeom prst="rect">
                  <a:avLst/>
                </a:prstGeom>
                <a:solidFill>
                  <a:schemeClr val="bg1"/>
                </a:solidFill>
                <a:ln w="19050">
                  <a:solidFill>
                    <a:schemeClr val="tx1"/>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878362DE-B331-4E0A-BF61-CCAF441E9D6F}"/>
                    </a:ext>
                  </a:extLst>
                </p:cNvPr>
                <p:cNvGrpSpPr/>
                <p:nvPr/>
              </p:nvGrpSpPr>
              <p:grpSpPr>
                <a:xfrm>
                  <a:off x="382525" y="3887839"/>
                  <a:ext cx="392283" cy="485276"/>
                  <a:chOff x="2237873" y="5037219"/>
                  <a:chExt cx="392283" cy="485276"/>
                </a:xfrm>
              </p:grpSpPr>
              <p:sp>
                <p:nvSpPr>
                  <p:cNvPr id="9" name="Rectangle 8">
                    <a:extLst>
                      <a:ext uri="{FF2B5EF4-FFF2-40B4-BE49-F238E27FC236}">
                        <a16:creationId xmlns:a16="http://schemas.microsoft.com/office/drawing/2014/main" id="{FBD44DD7-7520-43D8-AF18-F45516A7F9B9}"/>
                      </a:ext>
                    </a:extLst>
                  </p:cNvPr>
                  <p:cNvSpPr/>
                  <p:nvPr/>
                </p:nvSpPr>
                <p:spPr>
                  <a:xfrm>
                    <a:off x="2237873" y="5037220"/>
                    <a:ext cx="120315" cy="485275"/>
                  </a:xfrm>
                  <a:prstGeom prst="rect">
                    <a:avLst/>
                  </a:prstGeom>
                  <a:solidFill>
                    <a:schemeClr val="tx1"/>
                  </a:solidFill>
                  <a:ln w="19050">
                    <a:solidFill>
                      <a:schemeClr val="tx1"/>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7E0384C-2BB0-4CFE-A636-646D15A959FB}"/>
                      </a:ext>
                    </a:extLst>
                  </p:cNvPr>
                  <p:cNvSpPr/>
                  <p:nvPr/>
                </p:nvSpPr>
                <p:spPr>
                  <a:xfrm>
                    <a:off x="2509841" y="5037219"/>
                    <a:ext cx="120315" cy="485275"/>
                  </a:xfrm>
                  <a:prstGeom prst="rect">
                    <a:avLst/>
                  </a:prstGeom>
                  <a:solidFill>
                    <a:schemeClr val="tx1"/>
                  </a:solidFill>
                  <a:ln w="19050">
                    <a:solidFill>
                      <a:schemeClr val="tx1"/>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sp>
          <p:nvSpPr>
            <p:cNvPr id="12" name="Cube 11">
              <a:extLst>
                <a:ext uri="{FF2B5EF4-FFF2-40B4-BE49-F238E27FC236}">
                  <a16:creationId xmlns:a16="http://schemas.microsoft.com/office/drawing/2014/main" id="{E272F931-2BFB-49C6-9B1D-429B116E67F7}"/>
                </a:ext>
              </a:extLst>
            </p:cNvPr>
            <p:cNvSpPr/>
            <p:nvPr/>
          </p:nvSpPr>
          <p:spPr>
            <a:xfrm>
              <a:off x="346230" y="3032602"/>
              <a:ext cx="3688570" cy="3264300"/>
            </a:xfrm>
            <a:prstGeom prst="cube">
              <a:avLst>
                <a:gd name="adj" fmla="val 6706"/>
              </a:avLst>
            </a:prstGeom>
            <a:solidFill>
              <a:schemeClr val="bg1">
                <a:lumMod val="50000"/>
                <a:lumOff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D94309B3-2631-483F-ACC0-2B5EABF16606}"/>
              </a:ext>
            </a:extLst>
          </p:cNvPr>
          <p:cNvSpPr txBox="1"/>
          <p:nvPr/>
        </p:nvSpPr>
        <p:spPr>
          <a:xfrm>
            <a:off x="1732716" y="2578608"/>
            <a:ext cx="2759031"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scene</a:t>
            </a:r>
          </a:p>
        </p:txBody>
      </p:sp>
      <p:pic>
        <p:nvPicPr>
          <p:cNvPr id="28" name="Picture 27">
            <a:extLst>
              <a:ext uri="{FF2B5EF4-FFF2-40B4-BE49-F238E27FC236}">
                <a16:creationId xmlns:a16="http://schemas.microsoft.com/office/drawing/2014/main" id="{66A5D9C2-A1CB-488A-8B3B-78FEB3264425}"/>
              </a:ext>
            </a:extLst>
          </p:cNvPr>
          <p:cNvPicPr>
            <a:picLocks noChangeAspect="1"/>
          </p:cNvPicPr>
          <p:nvPr/>
        </p:nvPicPr>
        <p:blipFill rotWithShape="1">
          <a:blip r:embed="rId4">
            <a:extLst>
              <a:ext uri="{28A0092B-C50C-407E-A947-70E740481C1C}">
                <a14:useLocalDpi xmlns:a14="http://schemas.microsoft.com/office/drawing/2010/main"/>
              </a:ext>
            </a:extLst>
          </a:blip>
          <a:srcRect l="12552" t="18249" r="12552" b="18249"/>
          <a:stretch/>
        </p:blipFill>
        <p:spPr>
          <a:xfrm>
            <a:off x="8231495" y="3091224"/>
            <a:ext cx="3801429" cy="3569596"/>
          </a:xfrm>
          <a:prstGeom prst="rect">
            <a:avLst/>
          </a:prstGeom>
          <a:ln w="28575">
            <a:solidFill>
              <a:srgbClr val="0BE208"/>
            </a:solidFill>
          </a:ln>
        </p:spPr>
      </p:pic>
      <p:pic>
        <p:nvPicPr>
          <p:cNvPr id="18" name="Picture 17">
            <a:extLst>
              <a:ext uri="{FF2B5EF4-FFF2-40B4-BE49-F238E27FC236}">
                <a16:creationId xmlns:a16="http://schemas.microsoft.com/office/drawing/2014/main" id="{70D760B1-AEAE-4503-B187-F84EC8D199B1}"/>
              </a:ext>
            </a:extLst>
          </p:cNvPr>
          <p:cNvPicPr>
            <a:picLocks noChangeAspect="1"/>
          </p:cNvPicPr>
          <p:nvPr/>
        </p:nvPicPr>
        <p:blipFill rotWithShape="1">
          <a:blip r:embed="rId5">
            <a:alphaModFix/>
            <a:extLst>
              <a:ext uri="{28A0092B-C50C-407E-A947-70E740481C1C}">
                <a14:useLocalDpi xmlns:a14="http://schemas.microsoft.com/office/drawing/2010/main"/>
              </a:ext>
            </a:extLst>
          </a:blip>
          <a:srcRect l="12552" t="18381" r="12552" b="18381"/>
          <a:stretch/>
        </p:blipFill>
        <p:spPr>
          <a:xfrm>
            <a:off x="3792035" y="3091224"/>
            <a:ext cx="4082064" cy="3569596"/>
          </a:xfrm>
          <a:prstGeom prst="rect">
            <a:avLst/>
          </a:prstGeom>
          <a:ln w="28575">
            <a:solidFill>
              <a:srgbClr val="7030A0"/>
            </a:solidFill>
          </a:ln>
        </p:spPr>
      </p:pic>
      <p:grpSp>
        <p:nvGrpSpPr>
          <p:cNvPr id="19" name="Group 18">
            <a:extLst>
              <a:ext uri="{FF2B5EF4-FFF2-40B4-BE49-F238E27FC236}">
                <a16:creationId xmlns:a16="http://schemas.microsoft.com/office/drawing/2014/main" id="{1009E409-B466-44C8-9472-484DE48C1D2D}"/>
              </a:ext>
            </a:extLst>
          </p:cNvPr>
          <p:cNvGrpSpPr/>
          <p:nvPr/>
        </p:nvGrpSpPr>
        <p:grpSpPr>
          <a:xfrm>
            <a:off x="93740" y="3091224"/>
            <a:ext cx="3269003" cy="3569596"/>
            <a:chOff x="2086967" y="2605345"/>
            <a:chExt cx="1061504" cy="824354"/>
          </a:xfrm>
        </p:grpSpPr>
        <p:sp>
          <p:nvSpPr>
            <p:cNvPr id="20" name="Rectangle 19">
              <a:extLst>
                <a:ext uri="{FF2B5EF4-FFF2-40B4-BE49-F238E27FC236}">
                  <a16:creationId xmlns:a16="http://schemas.microsoft.com/office/drawing/2014/main" id="{F2CF8FFE-84F5-4A1E-922E-89013D5DD4C6}"/>
                </a:ext>
              </a:extLst>
            </p:cNvPr>
            <p:cNvSpPr/>
            <p:nvPr/>
          </p:nvSpPr>
          <p:spPr>
            <a:xfrm>
              <a:off x="2086967" y="2605345"/>
              <a:ext cx="1061504" cy="824354"/>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D9E9F029-4D72-48B4-969B-A984A0B2B598}"/>
                </a:ext>
              </a:extLst>
            </p:cNvPr>
            <p:cNvGrpSpPr/>
            <p:nvPr/>
          </p:nvGrpSpPr>
          <p:grpSpPr>
            <a:xfrm>
              <a:off x="2255160" y="2721960"/>
              <a:ext cx="725115" cy="586929"/>
              <a:chOff x="208335" y="3761509"/>
              <a:chExt cx="740664" cy="737936"/>
            </a:xfrm>
          </p:grpSpPr>
          <p:sp>
            <p:nvSpPr>
              <p:cNvPr id="22" name="Rectangle 21">
                <a:extLst>
                  <a:ext uri="{FF2B5EF4-FFF2-40B4-BE49-F238E27FC236}">
                    <a16:creationId xmlns:a16="http://schemas.microsoft.com/office/drawing/2014/main" id="{33E84C95-0723-46A9-936A-DA655BBCA9C1}"/>
                  </a:ext>
                </a:extLst>
              </p:cNvPr>
              <p:cNvSpPr/>
              <p:nvPr/>
            </p:nvSpPr>
            <p:spPr>
              <a:xfrm>
                <a:off x="208335" y="3761509"/>
                <a:ext cx="740664" cy="73793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8E77C86D-C09F-4478-8A89-8DD56EBF2C18}"/>
                  </a:ext>
                </a:extLst>
              </p:cNvPr>
              <p:cNvGrpSpPr/>
              <p:nvPr/>
            </p:nvGrpSpPr>
            <p:grpSpPr>
              <a:xfrm>
                <a:off x="382525" y="3887839"/>
                <a:ext cx="392283" cy="485276"/>
                <a:chOff x="2237873" y="5037219"/>
                <a:chExt cx="392283" cy="485276"/>
              </a:xfrm>
            </p:grpSpPr>
            <p:sp>
              <p:nvSpPr>
                <p:cNvPr id="25" name="Rectangle 24">
                  <a:extLst>
                    <a:ext uri="{FF2B5EF4-FFF2-40B4-BE49-F238E27FC236}">
                      <a16:creationId xmlns:a16="http://schemas.microsoft.com/office/drawing/2014/main" id="{6BCDB652-152C-4F4F-AA04-E4D2C8AD5F7F}"/>
                    </a:ext>
                  </a:extLst>
                </p:cNvPr>
                <p:cNvSpPr/>
                <p:nvPr/>
              </p:nvSpPr>
              <p:spPr>
                <a:xfrm>
                  <a:off x="2237873" y="5037220"/>
                  <a:ext cx="120315" cy="485275"/>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90313B56-2171-40AE-A55B-63E0120F21CA}"/>
                    </a:ext>
                  </a:extLst>
                </p:cNvPr>
                <p:cNvSpPr/>
                <p:nvPr/>
              </p:nvSpPr>
              <p:spPr>
                <a:xfrm>
                  <a:off x="2509841" y="5037219"/>
                  <a:ext cx="120315" cy="485275"/>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grpSp>
        <p:nvGrpSpPr>
          <p:cNvPr id="59" name="Group 58">
            <a:extLst>
              <a:ext uri="{FF2B5EF4-FFF2-40B4-BE49-F238E27FC236}">
                <a16:creationId xmlns:a16="http://schemas.microsoft.com/office/drawing/2014/main" id="{2F6B7532-D462-42C1-9521-D32DE63982FA}"/>
              </a:ext>
            </a:extLst>
          </p:cNvPr>
          <p:cNvGrpSpPr/>
          <p:nvPr/>
        </p:nvGrpSpPr>
        <p:grpSpPr>
          <a:xfrm>
            <a:off x="8891963" y="1760823"/>
            <a:ext cx="2480491" cy="1255215"/>
            <a:chOff x="4800025" y="3896426"/>
            <a:chExt cx="2480491" cy="1255215"/>
          </a:xfrm>
        </p:grpSpPr>
        <p:sp>
          <p:nvSpPr>
            <p:cNvPr id="40" name="TextBox 39">
              <a:extLst>
                <a:ext uri="{FF2B5EF4-FFF2-40B4-BE49-F238E27FC236}">
                  <a16:creationId xmlns:a16="http://schemas.microsoft.com/office/drawing/2014/main" id="{A90EA441-A252-4708-B0D4-AE1BD52400DC}"/>
                </a:ext>
              </a:extLst>
            </p:cNvPr>
            <p:cNvSpPr txBox="1"/>
            <p:nvPr/>
          </p:nvSpPr>
          <p:spPr>
            <a:xfrm>
              <a:off x="4800025" y="4683701"/>
              <a:ext cx="100893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source</a:t>
              </a:r>
            </a:p>
          </p:txBody>
        </p:sp>
        <p:sp>
          <p:nvSpPr>
            <p:cNvPr id="41" name="Rectangle 40">
              <a:extLst>
                <a:ext uri="{FF2B5EF4-FFF2-40B4-BE49-F238E27FC236}">
                  <a16:creationId xmlns:a16="http://schemas.microsoft.com/office/drawing/2014/main" id="{6044B9BC-857D-4B32-8B0B-60B4DD4E0F11}"/>
                </a:ext>
              </a:extLst>
            </p:cNvPr>
            <p:cNvSpPr/>
            <p:nvPr/>
          </p:nvSpPr>
          <p:spPr>
            <a:xfrm>
              <a:off x="4900136" y="3929883"/>
              <a:ext cx="808709" cy="77464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2" name="Straight Connector 41">
              <a:extLst>
                <a:ext uri="{FF2B5EF4-FFF2-40B4-BE49-F238E27FC236}">
                  <a16:creationId xmlns:a16="http://schemas.microsoft.com/office/drawing/2014/main" id="{12C50126-B6B1-4BF3-8AA2-AE18D09D53EC}"/>
                </a:ext>
              </a:extLst>
            </p:cNvPr>
            <p:cNvCxnSpPr>
              <a:cxnSpLocks/>
            </p:cNvCxnSpPr>
            <p:nvPr/>
          </p:nvCxnSpPr>
          <p:spPr>
            <a:xfrm rot="2700000">
              <a:off x="5097918" y="4110630"/>
              <a:ext cx="413144" cy="413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8FCC5565-C084-45E8-84A5-A0060EF27FE6}"/>
                </a:ext>
              </a:extLst>
            </p:cNvPr>
            <p:cNvSpPr txBox="1"/>
            <p:nvPr/>
          </p:nvSpPr>
          <p:spPr>
            <a:xfrm>
              <a:off x="6110003" y="4689976"/>
              <a:ext cx="117051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probing</a:t>
              </a:r>
            </a:p>
          </p:txBody>
        </p:sp>
        <p:sp>
          <p:nvSpPr>
            <p:cNvPr id="45" name="Rectangle 44">
              <a:extLst>
                <a:ext uri="{FF2B5EF4-FFF2-40B4-BE49-F238E27FC236}">
                  <a16:creationId xmlns:a16="http://schemas.microsoft.com/office/drawing/2014/main" id="{01DC5B54-6736-4F37-BD7C-781B4BF4AEA0}"/>
                </a:ext>
              </a:extLst>
            </p:cNvPr>
            <p:cNvSpPr/>
            <p:nvPr/>
          </p:nvSpPr>
          <p:spPr>
            <a:xfrm>
              <a:off x="6290821" y="3929883"/>
              <a:ext cx="808709" cy="77464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6" name="Straight Connector 45">
              <a:extLst>
                <a:ext uri="{FF2B5EF4-FFF2-40B4-BE49-F238E27FC236}">
                  <a16:creationId xmlns:a16="http://schemas.microsoft.com/office/drawing/2014/main" id="{A5D5137B-A0AD-413D-90AF-46BB82E4DE2D}"/>
                </a:ext>
              </a:extLst>
            </p:cNvPr>
            <p:cNvCxnSpPr>
              <a:cxnSpLocks/>
            </p:cNvCxnSpPr>
            <p:nvPr/>
          </p:nvCxnSpPr>
          <p:spPr>
            <a:xfrm rot="-2700000">
              <a:off x="6488603" y="4110630"/>
              <a:ext cx="413144" cy="413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2017C337-4589-4EDF-B830-0C00B00A18C6}"/>
                    </a:ext>
                  </a:extLst>
                </p:cNvPr>
                <p:cNvSpPr txBox="1"/>
                <p:nvPr/>
              </p:nvSpPr>
              <p:spPr>
                <a:xfrm>
                  <a:off x="5771120" y="3896426"/>
                  <a:ext cx="466473" cy="9848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1" i="1" smtClean="0">
                            <a:solidFill>
                              <a:schemeClr val="tx1"/>
                            </a:solidFill>
                            <a:latin typeface="Cambria Math" panose="02040503050406030204" pitchFamily="18" charset="0"/>
                            <a:ea typeface="Cambria Math" panose="02040503050406030204" pitchFamily="18" charset="0"/>
                          </a:rPr>
                          <m:t>↔</m:t>
                        </m:r>
                      </m:oMath>
                    </m:oMathPara>
                  </a14:m>
                  <a:endParaRPr lang="en-US" sz="3200" b="1" i="1" dirty="0">
                    <a:solidFill>
                      <a:schemeClr val="tx1"/>
                    </a:solidFill>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3200" b="1" i="1" smtClean="0">
                            <a:solidFill>
                              <a:schemeClr val="tx1"/>
                            </a:solidFill>
                            <a:latin typeface="Cambria Math" panose="02040503050406030204" pitchFamily="18" charset="0"/>
                            <a:ea typeface="Cambria Math" panose="02040503050406030204" pitchFamily="18" charset="0"/>
                          </a:rPr>
                          <m:t>ℱ</m:t>
                        </m:r>
                      </m:oMath>
                    </m:oMathPara>
                  </a14:m>
                  <a:endParaRPr lang="en-US" sz="3200" b="1" dirty="0">
                    <a:solidFill>
                      <a:schemeClr val="tx1"/>
                    </a:solidFill>
                  </a:endParaRPr>
                </a:p>
              </p:txBody>
            </p:sp>
          </mc:Choice>
          <mc:Fallback xmlns="">
            <p:sp>
              <p:nvSpPr>
                <p:cNvPr id="48" name="TextBox 47">
                  <a:extLst>
                    <a:ext uri="{FF2B5EF4-FFF2-40B4-BE49-F238E27FC236}">
                      <a16:creationId xmlns:a16="http://schemas.microsoft.com/office/drawing/2014/main" id="{2017C337-4589-4EDF-B830-0C00B00A18C6}"/>
                    </a:ext>
                  </a:extLst>
                </p:cNvPr>
                <p:cNvSpPr txBox="1">
                  <a:spLocks noRot="1" noChangeAspect="1" noMove="1" noResize="1" noEditPoints="1" noAdjustHandles="1" noChangeArrowheads="1" noChangeShapeType="1" noTextEdit="1"/>
                </p:cNvSpPr>
                <p:nvPr/>
              </p:nvSpPr>
              <p:spPr>
                <a:xfrm>
                  <a:off x="5771120" y="3896426"/>
                  <a:ext cx="466473" cy="984885"/>
                </a:xfrm>
                <a:prstGeom prst="rect">
                  <a:avLst/>
                </a:prstGeom>
                <a:blipFill>
                  <a:blip r:embed="rId8"/>
                  <a:stretch>
                    <a:fillRect/>
                  </a:stretch>
                </a:blipFill>
              </p:spPr>
              <p:txBody>
                <a:bodyPr/>
                <a:lstStyle/>
                <a:p>
                  <a:r>
                    <a:rPr lang="en-US">
                      <a:noFill/>
                    </a:rPr>
                    <a:t> </a:t>
                  </a:r>
                </a:p>
              </p:txBody>
            </p:sp>
          </mc:Fallback>
        </mc:AlternateContent>
      </p:grpSp>
      <p:grpSp>
        <p:nvGrpSpPr>
          <p:cNvPr id="68" name="Group 67">
            <a:extLst>
              <a:ext uri="{FF2B5EF4-FFF2-40B4-BE49-F238E27FC236}">
                <a16:creationId xmlns:a16="http://schemas.microsoft.com/office/drawing/2014/main" id="{1756F3C0-53D0-4347-872D-1DA5211BB99C}"/>
              </a:ext>
            </a:extLst>
          </p:cNvPr>
          <p:cNvGrpSpPr/>
          <p:nvPr/>
        </p:nvGrpSpPr>
        <p:grpSpPr>
          <a:xfrm>
            <a:off x="4592422" y="1792400"/>
            <a:ext cx="2480491" cy="1255215"/>
            <a:chOff x="4805269" y="5462297"/>
            <a:chExt cx="2480491" cy="1255215"/>
          </a:xfrm>
        </p:grpSpPr>
        <p:sp>
          <p:nvSpPr>
            <p:cNvPr id="50" name="TextBox 49">
              <a:extLst>
                <a:ext uri="{FF2B5EF4-FFF2-40B4-BE49-F238E27FC236}">
                  <a16:creationId xmlns:a16="http://schemas.microsoft.com/office/drawing/2014/main" id="{4C5077A3-64D1-4CF2-8551-414F45FABC6A}"/>
                </a:ext>
              </a:extLst>
            </p:cNvPr>
            <p:cNvSpPr txBox="1"/>
            <p:nvPr/>
          </p:nvSpPr>
          <p:spPr>
            <a:xfrm>
              <a:off x="4805269" y="6249572"/>
              <a:ext cx="100893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source</a:t>
              </a:r>
            </a:p>
          </p:txBody>
        </p:sp>
        <p:sp>
          <p:nvSpPr>
            <p:cNvPr id="51" name="Rectangle 50">
              <a:extLst>
                <a:ext uri="{FF2B5EF4-FFF2-40B4-BE49-F238E27FC236}">
                  <a16:creationId xmlns:a16="http://schemas.microsoft.com/office/drawing/2014/main" id="{463BEA2D-BA2A-4556-BA13-6EF673D44F5E}"/>
                </a:ext>
              </a:extLst>
            </p:cNvPr>
            <p:cNvSpPr/>
            <p:nvPr/>
          </p:nvSpPr>
          <p:spPr>
            <a:xfrm>
              <a:off x="4905380" y="5495754"/>
              <a:ext cx="808709" cy="77464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130011CD-E259-4838-B027-8D9A6CC10AE0}"/>
                </a:ext>
              </a:extLst>
            </p:cNvPr>
            <p:cNvSpPr txBox="1"/>
            <p:nvPr/>
          </p:nvSpPr>
          <p:spPr>
            <a:xfrm>
              <a:off x="6115247" y="6255847"/>
              <a:ext cx="117051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probing</a:t>
              </a:r>
            </a:p>
          </p:txBody>
        </p:sp>
        <p:cxnSp>
          <p:nvCxnSpPr>
            <p:cNvPr id="54" name="Straight Connector 53">
              <a:extLst>
                <a:ext uri="{FF2B5EF4-FFF2-40B4-BE49-F238E27FC236}">
                  <a16:creationId xmlns:a16="http://schemas.microsoft.com/office/drawing/2014/main" id="{17BBD98C-0D50-4F22-8C32-5CA172261D2F}"/>
                </a:ext>
              </a:extLst>
            </p:cNvPr>
            <p:cNvCxnSpPr>
              <a:cxnSpLocks/>
            </p:cNvCxnSpPr>
            <p:nvPr/>
          </p:nvCxnSpPr>
          <p:spPr>
            <a:xfrm rot="-2700000">
              <a:off x="5103162" y="5676502"/>
              <a:ext cx="413144" cy="413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4ADBD0DD-D70E-4FD2-971A-7FE5CC0C0F6E}"/>
                </a:ext>
              </a:extLst>
            </p:cNvPr>
            <p:cNvSpPr/>
            <p:nvPr/>
          </p:nvSpPr>
          <p:spPr>
            <a:xfrm>
              <a:off x="6296065" y="5495754"/>
              <a:ext cx="808709" cy="77464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7" name="Straight Connector 56">
              <a:extLst>
                <a:ext uri="{FF2B5EF4-FFF2-40B4-BE49-F238E27FC236}">
                  <a16:creationId xmlns:a16="http://schemas.microsoft.com/office/drawing/2014/main" id="{BC2B4747-DBBF-4BEA-8FC3-CC9E402DE731}"/>
                </a:ext>
              </a:extLst>
            </p:cNvPr>
            <p:cNvCxnSpPr>
              <a:cxnSpLocks/>
            </p:cNvCxnSpPr>
            <p:nvPr/>
          </p:nvCxnSpPr>
          <p:spPr>
            <a:xfrm rot="2700000">
              <a:off x="6493847" y="5676502"/>
              <a:ext cx="413144" cy="413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71107036-01ED-4C35-91FC-762DCBF7425C}"/>
                    </a:ext>
                  </a:extLst>
                </p:cNvPr>
                <p:cNvSpPr txBox="1"/>
                <p:nvPr/>
              </p:nvSpPr>
              <p:spPr>
                <a:xfrm>
                  <a:off x="5776364" y="5462297"/>
                  <a:ext cx="466473" cy="9848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1" i="1" smtClean="0">
                            <a:solidFill>
                              <a:schemeClr val="tx1"/>
                            </a:solidFill>
                            <a:latin typeface="Cambria Math" panose="02040503050406030204" pitchFamily="18" charset="0"/>
                            <a:ea typeface="Cambria Math" panose="02040503050406030204" pitchFamily="18" charset="0"/>
                          </a:rPr>
                          <m:t>↔</m:t>
                        </m:r>
                      </m:oMath>
                    </m:oMathPara>
                  </a14:m>
                  <a:endParaRPr lang="en-US" sz="3200" b="1" i="1" dirty="0">
                    <a:solidFill>
                      <a:schemeClr val="tx1"/>
                    </a:solidFill>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3200" b="1" i="1" smtClean="0">
                            <a:solidFill>
                              <a:schemeClr val="tx1"/>
                            </a:solidFill>
                            <a:latin typeface="Cambria Math" panose="02040503050406030204" pitchFamily="18" charset="0"/>
                            <a:ea typeface="Cambria Math" panose="02040503050406030204" pitchFamily="18" charset="0"/>
                          </a:rPr>
                          <m:t>ℱ</m:t>
                        </m:r>
                      </m:oMath>
                    </m:oMathPara>
                  </a14:m>
                  <a:endParaRPr lang="en-US" sz="3200" b="1" dirty="0">
                    <a:solidFill>
                      <a:schemeClr val="tx1"/>
                    </a:solidFill>
                  </a:endParaRPr>
                </a:p>
              </p:txBody>
            </p:sp>
          </mc:Choice>
          <mc:Fallback xmlns="">
            <p:sp>
              <p:nvSpPr>
                <p:cNvPr id="58" name="TextBox 57">
                  <a:extLst>
                    <a:ext uri="{FF2B5EF4-FFF2-40B4-BE49-F238E27FC236}">
                      <a16:creationId xmlns:a16="http://schemas.microsoft.com/office/drawing/2014/main" id="{71107036-01ED-4C35-91FC-762DCBF7425C}"/>
                    </a:ext>
                  </a:extLst>
                </p:cNvPr>
                <p:cNvSpPr txBox="1">
                  <a:spLocks noRot="1" noChangeAspect="1" noMove="1" noResize="1" noEditPoints="1" noAdjustHandles="1" noChangeArrowheads="1" noChangeShapeType="1" noTextEdit="1"/>
                </p:cNvSpPr>
                <p:nvPr/>
              </p:nvSpPr>
              <p:spPr>
                <a:xfrm>
                  <a:off x="5776364" y="5462297"/>
                  <a:ext cx="466473" cy="984885"/>
                </a:xfrm>
                <a:prstGeom prst="rect">
                  <a:avLst/>
                </a:prstGeom>
                <a:blipFill>
                  <a:blip r:embed="rId9"/>
                  <a:stretch>
                    <a:fillRect/>
                  </a:stretch>
                </a:blipFill>
              </p:spPr>
              <p:txBody>
                <a:bodyPr/>
                <a:lstStyle/>
                <a:p>
                  <a:r>
                    <a:rPr lang="en-US">
                      <a:noFill/>
                    </a:rPr>
                    <a:t> </a:t>
                  </a:r>
                </a:p>
              </p:txBody>
            </p:sp>
          </mc:Fallback>
        </mc:AlternateContent>
      </p:grpSp>
      <p:sp>
        <p:nvSpPr>
          <p:cNvPr id="63" name="Title 1">
            <a:extLst>
              <a:ext uri="{FF2B5EF4-FFF2-40B4-BE49-F238E27FC236}">
                <a16:creationId xmlns:a16="http://schemas.microsoft.com/office/drawing/2014/main" id="{A9B158B1-18BD-43F8-BA33-BF4D2BC7382B}"/>
              </a:ext>
            </a:extLst>
          </p:cNvPr>
          <p:cNvSpPr txBox="1">
            <a:spLocks/>
          </p:cNvSpPr>
          <p:nvPr/>
        </p:nvSpPr>
        <p:spPr>
          <a:xfrm>
            <a:off x="974897" y="-5910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Anisotropic filtering</a:t>
            </a:r>
          </a:p>
        </p:txBody>
      </p:sp>
      <p:sp>
        <p:nvSpPr>
          <p:cNvPr id="13" name="TextBox 12">
            <a:extLst>
              <a:ext uri="{FF2B5EF4-FFF2-40B4-BE49-F238E27FC236}">
                <a16:creationId xmlns:a16="http://schemas.microsoft.com/office/drawing/2014/main" id="{822CB397-48B0-451A-AB54-04FA940B8B27}"/>
              </a:ext>
            </a:extLst>
          </p:cNvPr>
          <p:cNvSpPr txBox="1"/>
          <p:nvPr/>
        </p:nvSpPr>
        <p:spPr>
          <a:xfrm>
            <a:off x="93664" y="6241092"/>
            <a:ext cx="230845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j-lt"/>
                <a:ea typeface="Linux Libertine" panose="02000503000000000000" pitchFamily="2" charset="0"/>
                <a:cs typeface="Linux Libertine" panose="02000503000000000000" pitchFamily="2" charset="0"/>
              </a:rPr>
              <a:t>hidden template</a:t>
            </a:r>
          </a:p>
        </p:txBody>
      </p:sp>
      <p:cxnSp>
        <p:nvCxnSpPr>
          <p:cNvPr id="72" name="Straight Connector 71">
            <a:extLst>
              <a:ext uri="{FF2B5EF4-FFF2-40B4-BE49-F238E27FC236}">
                <a16:creationId xmlns:a16="http://schemas.microsoft.com/office/drawing/2014/main" id="{5715FE95-0263-4349-9659-982EE90E6E80}"/>
              </a:ext>
            </a:extLst>
          </p:cNvPr>
          <p:cNvCxnSpPr>
            <a:cxnSpLocks/>
          </p:cNvCxnSpPr>
          <p:nvPr/>
        </p:nvCxnSpPr>
        <p:spPr>
          <a:xfrm>
            <a:off x="2150694" y="3254260"/>
            <a:ext cx="0" cy="3252281"/>
          </a:xfrm>
          <a:prstGeom prst="line">
            <a:avLst/>
          </a:prstGeom>
          <a:ln w="50800">
            <a:solidFill>
              <a:srgbClr val="7030A0"/>
            </a:soli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ABA2BF74-4778-412A-BE92-5C23AC0D9642}"/>
              </a:ext>
            </a:extLst>
          </p:cNvPr>
          <p:cNvCxnSpPr>
            <a:cxnSpLocks/>
          </p:cNvCxnSpPr>
          <p:nvPr/>
        </p:nvCxnSpPr>
        <p:spPr>
          <a:xfrm>
            <a:off x="1329101" y="3254260"/>
            <a:ext cx="0" cy="3252281"/>
          </a:xfrm>
          <a:prstGeom prst="line">
            <a:avLst/>
          </a:prstGeom>
          <a:ln w="50800">
            <a:solidFill>
              <a:srgbClr val="7030A0"/>
            </a:soli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AA0DE34A-1124-4192-A703-CC7A319C4944}"/>
              </a:ext>
            </a:extLst>
          </p:cNvPr>
          <p:cNvCxnSpPr>
            <a:cxnSpLocks/>
          </p:cNvCxnSpPr>
          <p:nvPr/>
        </p:nvCxnSpPr>
        <p:spPr>
          <a:xfrm rot="5400000">
            <a:off x="1719804" y="2176199"/>
            <a:ext cx="0" cy="3252281"/>
          </a:xfrm>
          <a:prstGeom prst="line">
            <a:avLst/>
          </a:prstGeom>
          <a:ln w="50800">
            <a:solidFill>
              <a:srgbClr val="0BE208"/>
            </a:soli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95AFEFE-5D1F-4B16-B7B3-F8B05F57386A}"/>
              </a:ext>
            </a:extLst>
          </p:cNvPr>
          <p:cNvCxnSpPr>
            <a:cxnSpLocks/>
          </p:cNvCxnSpPr>
          <p:nvPr/>
        </p:nvCxnSpPr>
        <p:spPr>
          <a:xfrm rot="5400000">
            <a:off x="1719072" y="4294605"/>
            <a:ext cx="0" cy="3252281"/>
          </a:xfrm>
          <a:prstGeom prst="line">
            <a:avLst/>
          </a:prstGeom>
          <a:ln w="50800">
            <a:solidFill>
              <a:srgbClr val="0BE208"/>
            </a:soli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271705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fade">
                                      <p:cBhvr>
                                        <p:cTn id="13" dur="500"/>
                                        <p:tgtEl>
                                          <p:spTgt spid="79"/>
                                        </p:tgtEl>
                                      </p:cBhvr>
                                    </p:animEffect>
                                  </p:childTnLst>
                                </p:cTn>
                              </p:par>
                              <p:par>
                                <p:cTn id="14" presetID="10" presetClass="entr" presetSubtype="0" fill="hold" nodeType="with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fade">
                                      <p:cBhvr>
                                        <p:cTn id="16" dur="500"/>
                                        <p:tgtEl>
                                          <p:spTgt spid="7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79"/>
                                        </p:tgtEl>
                                      </p:cBhvr>
                                    </p:animEffect>
                                    <p:set>
                                      <p:cBhvr>
                                        <p:cTn id="21" dur="1" fill="hold">
                                          <p:stCondLst>
                                            <p:cond delay="499"/>
                                          </p:stCondLst>
                                        </p:cTn>
                                        <p:tgtEl>
                                          <p:spTgt spid="79"/>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72"/>
                                        </p:tgtEl>
                                      </p:cBhvr>
                                    </p:animEffect>
                                    <p:set>
                                      <p:cBhvr>
                                        <p:cTn id="24" dur="1" fill="hold">
                                          <p:stCondLst>
                                            <p:cond delay="499"/>
                                          </p:stCondLst>
                                        </p:cTn>
                                        <p:tgtEl>
                                          <p:spTgt spid="72"/>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nodeType="with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fade">
                                      <p:cBhvr>
                                        <p:cTn id="30" dur="500"/>
                                        <p:tgtEl>
                                          <p:spTgt spid="59"/>
                                        </p:tgtEl>
                                      </p:cBhvr>
                                    </p:animEffect>
                                  </p:childTnLst>
                                </p:cTn>
                              </p:par>
                              <p:par>
                                <p:cTn id="31" presetID="10" presetClass="entr" presetSubtype="0" fill="hold" nodeType="withEffect">
                                  <p:stCondLst>
                                    <p:cond delay="0"/>
                                  </p:stCondLst>
                                  <p:childTnLst>
                                    <p:set>
                                      <p:cBhvr>
                                        <p:cTn id="32" dur="1" fill="hold">
                                          <p:stCondLst>
                                            <p:cond delay="0"/>
                                          </p:stCondLst>
                                        </p:cTn>
                                        <p:tgtEl>
                                          <p:spTgt spid="81"/>
                                        </p:tgtEl>
                                        <p:attrNameLst>
                                          <p:attrName>style.visibility</p:attrName>
                                        </p:attrNameLst>
                                      </p:cBhvr>
                                      <p:to>
                                        <p:strVal val="visible"/>
                                      </p:to>
                                    </p:set>
                                    <p:animEffect transition="in" filter="fade">
                                      <p:cBhvr>
                                        <p:cTn id="33" dur="500"/>
                                        <p:tgtEl>
                                          <p:spTgt spid="81"/>
                                        </p:tgtEl>
                                      </p:cBhvr>
                                    </p:animEffect>
                                  </p:childTnLst>
                                </p:cTn>
                              </p:par>
                              <p:par>
                                <p:cTn id="34" presetID="10" presetClass="entr" presetSubtype="0" fill="hold" nodeType="withEffect">
                                  <p:stCondLst>
                                    <p:cond delay="0"/>
                                  </p:stCondLst>
                                  <p:childTnLst>
                                    <p:set>
                                      <p:cBhvr>
                                        <p:cTn id="35" dur="1" fill="hold">
                                          <p:stCondLst>
                                            <p:cond delay="0"/>
                                          </p:stCondLst>
                                        </p:cTn>
                                        <p:tgtEl>
                                          <p:spTgt spid="80"/>
                                        </p:tgtEl>
                                        <p:attrNameLst>
                                          <p:attrName>style.visibility</p:attrName>
                                        </p:attrNameLst>
                                      </p:cBhvr>
                                      <p:to>
                                        <p:strVal val="visible"/>
                                      </p:to>
                                    </p:set>
                                    <p:animEffect transition="in" filter="fade">
                                      <p:cBhvr>
                                        <p:cTn id="36"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431862CC-4ED1-4811-BD0D-F2EFC0A6057F}"/>
              </a:ext>
            </a:extLst>
          </p:cNvPr>
          <p:cNvSpPr txBox="1">
            <a:spLocks/>
          </p:cNvSpPr>
          <p:nvPr/>
        </p:nvSpPr>
        <p:spPr>
          <a:xfrm>
            <a:off x="1036640" y="41669"/>
            <a:ext cx="10515600" cy="9666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Indirect light transport</a:t>
            </a:r>
          </a:p>
        </p:txBody>
      </p:sp>
      <p:sp>
        <p:nvSpPr>
          <p:cNvPr id="36" name="Rectangle 35">
            <a:extLst>
              <a:ext uri="{FF2B5EF4-FFF2-40B4-BE49-F238E27FC236}">
                <a16:creationId xmlns:a16="http://schemas.microsoft.com/office/drawing/2014/main" id="{773E5B05-0EB5-4021-88BB-545443920EF0}"/>
              </a:ext>
            </a:extLst>
          </p:cNvPr>
          <p:cNvSpPr/>
          <p:nvPr/>
        </p:nvSpPr>
        <p:spPr>
          <a:xfrm>
            <a:off x="6056067" y="1613244"/>
            <a:ext cx="2196500" cy="47705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20000"/>
              </a:spcBef>
            </a:pPr>
            <a:r>
              <a:rPr lang="en-US" sz="2500" dirty="0">
                <a:solidFill>
                  <a:prstClr val="white"/>
                </a:solidFill>
                <a:latin typeface="Calibri Light" panose="020F0302020204030204"/>
                <a:ea typeface="Linux Libertine" panose="02000503000000000000" pitchFamily="2" charset="0"/>
                <a:cs typeface="Linux Libertine" panose="02000503000000000000" pitchFamily="2" charset="0"/>
              </a:rPr>
              <a:t>mirror</a:t>
            </a:r>
          </a:p>
        </p:txBody>
      </p:sp>
      <p:sp>
        <p:nvSpPr>
          <p:cNvPr id="37" name="Rectangle 36">
            <a:extLst>
              <a:ext uri="{FF2B5EF4-FFF2-40B4-BE49-F238E27FC236}">
                <a16:creationId xmlns:a16="http://schemas.microsoft.com/office/drawing/2014/main" id="{65083393-1C0E-4E2F-A978-45638FA10042}"/>
              </a:ext>
            </a:extLst>
          </p:cNvPr>
          <p:cNvSpPr/>
          <p:nvPr/>
        </p:nvSpPr>
        <p:spPr>
          <a:xfrm>
            <a:off x="6047524" y="5617803"/>
            <a:ext cx="2196500" cy="47705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20000"/>
              </a:spcBef>
            </a:pPr>
            <a:r>
              <a:rPr lang="en-US" sz="2500" dirty="0">
                <a:solidFill>
                  <a:prstClr val="white"/>
                </a:solidFill>
                <a:latin typeface="Calibri Light" panose="020F0302020204030204"/>
                <a:ea typeface="Linux Libertine" panose="02000503000000000000" pitchFamily="2" charset="0"/>
                <a:cs typeface="Linux Libertine" panose="02000503000000000000" pitchFamily="2" charset="0"/>
              </a:rPr>
              <a:t>diffuser</a:t>
            </a:r>
          </a:p>
        </p:txBody>
      </p:sp>
      <p:pic>
        <p:nvPicPr>
          <p:cNvPr id="39" name="Picture 38">
            <a:extLst>
              <a:ext uri="{FF2B5EF4-FFF2-40B4-BE49-F238E27FC236}">
                <a16:creationId xmlns:a16="http://schemas.microsoft.com/office/drawing/2014/main" id="{FB32468E-B155-4445-99EA-6010C466D33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8991166" y="2577561"/>
            <a:ext cx="3109772" cy="2484878"/>
          </a:xfrm>
          <a:prstGeom prst="rect">
            <a:avLst/>
          </a:prstGeom>
          <a:ln w="28575">
            <a:solidFill>
              <a:schemeClr val="tx1"/>
            </a:solidFill>
          </a:ln>
        </p:spPr>
      </p:pic>
      <p:sp>
        <p:nvSpPr>
          <p:cNvPr id="56" name="TextBox 55">
            <a:extLst>
              <a:ext uri="{FF2B5EF4-FFF2-40B4-BE49-F238E27FC236}">
                <a16:creationId xmlns:a16="http://schemas.microsoft.com/office/drawing/2014/main" id="{4981AF12-A197-4217-927A-E9ED9D53DFE7}"/>
              </a:ext>
            </a:extLst>
          </p:cNvPr>
          <p:cNvSpPr txBox="1"/>
          <p:nvPr/>
        </p:nvSpPr>
        <p:spPr>
          <a:xfrm>
            <a:off x="8279183" y="3480726"/>
            <a:ext cx="43473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a:t>
            </a:r>
          </a:p>
        </p:txBody>
      </p:sp>
      <p:cxnSp>
        <p:nvCxnSpPr>
          <p:cNvPr id="64" name="Straight Arrow Connector 63">
            <a:extLst>
              <a:ext uri="{FF2B5EF4-FFF2-40B4-BE49-F238E27FC236}">
                <a16:creationId xmlns:a16="http://schemas.microsoft.com/office/drawing/2014/main" id="{4288BAF8-B760-4BCE-916B-FB27F6495583}"/>
              </a:ext>
            </a:extLst>
          </p:cNvPr>
          <p:cNvCxnSpPr>
            <a:cxnSpLocks/>
          </p:cNvCxnSpPr>
          <p:nvPr/>
        </p:nvCxnSpPr>
        <p:spPr>
          <a:xfrm>
            <a:off x="4219462" y="5180292"/>
            <a:ext cx="2264078" cy="0"/>
          </a:xfrm>
          <a:prstGeom prst="straightConnector1">
            <a:avLst/>
          </a:prstGeom>
          <a:ln w="38100">
            <a:solidFill>
              <a:schemeClr val="accent2">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BD0F4A46-00F0-416D-BA9A-6957D36A7934}"/>
              </a:ext>
            </a:extLst>
          </p:cNvPr>
          <p:cNvCxnSpPr>
            <a:cxnSpLocks/>
          </p:cNvCxnSpPr>
          <p:nvPr/>
        </p:nvCxnSpPr>
        <p:spPr>
          <a:xfrm flipH="1">
            <a:off x="4219462" y="5334864"/>
            <a:ext cx="2146144" cy="0"/>
          </a:xfrm>
          <a:prstGeom prst="straightConnector1">
            <a:avLst/>
          </a:prstGeom>
          <a:ln w="38100">
            <a:solidFill>
              <a:schemeClr val="accent2">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E3164816-8570-4AD5-9668-02EC76C45D6B}"/>
              </a:ext>
            </a:extLst>
          </p:cNvPr>
          <p:cNvCxnSpPr>
            <a:cxnSpLocks/>
          </p:cNvCxnSpPr>
          <p:nvPr/>
        </p:nvCxnSpPr>
        <p:spPr>
          <a:xfrm flipH="1">
            <a:off x="4219462" y="1951968"/>
            <a:ext cx="1746599" cy="0"/>
          </a:xfrm>
          <a:prstGeom prst="straightConnector1">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D7754894-875A-4131-80F7-B7156D33B3C1}"/>
              </a:ext>
            </a:extLst>
          </p:cNvPr>
          <p:cNvCxnSpPr>
            <a:cxnSpLocks/>
          </p:cNvCxnSpPr>
          <p:nvPr/>
        </p:nvCxnSpPr>
        <p:spPr>
          <a:xfrm flipV="1">
            <a:off x="5942410" y="1947028"/>
            <a:ext cx="0" cy="3808341"/>
          </a:xfrm>
          <a:prstGeom prst="straightConnector1">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595DDDA0-6D20-45CE-A062-A32B64C39702}"/>
              </a:ext>
            </a:extLst>
          </p:cNvPr>
          <p:cNvCxnSpPr>
            <a:cxnSpLocks/>
          </p:cNvCxnSpPr>
          <p:nvPr/>
        </p:nvCxnSpPr>
        <p:spPr>
          <a:xfrm>
            <a:off x="4219462" y="5755369"/>
            <a:ext cx="1746599" cy="0"/>
          </a:xfrm>
          <a:prstGeom prst="straightConnector1">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75" name="Picture 74" descr="A close up of a device&#10;&#10;Description automatically generated">
            <a:extLst>
              <a:ext uri="{FF2B5EF4-FFF2-40B4-BE49-F238E27FC236}">
                <a16:creationId xmlns:a16="http://schemas.microsoft.com/office/drawing/2014/main" id="{C1C2956C-7CE1-41A5-AE06-D3DB7770BA11}"/>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258945" y="158468"/>
            <a:ext cx="2435703" cy="2304592"/>
          </a:xfrm>
          <a:prstGeom prst="rect">
            <a:avLst/>
          </a:prstGeom>
        </p:spPr>
      </p:pic>
      <p:cxnSp>
        <p:nvCxnSpPr>
          <p:cNvPr id="76" name="Straight Arrow Connector 75">
            <a:extLst>
              <a:ext uri="{FF2B5EF4-FFF2-40B4-BE49-F238E27FC236}">
                <a16:creationId xmlns:a16="http://schemas.microsoft.com/office/drawing/2014/main" id="{B5829FE9-CF1E-469C-A5A0-BE2D8E136B42}"/>
              </a:ext>
            </a:extLst>
          </p:cNvPr>
          <p:cNvCxnSpPr>
            <a:cxnSpLocks/>
          </p:cNvCxnSpPr>
          <p:nvPr/>
        </p:nvCxnSpPr>
        <p:spPr>
          <a:xfrm flipH="1">
            <a:off x="4219462" y="2695259"/>
            <a:ext cx="2519733" cy="0"/>
          </a:xfrm>
          <a:prstGeom prst="straightConnector1">
            <a:avLst/>
          </a:prstGeom>
          <a:ln w="38100">
            <a:solidFill>
              <a:srgbClr val="4472C4"/>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B12591BE-5066-4F80-8A41-605D302F48C2}"/>
              </a:ext>
            </a:extLst>
          </p:cNvPr>
          <p:cNvCxnSpPr>
            <a:cxnSpLocks/>
          </p:cNvCxnSpPr>
          <p:nvPr/>
        </p:nvCxnSpPr>
        <p:spPr>
          <a:xfrm flipH="1" flipV="1">
            <a:off x="6724315" y="2695259"/>
            <a:ext cx="14879" cy="2249484"/>
          </a:xfrm>
          <a:prstGeom prst="straightConnector1">
            <a:avLst/>
          </a:prstGeom>
          <a:ln w="38100">
            <a:solidFill>
              <a:srgbClr val="4472C4"/>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20ADB8D2-4869-43AF-8848-E75942CA9A10}"/>
              </a:ext>
            </a:extLst>
          </p:cNvPr>
          <p:cNvCxnSpPr>
            <a:cxnSpLocks/>
          </p:cNvCxnSpPr>
          <p:nvPr/>
        </p:nvCxnSpPr>
        <p:spPr>
          <a:xfrm flipH="1">
            <a:off x="6896592" y="2851513"/>
            <a:ext cx="12813" cy="1936975"/>
          </a:xfrm>
          <a:prstGeom prst="straightConnector1">
            <a:avLst/>
          </a:prstGeom>
          <a:ln w="38100">
            <a:solidFill>
              <a:srgbClr val="4472C4"/>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2C8302A7-F633-46FA-998B-3F59D65F9B11}"/>
              </a:ext>
            </a:extLst>
          </p:cNvPr>
          <p:cNvCxnSpPr>
            <a:cxnSpLocks/>
          </p:cNvCxnSpPr>
          <p:nvPr/>
        </p:nvCxnSpPr>
        <p:spPr>
          <a:xfrm>
            <a:off x="4219462" y="2847659"/>
            <a:ext cx="2672132" cy="0"/>
          </a:xfrm>
          <a:prstGeom prst="straightConnector1">
            <a:avLst/>
          </a:prstGeom>
          <a:ln w="38100">
            <a:solidFill>
              <a:srgbClr val="4472C4"/>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7596CA9B-B305-4D34-BAA1-23C66C14ADA7}"/>
              </a:ext>
            </a:extLst>
          </p:cNvPr>
          <p:cNvCxnSpPr>
            <a:cxnSpLocks/>
          </p:cNvCxnSpPr>
          <p:nvPr/>
        </p:nvCxnSpPr>
        <p:spPr>
          <a:xfrm>
            <a:off x="4219462" y="3429000"/>
            <a:ext cx="3238025" cy="0"/>
          </a:xfrm>
          <a:prstGeom prst="straightConnector1">
            <a:avLst/>
          </a:prstGeom>
          <a:ln w="38100">
            <a:solidFill>
              <a:srgbClr val="03AD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9C8F4C30-D0B0-4C7C-B5C6-228199F7DCFC}"/>
              </a:ext>
            </a:extLst>
          </p:cNvPr>
          <p:cNvCxnSpPr>
            <a:cxnSpLocks/>
          </p:cNvCxnSpPr>
          <p:nvPr/>
        </p:nvCxnSpPr>
        <p:spPr>
          <a:xfrm flipH="1">
            <a:off x="4219462" y="4188612"/>
            <a:ext cx="3263808" cy="0"/>
          </a:xfrm>
          <a:prstGeom prst="straightConnector1">
            <a:avLst/>
          </a:prstGeom>
          <a:ln w="38100">
            <a:solidFill>
              <a:srgbClr val="03AD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10B4360C-2290-4FA6-99E0-9046CE4D4CF4}"/>
              </a:ext>
            </a:extLst>
          </p:cNvPr>
          <p:cNvCxnSpPr>
            <a:cxnSpLocks/>
          </p:cNvCxnSpPr>
          <p:nvPr/>
        </p:nvCxnSpPr>
        <p:spPr>
          <a:xfrm>
            <a:off x="7483269" y="3429000"/>
            <a:ext cx="0" cy="759612"/>
          </a:xfrm>
          <a:prstGeom prst="straightConnector1">
            <a:avLst/>
          </a:prstGeom>
          <a:ln w="38100">
            <a:solidFill>
              <a:srgbClr val="03AD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EF73E41E-D630-42BF-9E94-FD06BE862F15}"/>
              </a:ext>
            </a:extLst>
          </p:cNvPr>
          <p:cNvSpPr txBox="1"/>
          <p:nvPr/>
        </p:nvSpPr>
        <p:spPr>
          <a:xfrm>
            <a:off x="2837118" y="2567771"/>
            <a:ext cx="123155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mj-lt"/>
                <a:ea typeface="Linux Libertine" panose="02000503000000000000" pitchFamily="2" charset="0"/>
                <a:cs typeface="Linux Libertine" panose="02000503000000000000" pitchFamily="2" charset="0"/>
              </a:rPr>
              <a:t>diagonal</a:t>
            </a:r>
          </a:p>
        </p:txBody>
      </p:sp>
      <p:sp>
        <p:nvSpPr>
          <p:cNvPr id="98" name="TextBox 97">
            <a:extLst>
              <a:ext uri="{FF2B5EF4-FFF2-40B4-BE49-F238E27FC236}">
                <a16:creationId xmlns:a16="http://schemas.microsoft.com/office/drawing/2014/main" id="{1928808F-48C5-452E-8A50-00B24864114B}"/>
              </a:ext>
            </a:extLst>
          </p:cNvPr>
          <p:cNvSpPr txBox="1"/>
          <p:nvPr/>
        </p:nvSpPr>
        <p:spPr>
          <a:xfrm>
            <a:off x="2860541" y="5016315"/>
            <a:ext cx="123155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2"/>
                </a:solidFill>
                <a:effectLst/>
                <a:uLnTx/>
                <a:uFillTx/>
                <a:latin typeface="+mj-lt"/>
                <a:ea typeface="Linux Libertine" panose="02000503000000000000" pitchFamily="2" charset="0"/>
                <a:cs typeface="Linux Libertine" panose="02000503000000000000" pitchFamily="2" charset="0"/>
              </a:rPr>
              <a:t>diagonal</a:t>
            </a:r>
          </a:p>
        </p:txBody>
      </p:sp>
      <p:sp>
        <p:nvSpPr>
          <p:cNvPr id="99" name="TextBox 98">
            <a:extLst>
              <a:ext uri="{FF2B5EF4-FFF2-40B4-BE49-F238E27FC236}">
                <a16:creationId xmlns:a16="http://schemas.microsoft.com/office/drawing/2014/main" id="{6901FA2E-0C79-451A-A298-913990A276E2}"/>
              </a:ext>
            </a:extLst>
          </p:cNvPr>
          <p:cNvSpPr txBox="1"/>
          <p:nvPr/>
        </p:nvSpPr>
        <p:spPr>
          <a:xfrm>
            <a:off x="2860542" y="1594501"/>
            <a:ext cx="1231555"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3AD50"/>
                </a:solidFill>
                <a:effectLst/>
                <a:uLnTx/>
                <a:uFillTx/>
                <a:latin typeface="+mj-lt"/>
                <a:ea typeface="Linux Libertine" panose="02000503000000000000" pitchFamily="2" charset="0"/>
                <a:cs typeface="Linux Libertine" panose="02000503000000000000" pitchFamily="2" charset="0"/>
              </a:rPr>
              <a:t>off-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3AD50"/>
                </a:solidFill>
                <a:effectLst/>
                <a:uLnTx/>
                <a:uFillTx/>
                <a:latin typeface="+mj-lt"/>
                <a:ea typeface="Linux Libertine" panose="02000503000000000000" pitchFamily="2" charset="0"/>
                <a:cs typeface="Linux Libertine" panose="02000503000000000000" pitchFamily="2" charset="0"/>
              </a:rPr>
              <a:t>diagonal</a:t>
            </a:r>
          </a:p>
        </p:txBody>
      </p:sp>
      <p:sp>
        <p:nvSpPr>
          <p:cNvPr id="100" name="TextBox 99">
            <a:extLst>
              <a:ext uri="{FF2B5EF4-FFF2-40B4-BE49-F238E27FC236}">
                <a16:creationId xmlns:a16="http://schemas.microsoft.com/office/drawing/2014/main" id="{D7FB1DC4-4D4F-47E1-89A0-B2F986209968}"/>
              </a:ext>
            </a:extLst>
          </p:cNvPr>
          <p:cNvSpPr txBox="1"/>
          <p:nvPr/>
        </p:nvSpPr>
        <p:spPr>
          <a:xfrm>
            <a:off x="2839327" y="3357615"/>
            <a:ext cx="1231555"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3AD50"/>
                </a:solidFill>
                <a:effectLst/>
                <a:uLnTx/>
                <a:uFillTx/>
                <a:latin typeface="+mj-lt"/>
                <a:ea typeface="Linux Libertine" panose="02000503000000000000" pitchFamily="2" charset="0"/>
                <a:cs typeface="Linux Libertine" panose="02000503000000000000" pitchFamily="2" charset="0"/>
              </a:rPr>
              <a:t>off-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3AD50"/>
                </a:solidFill>
                <a:effectLst/>
                <a:uLnTx/>
                <a:uFillTx/>
                <a:latin typeface="+mj-lt"/>
                <a:ea typeface="Linux Libertine" panose="02000503000000000000" pitchFamily="2" charset="0"/>
                <a:cs typeface="Linux Libertine" panose="02000503000000000000" pitchFamily="2" charset="0"/>
              </a:rPr>
              <a:t>diagonal</a:t>
            </a:r>
          </a:p>
        </p:txBody>
      </p:sp>
      <p:grpSp>
        <p:nvGrpSpPr>
          <p:cNvPr id="2" name="Group 1">
            <a:extLst>
              <a:ext uri="{FF2B5EF4-FFF2-40B4-BE49-F238E27FC236}">
                <a16:creationId xmlns:a16="http://schemas.microsoft.com/office/drawing/2014/main" id="{EEA5192D-0DF9-42EE-B066-AE7B990A1535}"/>
              </a:ext>
            </a:extLst>
          </p:cNvPr>
          <p:cNvGrpSpPr/>
          <p:nvPr/>
        </p:nvGrpSpPr>
        <p:grpSpPr>
          <a:xfrm>
            <a:off x="602903" y="2806549"/>
            <a:ext cx="1412676" cy="2528315"/>
            <a:chOff x="571148" y="2718832"/>
            <a:chExt cx="1412676" cy="2528315"/>
          </a:xfrm>
        </p:grpSpPr>
        <p:grpSp>
          <p:nvGrpSpPr>
            <p:cNvPr id="58" name="Group 57">
              <a:extLst>
                <a:ext uri="{FF2B5EF4-FFF2-40B4-BE49-F238E27FC236}">
                  <a16:creationId xmlns:a16="http://schemas.microsoft.com/office/drawing/2014/main" id="{9435D1B4-D66E-4448-AFD3-A1367750A25B}"/>
                </a:ext>
              </a:extLst>
            </p:cNvPr>
            <p:cNvGrpSpPr/>
            <p:nvPr/>
          </p:nvGrpSpPr>
          <p:grpSpPr>
            <a:xfrm rot="5400000">
              <a:off x="725979" y="4024370"/>
              <a:ext cx="1067946" cy="1377608"/>
              <a:chOff x="5288017" y="5418283"/>
              <a:chExt cx="1810546" cy="1377608"/>
            </a:xfrm>
            <a:solidFill>
              <a:schemeClr val="bg1"/>
            </a:solidFill>
          </p:grpSpPr>
          <p:grpSp>
            <p:nvGrpSpPr>
              <p:cNvPr id="78" name="Group 77">
                <a:extLst>
                  <a:ext uri="{FF2B5EF4-FFF2-40B4-BE49-F238E27FC236}">
                    <a16:creationId xmlns:a16="http://schemas.microsoft.com/office/drawing/2014/main" id="{365019B6-F2A3-BC4F-BD38-BDBDFBCC7956}"/>
                  </a:ext>
                </a:extLst>
              </p:cNvPr>
              <p:cNvGrpSpPr/>
              <p:nvPr/>
            </p:nvGrpSpPr>
            <p:grpSpPr>
              <a:xfrm rot="16200000">
                <a:off x="5640751" y="5338079"/>
                <a:ext cx="1105078" cy="1810546"/>
                <a:chOff x="500910" y="2184396"/>
                <a:chExt cx="3356023" cy="1911350"/>
              </a:xfrm>
              <a:grpFill/>
            </p:grpSpPr>
            <p:sp>
              <p:nvSpPr>
                <p:cNvPr id="92" name="Isosceles Triangle 120">
                  <a:extLst>
                    <a:ext uri="{FF2B5EF4-FFF2-40B4-BE49-F238E27FC236}">
                      <a16:creationId xmlns:a16="http://schemas.microsoft.com/office/drawing/2014/main" id="{0B72380C-064B-2E40-B8FB-C8FD4F6031C9}"/>
                    </a:ext>
                  </a:extLst>
                </p:cNvPr>
                <p:cNvSpPr/>
                <p:nvPr/>
              </p:nvSpPr>
              <p:spPr>
                <a:xfrm rot="16200000">
                  <a:off x="2529027" y="2621146"/>
                  <a:ext cx="1612682" cy="1043130"/>
                </a:xfrm>
                <a:prstGeom prst="triangle">
                  <a:avLst/>
                </a:prstGeom>
                <a:grp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95" name="Rectangle 94">
                  <a:extLst>
                    <a:ext uri="{FF2B5EF4-FFF2-40B4-BE49-F238E27FC236}">
                      <a16:creationId xmlns:a16="http://schemas.microsoft.com/office/drawing/2014/main" id="{85350EC6-65DD-3E4C-8EEA-B86B0D3ACD13}"/>
                    </a:ext>
                  </a:extLst>
                </p:cNvPr>
                <p:cNvSpPr/>
                <p:nvPr/>
              </p:nvSpPr>
              <p:spPr>
                <a:xfrm>
                  <a:off x="500910" y="2184396"/>
                  <a:ext cx="2537925" cy="1911350"/>
                </a:xfrm>
                <a:prstGeom prst="rect">
                  <a:avLst/>
                </a:prstGeom>
                <a:grp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endParaRPr lang="en-US" dirty="0">
                    <a:solidFill>
                      <a:schemeClr val="tx1"/>
                    </a:solidFill>
                  </a:endParaRPr>
                </a:p>
              </p:txBody>
            </p:sp>
          </p:grpSp>
          <p:grpSp>
            <p:nvGrpSpPr>
              <p:cNvPr id="79" name="Group 78">
                <a:extLst>
                  <a:ext uri="{FF2B5EF4-FFF2-40B4-BE49-F238E27FC236}">
                    <a16:creationId xmlns:a16="http://schemas.microsoft.com/office/drawing/2014/main" id="{B22C74A0-5A86-AE4E-9117-3E2729D2AF9F}"/>
                  </a:ext>
                </a:extLst>
              </p:cNvPr>
              <p:cNvGrpSpPr/>
              <p:nvPr/>
            </p:nvGrpSpPr>
            <p:grpSpPr>
              <a:xfrm rot="5400000">
                <a:off x="6058536" y="4725055"/>
                <a:ext cx="269502" cy="1655958"/>
                <a:chOff x="261257" y="261257"/>
                <a:chExt cx="478973" cy="3847469"/>
              </a:xfrm>
              <a:grpFill/>
            </p:grpSpPr>
            <p:sp>
              <p:nvSpPr>
                <p:cNvPr id="80" name="Rectangle 79">
                  <a:extLst>
                    <a:ext uri="{FF2B5EF4-FFF2-40B4-BE49-F238E27FC236}">
                      <a16:creationId xmlns:a16="http://schemas.microsoft.com/office/drawing/2014/main" id="{CF7E178B-1D41-3447-A176-470A213E5632}"/>
                    </a:ext>
                  </a:extLst>
                </p:cNvPr>
                <p:cNvSpPr/>
                <p:nvPr/>
              </p:nvSpPr>
              <p:spPr>
                <a:xfrm>
                  <a:off x="261257" y="261257"/>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846338E4-77A8-CB42-A07F-BBE8E44E48B5}"/>
                    </a:ext>
                  </a:extLst>
                </p:cNvPr>
                <p:cNvSpPr/>
                <p:nvPr/>
              </p:nvSpPr>
              <p:spPr>
                <a:xfrm>
                  <a:off x="261257" y="740229"/>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29D39CF9-CD27-034D-90D7-92ED130EB761}"/>
                    </a:ext>
                  </a:extLst>
                </p:cNvPr>
                <p:cNvSpPr/>
                <p:nvPr/>
              </p:nvSpPr>
              <p:spPr>
                <a:xfrm>
                  <a:off x="261257" y="1223123"/>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6DC87AD4-EF8B-5D41-8C0B-46CA5EC3F7FA}"/>
                    </a:ext>
                  </a:extLst>
                </p:cNvPr>
                <p:cNvSpPr/>
                <p:nvPr/>
              </p:nvSpPr>
              <p:spPr>
                <a:xfrm>
                  <a:off x="261257" y="170602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A06BCD3D-AD57-A149-B4BE-1CF943F35D72}"/>
                    </a:ext>
                  </a:extLst>
                </p:cNvPr>
                <p:cNvSpPr/>
                <p:nvPr/>
              </p:nvSpPr>
              <p:spPr>
                <a:xfrm>
                  <a:off x="261257" y="218499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184287A6-F991-DF40-A4B0-044B30602C96}"/>
                    </a:ext>
                  </a:extLst>
                </p:cNvPr>
                <p:cNvSpPr/>
                <p:nvPr/>
              </p:nvSpPr>
              <p:spPr>
                <a:xfrm>
                  <a:off x="261257" y="2667888"/>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00ED6E38-5031-1D47-B042-365BCCA37ACB}"/>
                    </a:ext>
                  </a:extLst>
                </p:cNvPr>
                <p:cNvSpPr/>
                <p:nvPr/>
              </p:nvSpPr>
              <p:spPr>
                <a:xfrm>
                  <a:off x="261258" y="315078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4B214FBF-683F-744F-AFE3-8A02962192CF}"/>
                    </a:ext>
                  </a:extLst>
                </p:cNvPr>
                <p:cNvSpPr/>
                <p:nvPr/>
              </p:nvSpPr>
              <p:spPr>
                <a:xfrm>
                  <a:off x="261258" y="362975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9" name="Group 58">
              <a:extLst>
                <a:ext uri="{FF2B5EF4-FFF2-40B4-BE49-F238E27FC236}">
                  <a16:creationId xmlns:a16="http://schemas.microsoft.com/office/drawing/2014/main" id="{1C84BE66-7F8C-A944-AF20-A5FE43269D9C}"/>
                </a:ext>
              </a:extLst>
            </p:cNvPr>
            <p:cNvGrpSpPr/>
            <p:nvPr/>
          </p:nvGrpSpPr>
          <p:grpSpPr>
            <a:xfrm>
              <a:off x="571148" y="2718832"/>
              <a:ext cx="1412676" cy="973768"/>
              <a:chOff x="216306" y="2486921"/>
              <a:chExt cx="1412676" cy="1655958"/>
            </a:xfrm>
          </p:grpSpPr>
          <p:grpSp>
            <p:nvGrpSpPr>
              <p:cNvPr id="60" name="Group 59">
                <a:extLst>
                  <a:ext uri="{FF2B5EF4-FFF2-40B4-BE49-F238E27FC236}">
                    <a16:creationId xmlns:a16="http://schemas.microsoft.com/office/drawing/2014/main" id="{BA6535C7-A2B3-894D-9337-90CF93C31C4E}"/>
                  </a:ext>
                </a:extLst>
              </p:cNvPr>
              <p:cNvGrpSpPr/>
              <p:nvPr/>
            </p:nvGrpSpPr>
            <p:grpSpPr>
              <a:xfrm>
                <a:off x="1359480" y="2486921"/>
                <a:ext cx="269502" cy="1655958"/>
                <a:chOff x="261257" y="261257"/>
                <a:chExt cx="478973" cy="3847469"/>
              </a:xfrm>
              <a:solidFill>
                <a:schemeClr val="tx1"/>
              </a:solidFill>
            </p:grpSpPr>
            <p:sp>
              <p:nvSpPr>
                <p:cNvPr id="63" name="Rectangle 62">
                  <a:extLst>
                    <a:ext uri="{FF2B5EF4-FFF2-40B4-BE49-F238E27FC236}">
                      <a16:creationId xmlns:a16="http://schemas.microsoft.com/office/drawing/2014/main" id="{E07B6A39-70C6-0642-91B7-47FBC8A24EFB}"/>
                    </a:ext>
                  </a:extLst>
                </p:cNvPr>
                <p:cNvSpPr/>
                <p:nvPr/>
              </p:nvSpPr>
              <p:spPr>
                <a:xfrm>
                  <a:off x="261257" y="261257"/>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28ABA1B5-F520-314B-B3AC-30C081B4F2A5}"/>
                    </a:ext>
                  </a:extLst>
                </p:cNvPr>
                <p:cNvSpPr/>
                <p:nvPr/>
              </p:nvSpPr>
              <p:spPr>
                <a:xfrm>
                  <a:off x="261257" y="740229"/>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3A5027FD-A48F-464E-B2E2-77DB8E205FD9}"/>
                    </a:ext>
                  </a:extLst>
                </p:cNvPr>
                <p:cNvSpPr/>
                <p:nvPr/>
              </p:nvSpPr>
              <p:spPr>
                <a:xfrm>
                  <a:off x="261257" y="1223123"/>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E7055B20-AAEE-CD4B-B6BE-CD33550BCF8E}"/>
                    </a:ext>
                  </a:extLst>
                </p:cNvPr>
                <p:cNvSpPr/>
                <p:nvPr/>
              </p:nvSpPr>
              <p:spPr>
                <a:xfrm>
                  <a:off x="261257" y="170602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0466AA6E-EAFE-1244-83D9-4AEED673E13A}"/>
                    </a:ext>
                  </a:extLst>
                </p:cNvPr>
                <p:cNvSpPr/>
                <p:nvPr/>
              </p:nvSpPr>
              <p:spPr>
                <a:xfrm>
                  <a:off x="261257" y="218499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A714AAA4-0958-2A44-A379-85B0A7E60E6B}"/>
                    </a:ext>
                  </a:extLst>
                </p:cNvPr>
                <p:cNvSpPr/>
                <p:nvPr/>
              </p:nvSpPr>
              <p:spPr>
                <a:xfrm>
                  <a:off x="261257" y="2667888"/>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808402DB-0129-3341-8BA5-E004D31A0EFE}"/>
                    </a:ext>
                  </a:extLst>
                </p:cNvPr>
                <p:cNvSpPr/>
                <p:nvPr/>
              </p:nvSpPr>
              <p:spPr>
                <a:xfrm>
                  <a:off x="261258" y="315078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56251A40-30C7-6744-A80B-773E95A3CE0B}"/>
                    </a:ext>
                  </a:extLst>
                </p:cNvPr>
                <p:cNvSpPr/>
                <p:nvPr/>
              </p:nvSpPr>
              <p:spPr>
                <a:xfrm>
                  <a:off x="261258" y="362975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Rectangle 60">
                <a:extLst>
                  <a:ext uri="{FF2B5EF4-FFF2-40B4-BE49-F238E27FC236}">
                    <a16:creationId xmlns:a16="http://schemas.microsoft.com/office/drawing/2014/main" id="{31D10FC9-2CCF-7A4F-82AA-74BE639E8B60}"/>
                  </a:ext>
                </a:extLst>
              </p:cNvPr>
              <p:cNvSpPr/>
              <p:nvPr/>
            </p:nvSpPr>
            <p:spPr>
              <a:xfrm>
                <a:off x="216306" y="2997564"/>
                <a:ext cx="951297" cy="6579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62" name="Flowchart: Delay 61">
                <a:extLst>
                  <a:ext uri="{FF2B5EF4-FFF2-40B4-BE49-F238E27FC236}">
                    <a16:creationId xmlns:a16="http://schemas.microsoft.com/office/drawing/2014/main" id="{5DCC28DD-EE84-E14F-8BB0-79E746EA41CB}"/>
                  </a:ext>
                </a:extLst>
              </p:cNvPr>
              <p:cNvSpPr/>
              <p:nvPr/>
            </p:nvSpPr>
            <p:spPr>
              <a:xfrm rot="10800000">
                <a:off x="854998" y="2486921"/>
                <a:ext cx="515910" cy="1655958"/>
              </a:xfrm>
              <a:prstGeom prst="flowChartDelay">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9" name="Group 28">
            <a:extLst>
              <a:ext uri="{FF2B5EF4-FFF2-40B4-BE49-F238E27FC236}">
                <a16:creationId xmlns:a16="http://schemas.microsoft.com/office/drawing/2014/main" id="{25F3BE9E-3680-434E-9DAA-CD137BE8D504}"/>
              </a:ext>
            </a:extLst>
          </p:cNvPr>
          <p:cNvGrpSpPr/>
          <p:nvPr/>
        </p:nvGrpSpPr>
        <p:grpSpPr>
          <a:xfrm rot="10800000" flipH="1" flipV="1">
            <a:off x="6661850" y="708763"/>
            <a:ext cx="172402" cy="3710321"/>
            <a:chOff x="6295738" y="1196705"/>
            <a:chExt cx="88281" cy="1899930"/>
          </a:xfrm>
        </p:grpSpPr>
        <p:sp>
          <p:nvSpPr>
            <p:cNvPr id="30" name="Rectangle 29">
              <a:extLst>
                <a:ext uri="{FF2B5EF4-FFF2-40B4-BE49-F238E27FC236}">
                  <a16:creationId xmlns:a16="http://schemas.microsoft.com/office/drawing/2014/main" id="{8588C6CB-7EC0-44AC-99AF-19E480FCAB6A}"/>
                </a:ext>
              </a:extLst>
            </p:cNvPr>
            <p:cNvSpPr/>
            <p:nvPr/>
          </p:nvSpPr>
          <p:spPr>
            <a:xfrm rot="18900000">
              <a:off x="6295738" y="1231259"/>
              <a:ext cx="64008" cy="1865376"/>
            </a:xfrm>
            <a:prstGeom prst="rect">
              <a:avLst/>
            </a:prstGeom>
            <a:solidFill>
              <a:srgbClr val="A7C4D2"/>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F05ABFF9-4E97-4EA6-B046-0DF0CBA9734A}"/>
                </a:ext>
              </a:extLst>
            </p:cNvPr>
            <p:cNvSpPr/>
            <p:nvPr/>
          </p:nvSpPr>
          <p:spPr>
            <a:xfrm rot="18900000">
              <a:off x="6338299" y="1196705"/>
              <a:ext cx="45720" cy="1871709"/>
            </a:xfrm>
            <a:prstGeom prst="rect">
              <a:avLst/>
            </a:prstGeom>
            <a:solidFill>
              <a:srgbClr val="595959"/>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5" name="Rectangle 34">
            <a:extLst>
              <a:ext uri="{FF2B5EF4-FFF2-40B4-BE49-F238E27FC236}">
                <a16:creationId xmlns:a16="http://schemas.microsoft.com/office/drawing/2014/main" id="{BE330D43-84A5-4180-83A4-94DE1F06C074}"/>
              </a:ext>
            </a:extLst>
          </p:cNvPr>
          <p:cNvSpPr/>
          <p:nvPr/>
        </p:nvSpPr>
        <p:spPr>
          <a:xfrm rot="13500000" flipH="1" flipV="1">
            <a:off x="6716554" y="3250329"/>
            <a:ext cx="157011" cy="3594834"/>
          </a:xfrm>
          <a:prstGeom prst="rect">
            <a:avLst/>
          </a:prstGeom>
          <a:solidFill>
            <a:sysClr val="window" lastClr="FFFFFF"/>
          </a:solidFill>
          <a:ln w="38100" cap="flat" cmpd="sng" algn="ctr">
            <a:solidFill>
              <a:sysClr val="window" lastClr="FFFFFF"/>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F968C89F-6D25-4836-B3DC-198083456B01}"/>
              </a:ext>
            </a:extLst>
          </p:cNvPr>
          <p:cNvSpPr txBox="1"/>
          <p:nvPr/>
        </p:nvSpPr>
        <p:spPr>
          <a:xfrm>
            <a:off x="8991165" y="5091616"/>
            <a:ext cx="310977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scene-only image</a:t>
            </a:r>
          </a:p>
        </p:txBody>
      </p:sp>
    </p:spTree>
    <p:custDataLst>
      <p:tags r:id="rId1"/>
    </p:custDataLst>
    <p:extLst>
      <p:ext uri="{BB962C8B-B14F-4D97-AF65-F5344CB8AC3E}">
        <p14:creationId xmlns:p14="http://schemas.microsoft.com/office/powerpoint/2010/main" val="36290561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left)">
                                      <p:cBhvr>
                                        <p:cTn id="7" dur="350"/>
                                        <p:tgtEl>
                                          <p:spTgt spid="65"/>
                                        </p:tgtEl>
                                      </p:cBhvr>
                                    </p:animEffect>
                                  </p:childTnLst>
                                </p:cTn>
                              </p:par>
                            </p:childTnLst>
                          </p:cTn>
                        </p:par>
                        <p:par>
                          <p:cTn id="8" fill="hold">
                            <p:stCondLst>
                              <p:cond delay="350"/>
                            </p:stCondLst>
                            <p:childTnLst>
                              <p:par>
                                <p:cTn id="9" presetID="22" presetClass="entr" presetSubtype="2" fill="hold"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wipe(right)">
                                      <p:cBhvr>
                                        <p:cTn id="11" dur="350"/>
                                        <p:tgtEl>
                                          <p:spTgt spid="64"/>
                                        </p:tgtEl>
                                      </p:cBhvr>
                                    </p:animEffect>
                                  </p:childTnLst>
                                </p:cTn>
                              </p:par>
                            </p:childTnLst>
                          </p:cTn>
                        </p:par>
                        <p:par>
                          <p:cTn id="12" fill="hold">
                            <p:stCondLst>
                              <p:cond delay="700"/>
                            </p:stCondLst>
                            <p:childTnLst>
                              <p:par>
                                <p:cTn id="13" presetID="22" presetClass="entr" presetSubtype="8" fill="hold" nodeType="after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wipe(left)">
                                      <p:cBhvr>
                                        <p:cTn id="15" dur="350"/>
                                        <p:tgtEl>
                                          <p:spTgt spid="76"/>
                                        </p:tgtEl>
                                      </p:cBhvr>
                                    </p:animEffect>
                                  </p:childTnLst>
                                </p:cTn>
                              </p:par>
                            </p:childTnLst>
                          </p:cTn>
                        </p:par>
                        <p:par>
                          <p:cTn id="16" fill="hold">
                            <p:stCondLst>
                              <p:cond delay="1050"/>
                            </p:stCondLst>
                            <p:childTnLst>
                              <p:par>
                                <p:cTn id="17" presetID="22" presetClass="entr" presetSubtype="1" fill="hold" nodeType="after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wipe(up)">
                                      <p:cBhvr>
                                        <p:cTn id="19" dur="350"/>
                                        <p:tgtEl>
                                          <p:spTgt spid="82"/>
                                        </p:tgtEl>
                                      </p:cBhvr>
                                    </p:animEffect>
                                  </p:childTnLst>
                                </p:cTn>
                              </p:par>
                            </p:childTnLst>
                          </p:cTn>
                        </p:par>
                        <p:par>
                          <p:cTn id="20" fill="hold">
                            <p:stCondLst>
                              <p:cond delay="1400"/>
                            </p:stCondLst>
                            <p:childTnLst>
                              <p:par>
                                <p:cTn id="21" presetID="22" presetClass="entr" presetSubtype="4" fill="hold" nodeType="afterEffect">
                                  <p:stCondLst>
                                    <p:cond delay="0"/>
                                  </p:stCondLst>
                                  <p:childTnLst>
                                    <p:set>
                                      <p:cBhvr>
                                        <p:cTn id="22" dur="1" fill="hold">
                                          <p:stCondLst>
                                            <p:cond delay="0"/>
                                          </p:stCondLst>
                                        </p:cTn>
                                        <p:tgtEl>
                                          <p:spTgt spid="86"/>
                                        </p:tgtEl>
                                        <p:attrNameLst>
                                          <p:attrName>style.visibility</p:attrName>
                                        </p:attrNameLst>
                                      </p:cBhvr>
                                      <p:to>
                                        <p:strVal val="visible"/>
                                      </p:to>
                                    </p:set>
                                    <p:animEffect transition="in" filter="wipe(down)">
                                      <p:cBhvr>
                                        <p:cTn id="23" dur="350"/>
                                        <p:tgtEl>
                                          <p:spTgt spid="86"/>
                                        </p:tgtEl>
                                      </p:cBhvr>
                                    </p:animEffect>
                                  </p:childTnLst>
                                </p:cTn>
                              </p:par>
                            </p:childTnLst>
                          </p:cTn>
                        </p:par>
                        <p:par>
                          <p:cTn id="24" fill="hold">
                            <p:stCondLst>
                              <p:cond delay="1750"/>
                            </p:stCondLst>
                            <p:childTnLst>
                              <p:par>
                                <p:cTn id="25" presetID="22" presetClass="entr" presetSubtype="2" fill="hold" nodeType="afterEffect">
                                  <p:stCondLst>
                                    <p:cond delay="0"/>
                                  </p:stCondLst>
                                  <p:childTnLst>
                                    <p:set>
                                      <p:cBhvr>
                                        <p:cTn id="26" dur="1" fill="hold">
                                          <p:stCondLst>
                                            <p:cond delay="0"/>
                                          </p:stCondLst>
                                        </p:cTn>
                                        <p:tgtEl>
                                          <p:spTgt spid="88"/>
                                        </p:tgtEl>
                                        <p:attrNameLst>
                                          <p:attrName>style.visibility</p:attrName>
                                        </p:attrNameLst>
                                      </p:cBhvr>
                                      <p:to>
                                        <p:strVal val="visible"/>
                                      </p:to>
                                    </p:set>
                                    <p:animEffect transition="in" filter="wipe(right)">
                                      <p:cBhvr>
                                        <p:cTn id="27" dur="350"/>
                                        <p:tgtEl>
                                          <p:spTgt spid="88"/>
                                        </p:tgtEl>
                                      </p:cBhvr>
                                    </p:animEffect>
                                  </p:childTnLst>
                                </p:cTn>
                              </p:par>
                            </p:childTnLst>
                          </p:cTn>
                        </p:par>
                        <p:par>
                          <p:cTn id="28" fill="hold">
                            <p:stCondLst>
                              <p:cond delay="2100"/>
                            </p:stCondLst>
                            <p:childTnLst>
                              <p:par>
                                <p:cTn id="29" presetID="10" presetClass="entr" presetSubtype="0" fill="hold" grpId="0" nodeType="afterEffect">
                                  <p:stCondLst>
                                    <p:cond delay="0"/>
                                  </p:stCondLst>
                                  <p:childTnLst>
                                    <p:set>
                                      <p:cBhvr>
                                        <p:cTn id="30" dur="1" fill="hold">
                                          <p:stCondLst>
                                            <p:cond delay="0"/>
                                          </p:stCondLst>
                                        </p:cTn>
                                        <p:tgtEl>
                                          <p:spTgt spid="98"/>
                                        </p:tgtEl>
                                        <p:attrNameLst>
                                          <p:attrName>style.visibility</p:attrName>
                                        </p:attrNameLst>
                                      </p:cBhvr>
                                      <p:to>
                                        <p:strVal val="visible"/>
                                      </p:to>
                                    </p:set>
                                    <p:animEffect transition="in" filter="fade">
                                      <p:cBhvr>
                                        <p:cTn id="31" dur="500"/>
                                        <p:tgtEl>
                                          <p:spTgt spid="9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7"/>
                                        </p:tgtEl>
                                        <p:attrNameLst>
                                          <p:attrName>style.visibility</p:attrName>
                                        </p:attrNameLst>
                                      </p:cBhvr>
                                      <p:to>
                                        <p:strVal val="visible"/>
                                      </p:to>
                                    </p:set>
                                    <p:animEffect transition="in" filter="fade">
                                      <p:cBhvr>
                                        <p:cTn id="34" dur="500"/>
                                        <p:tgtEl>
                                          <p:spTgt spid="9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wipe(left)">
                                      <p:cBhvr>
                                        <p:cTn id="39" dur="350"/>
                                        <p:tgtEl>
                                          <p:spTgt spid="66"/>
                                        </p:tgtEl>
                                      </p:cBhvr>
                                    </p:animEffect>
                                  </p:childTnLst>
                                </p:cTn>
                              </p:par>
                            </p:childTnLst>
                          </p:cTn>
                        </p:par>
                        <p:par>
                          <p:cTn id="40" fill="hold">
                            <p:stCondLst>
                              <p:cond delay="350"/>
                            </p:stCondLst>
                            <p:childTnLst>
                              <p:par>
                                <p:cTn id="41" presetID="22" presetClass="entr" presetSubtype="1" fill="hold" nodeType="afterEffect">
                                  <p:stCondLst>
                                    <p:cond delay="0"/>
                                  </p:stCondLst>
                                  <p:childTnLst>
                                    <p:set>
                                      <p:cBhvr>
                                        <p:cTn id="42" dur="1" fill="hold">
                                          <p:stCondLst>
                                            <p:cond delay="0"/>
                                          </p:stCondLst>
                                        </p:cTn>
                                        <p:tgtEl>
                                          <p:spTgt spid="67"/>
                                        </p:tgtEl>
                                        <p:attrNameLst>
                                          <p:attrName>style.visibility</p:attrName>
                                        </p:attrNameLst>
                                      </p:cBhvr>
                                      <p:to>
                                        <p:strVal val="visible"/>
                                      </p:to>
                                    </p:set>
                                    <p:animEffect transition="in" filter="wipe(up)">
                                      <p:cBhvr>
                                        <p:cTn id="43" dur="350"/>
                                        <p:tgtEl>
                                          <p:spTgt spid="67"/>
                                        </p:tgtEl>
                                      </p:cBhvr>
                                    </p:animEffect>
                                  </p:childTnLst>
                                </p:cTn>
                              </p:par>
                            </p:childTnLst>
                          </p:cTn>
                        </p:par>
                        <p:par>
                          <p:cTn id="44" fill="hold">
                            <p:stCondLst>
                              <p:cond delay="700"/>
                            </p:stCondLst>
                            <p:childTnLst>
                              <p:par>
                                <p:cTn id="45" presetID="22" presetClass="entr" presetSubtype="2" fill="hold" nodeType="afterEffect">
                                  <p:stCondLst>
                                    <p:cond delay="0"/>
                                  </p:stCondLst>
                                  <p:childTnLst>
                                    <p:set>
                                      <p:cBhvr>
                                        <p:cTn id="46" dur="1" fill="hold">
                                          <p:stCondLst>
                                            <p:cond delay="0"/>
                                          </p:stCondLst>
                                        </p:cTn>
                                        <p:tgtEl>
                                          <p:spTgt spid="68"/>
                                        </p:tgtEl>
                                        <p:attrNameLst>
                                          <p:attrName>style.visibility</p:attrName>
                                        </p:attrNameLst>
                                      </p:cBhvr>
                                      <p:to>
                                        <p:strVal val="visible"/>
                                      </p:to>
                                    </p:set>
                                    <p:animEffect transition="in" filter="wipe(right)">
                                      <p:cBhvr>
                                        <p:cTn id="47" dur="350"/>
                                        <p:tgtEl>
                                          <p:spTgt spid="68"/>
                                        </p:tgtEl>
                                      </p:cBhvr>
                                    </p:animEffect>
                                  </p:childTnLst>
                                </p:cTn>
                              </p:par>
                            </p:childTnLst>
                          </p:cTn>
                        </p:par>
                        <p:par>
                          <p:cTn id="48" fill="hold">
                            <p:stCondLst>
                              <p:cond delay="1050"/>
                            </p:stCondLst>
                            <p:childTnLst>
                              <p:par>
                                <p:cTn id="49" presetID="22" presetClass="entr" presetSubtype="8" fill="hold" nodeType="afterEffect">
                                  <p:stCondLst>
                                    <p:cond delay="0"/>
                                  </p:stCondLst>
                                  <p:childTnLst>
                                    <p:set>
                                      <p:cBhvr>
                                        <p:cTn id="50" dur="1" fill="hold">
                                          <p:stCondLst>
                                            <p:cond delay="0"/>
                                          </p:stCondLst>
                                        </p:cTn>
                                        <p:tgtEl>
                                          <p:spTgt spid="93"/>
                                        </p:tgtEl>
                                        <p:attrNameLst>
                                          <p:attrName>style.visibility</p:attrName>
                                        </p:attrNameLst>
                                      </p:cBhvr>
                                      <p:to>
                                        <p:strVal val="visible"/>
                                      </p:to>
                                    </p:set>
                                    <p:animEffect transition="in" filter="wipe(left)">
                                      <p:cBhvr>
                                        <p:cTn id="51" dur="350"/>
                                        <p:tgtEl>
                                          <p:spTgt spid="93"/>
                                        </p:tgtEl>
                                      </p:cBhvr>
                                    </p:animEffect>
                                  </p:childTnLst>
                                </p:cTn>
                              </p:par>
                            </p:childTnLst>
                          </p:cTn>
                        </p:par>
                        <p:par>
                          <p:cTn id="52" fill="hold">
                            <p:stCondLst>
                              <p:cond delay="1400"/>
                            </p:stCondLst>
                            <p:childTnLst>
                              <p:par>
                                <p:cTn id="53" presetID="22" presetClass="entr" presetSubtype="4" fill="hold" nodeType="afterEffect">
                                  <p:stCondLst>
                                    <p:cond delay="0"/>
                                  </p:stCondLst>
                                  <p:childTnLst>
                                    <p:set>
                                      <p:cBhvr>
                                        <p:cTn id="54" dur="1" fill="hold">
                                          <p:stCondLst>
                                            <p:cond delay="0"/>
                                          </p:stCondLst>
                                        </p:cTn>
                                        <p:tgtEl>
                                          <p:spTgt spid="94"/>
                                        </p:tgtEl>
                                        <p:attrNameLst>
                                          <p:attrName>style.visibility</p:attrName>
                                        </p:attrNameLst>
                                      </p:cBhvr>
                                      <p:to>
                                        <p:strVal val="visible"/>
                                      </p:to>
                                    </p:set>
                                    <p:animEffect transition="in" filter="wipe(down)">
                                      <p:cBhvr>
                                        <p:cTn id="55" dur="350"/>
                                        <p:tgtEl>
                                          <p:spTgt spid="94"/>
                                        </p:tgtEl>
                                      </p:cBhvr>
                                    </p:animEffect>
                                  </p:childTnLst>
                                </p:cTn>
                              </p:par>
                            </p:childTnLst>
                          </p:cTn>
                        </p:par>
                        <p:par>
                          <p:cTn id="56" fill="hold">
                            <p:stCondLst>
                              <p:cond delay="1750"/>
                            </p:stCondLst>
                            <p:childTnLst>
                              <p:par>
                                <p:cTn id="57" presetID="22" presetClass="entr" presetSubtype="2" fill="hold" nodeType="afterEffect">
                                  <p:stCondLst>
                                    <p:cond delay="0"/>
                                  </p:stCondLst>
                                  <p:childTnLst>
                                    <p:set>
                                      <p:cBhvr>
                                        <p:cTn id="58" dur="1" fill="hold">
                                          <p:stCondLst>
                                            <p:cond delay="0"/>
                                          </p:stCondLst>
                                        </p:cTn>
                                        <p:tgtEl>
                                          <p:spTgt spid="91"/>
                                        </p:tgtEl>
                                        <p:attrNameLst>
                                          <p:attrName>style.visibility</p:attrName>
                                        </p:attrNameLst>
                                      </p:cBhvr>
                                      <p:to>
                                        <p:strVal val="visible"/>
                                      </p:to>
                                    </p:set>
                                    <p:animEffect transition="in" filter="wipe(right)">
                                      <p:cBhvr>
                                        <p:cTn id="59" dur="350"/>
                                        <p:tgtEl>
                                          <p:spTgt spid="91"/>
                                        </p:tgtEl>
                                      </p:cBhvr>
                                    </p:animEffect>
                                  </p:childTnLst>
                                </p:cTn>
                              </p:par>
                            </p:childTnLst>
                          </p:cTn>
                        </p:par>
                        <p:par>
                          <p:cTn id="60" fill="hold">
                            <p:stCondLst>
                              <p:cond delay="2100"/>
                            </p:stCondLst>
                            <p:childTnLst>
                              <p:par>
                                <p:cTn id="61" presetID="10" presetClass="entr" presetSubtype="0" fill="hold" grpId="0" nodeType="afterEffect">
                                  <p:stCondLst>
                                    <p:cond delay="0"/>
                                  </p:stCondLst>
                                  <p:childTnLst>
                                    <p:set>
                                      <p:cBhvr>
                                        <p:cTn id="62" dur="1" fill="hold">
                                          <p:stCondLst>
                                            <p:cond delay="0"/>
                                          </p:stCondLst>
                                        </p:cTn>
                                        <p:tgtEl>
                                          <p:spTgt spid="99"/>
                                        </p:tgtEl>
                                        <p:attrNameLst>
                                          <p:attrName>style.visibility</p:attrName>
                                        </p:attrNameLst>
                                      </p:cBhvr>
                                      <p:to>
                                        <p:strVal val="visible"/>
                                      </p:to>
                                    </p:set>
                                    <p:animEffect transition="in" filter="fade">
                                      <p:cBhvr>
                                        <p:cTn id="63" dur="500"/>
                                        <p:tgtEl>
                                          <p:spTgt spid="9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00"/>
                                        </p:tgtEl>
                                        <p:attrNameLst>
                                          <p:attrName>style.visibility</p:attrName>
                                        </p:attrNameLst>
                                      </p:cBhvr>
                                      <p:to>
                                        <p:strVal val="visible"/>
                                      </p:to>
                                    </p:set>
                                    <p:animEffect transition="in" filter="fade">
                                      <p:cBhvr>
                                        <p:cTn id="66"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98" grpId="0"/>
      <p:bldP spid="99" grpId="0"/>
      <p:bldP spid="10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tm">
            <a:hlinkClick r:id="" action="ppaction://media"/>
            <a:extLst>
              <a:ext uri="{FF2B5EF4-FFF2-40B4-BE49-F238E27FC236}">
                <a16:creationId xmlns:a16="http://schemas.microsoft.com/office/drawing/2014/main" id="{6D298F47-82AC-41D8-B7B2-F58AF50C4FD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5215" y="1106003"/>
            <a:ext cx="9767983" cy="5494490"/>
          </a:xfrm>
          <a:prstGeom prst="rect">
            <a:avLst/>
          </a:prstGeom>
        </p:spPr>
      </p:pic>
      <p:pic>
        <p:nvPicPr>
          <p:cNvPr id="6" name="Picture 5" descr="A close up of a logo&#10;&#10;Description automatically generated">
            <a:extLst>
              <a:ext uri="{FF2B5EF4-FFF2-40B4-BE49-F238E27FC236}">
                <a16:creationId xmlns:a16="http://schemas.microsoft.com/office/drawing/2014/main" id="{E3F259D3-9A97-4B82-BF66-9C01808601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4610" y="3429000"/>
            <a:ext cx="2162175" cy="1876425"/>
          </a:xfrm>
          <a:prstGeom prst="rect">
            <a:avLst/>
          </a:prstGeom>
        </p:spPr>
      </p:pic>
      <p:sp>
        <p:nvSpPr>
          <p:cNvPr id="7" name="Title 1">
            <a:extLst>
              <a:ext uri="{FF2B5EF4-FFF2-40B4-BE49-F238E27FC236}">
                <a16:creationId xmlns:a16="http://schemas.microsoft.com/office/drawing/2014/main" id="{518AEBF4-086A-481B-A125-1A1859A59115}"/>
              </a:ext>
            </a:extLst>
          </p:cNvPr>
          <p:cNvSpPr txBox="1">
            <a:spLocks/>
          </p:cNvSpPr>
          <p:nvPr/>
        </p:nvSpPr>
        <p:spPr>
          <a:xfrm>
            <a:off x="1036640" y="41669"/>
            <a:ext cx="10515600" cy="9666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Indirect light transport</a:t>
            </a:r>
          </a:p>
        </p:txBody>
      </p:sp>
    </p:spTree>
    <p:extLst>
      <p:ext uri="{BB962C8B-B14F-4D97-AF65-F5344CB8AC3E}">
        <p14:creationId xmlns:p14="http://schemas.microsoft.com/office/powerpoint/2010/main" val="24212226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202B24F0-2EDB-42F4-8599-2FCE8C71A81C}"/>
              </a:ext>
            </a:extLst>
          </p:cNvPr>
          <p:cNvSpPr txBox="1">
            <a:spLocks/>
          </p:cNvSpPr>
          <p:nvPr/>
        </p:nvSpPr>
        <p:spPr>
          <a:xfrm>
            <a:off x="1064707" y="823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Bead and diffuse walls</a:t>
            </a:r>
          </a:p>
        </p:txBody>
      </p:sp>
      <p:sp>
        <p:nvSpPr>
          <p:cNvPr id="2" name="Rectangle 1">
            <a:extLst>
              <a:ext uri="{FF2B5EF4-FFF2-40B4-BE49-F238E27FC236}">
                <a16:creationId xmlns:a16="http://schemas.microsoft.com/office/drawing/2014/main" id="{8932F623-47B4-4468-8B1C-A307588562DD}"/>
              </a:ext>
            </a:extLst>
          </p:cNvPr>
          <p:cNvSpPr/>
          <p:nvPr/>
        </p:nvSpPr>
        <p:spPr>
          <a:xfrm rot="8100000">
            <a:off x="7377842" y="1231350"/>
            <a:ext cx="194836" cy="3278668"/>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624A046-30E0-4A73-AF0A-7EAFCCD3B8B4}"/>
              </a:ext>
            </a:extLst>
          </p:cNvPr>
          <p:cNvSpPr/>
          <p:nvPr/>
        </p:nvSpPr>
        <p:spPr>
          <a:xfrm rot="2700000">
            <a:off x="7353639" y="3427354"/>
            <a:ext cx="194836" cy="3291029"/>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ecagon 2">
            <a:extLst>
              <a:ext uri="{FF2B5EF4-FFF2-40B4-BE49-F238E27FC236}">
                <a16:creationId xmlns:a16="http://schemas.microsoft.com/office/drawing/2014/main" id="{A5909CDF-88CD-4598-B7B9-8E26C8379DE3}"/>
              </a:ext>
            </a:extLst>
          </p:cNvPr>
          <p:cNvSpPr/>
          <p:nvPr/>
        </p:nvSpPr>
        <p:spPr>
          <a:xfrm>
            <a:off x="6044916" y="3470775"/>
            <a:ext cx="982577" cy="982577"/>
          </a:xfrm>
          <a:prstGeom prst="dec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1D675208-DBB3-4158-BBED-CD061EB800FF}"/>
              </a:ext>
            </a:extLst>
          </p:cNvPr>
          <p:cNvSpPr txBox="1"/>
          <p:nvPr/>
        </p:nvSpPr>
        <p:spPr>
          <a:xfrm>
            <a:off x="8705951" y="3598288"/>
            <a:ext cx="43473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a:t>
            </a:r>
          </a:p>
        </p:txBody>
      </p:sp>
      <p:sp>
        <p:nvSpPr>
          <p:cNvPr id="54" name="TextBox 53">
            <a:extLst>
              <a:ext uri="{FF2B5EF4-FFF2-40B4-BE49-F238E27FC236}">
                <a16:creationId xmlns:a16="http://schemas.microsoft.com/office/drawing/2014/main" id="{51FFF9E6-079F-4FCD-94B1-3D3215E170AC}"/>
              </a:ext>
            </a:extLst>
          </p:cNvPr>
          <p:cNvSpPr txBox="1"/>
          <p:nvPr/>
        </p:nvSpPr>
        <p:spPr>
          <a:xfrm>
            <a:off x="2241891" y="3808205"/>
            <a:ext cx="2088706"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4472C4"/>
                </a:solidFill>
                <a:effectLst/>
                <a:uLnTx/>
                <a:uFillTx/>
                <a:latin typeface="+mj-lt"/>
                <a:ea typeface="Linux Libertine" panose="02000503000000000000" pitchFamily="2" charset="0"/>
                <a:cs typeface="Linux Libertine" panose="02000503000000000000" pitchFamily="2" charset="0"/>
              </a:rPr>
              <a:t>‘bead-wall-reflection’</a:t>
            </a:r>
          </a:p>
        </p:txBody>
      </p:sp>
      <p:sp>
        <p:nvSpPr>
          <p:cNvPr id="55" name="TextBox 54">
            <a:extLst>
              <a:ext uri="{FF2B5EF4-FFF2-40B4-BE49-F238E27FC236}">
                <a16:creationId xmlns:a16="http://schemas.microsoft.com/office/drawing/2014/main" id="{CC426A3A-D85B-45DB-8742-F2080744B6A4}"/>
              </a:ext>
            </a:extLst>
          </p:cNvPr>
          <p:cNvSpPr txBox="1"/>
          <p:nvPr/>
        </p:nvSpPr>
        <p:spPr>
          <a:xfrm>
            <a:off x="2454325" y="4940387"/>
            <a:ext cx="1613840"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C000"/>
                </a:solidFill>
                <a:effectLst/>
                <a:uLnTx/>
                <a:uFillTx/>
                <a:latin typeface="+mj-lt"/>
                <a:ea typeface="Linux Libertine" panose="02000503000000000000" pitchFamily="2" charset="0"/>
                <a:cs typeface="Linux Libertine" panose="02000503000000000000" pitchFamily="2" charset="0"/>
              </a:rPr>
              <a:t>‘wall-bead-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C000"/>
                </a:solidFill>
                <a:effectLst/>
                <a:uLnTx/>
                <a:uFillTx/>
                <a:latin typeface="+mj-lt"/>
                <a:ea typeface="Linux Libertine" panose="02000503000000000000" pitchFamily="2" charset="0"/>
                <a:cs typeface="Linux Libertine" panose="02000503000000000000" pitchFamily="2" charset="0"/>
              </a:rPr>
              <a:t>reflection’</a:t>
            </a:r>
          </a:p>
        </p:txBody>
      </p:sp>
      <p:sp>
        <p:nvSpPr>
          <p:cNvPr id="56" name="TextBox 55">
            <a:extLst>
              <a:ext uri="{FF2B5EF4-FFF2-40B4-BE49-F238E27FC236}">
                <a16:creationId xmlns:a16="http://schemas.microsoft.com/office/drawing/2014/main" id="{CC96331D-C9FB-4C12-A624-80000CB956B5}"/>
              </a:ext>
            </a:extLst>
          </p:cNvPr>
          <p:cNvSpPr txBox="1"/>
          <p:nvPr/>
        </p:nvSpPr>
        <p:spPr>
          <a:xfrm>
            <a:off x="2732246" y="1980340"/>
            <a:ext cx="1107996" cy="4770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C55A11"/>
                </a:solidFill>
                <a:effectLst/>
                <a:uLnTx/>
                <a:uFillTx/>
                <a:latin typeface="+mj-lt"/>
                <a:ea typeface="Linux Libertine" panose="02000503000000000000" pitchFamily="2" charset="0"/>
                <a:cs typeface="Linux Libertine" panose="02000503000000000000" pitchFamily="2" charset="0"/>
              </a:rPr>
              <a:t>‘direct’</a:t>
            </a:r>
          </a:p>
        </p:txBody>
      </p:sp>
      <p:sp>
        <p:nvSpPr>
          <p:cNvPr id="58" name="TextBox 57">
            <a:extLst>
              <a:ext uri="{FF2B5EF4-FFF2-40B4-BE49-F238E27FC236}">
                <a16:creationId xmlns:a16="http://schemas.microsoft.com/office/drawing/2014/main" id="{80430A5F-93A0-4CC7-9758-8A984E6EF983}"/>
              </a:ext>
            </a:extLst>
          </p:cNvPr>
          <p:cNvSpPr txBox="1"/>
          <p:nvPr/>
        </p:nvSpPr>
        <p:spPr>
          <a:xfrm>
            <a:off x="3047104" y="2218867"/>
            <a:ext cx="41069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rPr>
              <a:t>+</a:t>
            </a:r>
          </a:p>
        </p:txBody>
      </p:sp>
      <p:sp>
        <p:nvSpPr>
          <p:cNvPr id="59" name="TextBox 58">
            <a:extLst>
              <a:ext uri="{FF2B5EF4-FFF2-40B4-BE49-F238E27FC236}">
                <a16:creationId xmlns:a16="http://schemas.microsoft.com/office/drawing/2014/main" id="{E96A9EBD-9086-42BE-9EF6-C2EA3CCA7B91}"/>
              </a:ext>
            </a:extLst>
          </p:cNvPr>
          <p:cNvSpPr txBox="1"/>
          <p:nvPr/>
        </p:nvSpPr>
        <p:spPr>
          <a:xfrm>
            <a:off x="3047104" y="3332246"/>
            <a:ext cx="41069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rPr>
              <a:t>+</a:t>
            </a:r>
          </a:p>
        </p:txBody>
      </p:sp>
      <p:sp>
        <p:nvSpPr>
          <p:cNvPr id="60" name="TextBox 59">
            <a:extLst>
              <a:ext uri="{FF2B5EF4-FFF2-40B4-BE49-F238E27FC236}">
                <a16:creationId xmlns:a16="http://schemas.microsoft.com/office/drawing/2014/main" id="{D1CACA9C-23F5-4C45-9F98-225074CA74B4}"/>
              </a:ext>
            </a:extLst>
          </p:cNvPr>
          <p:cNvSpPr txBox="1"/>
          <p:nvPr/>
        </p:nvSpPr>
        <p:spPr>
          <a:xfrm>
            <a:off x="3047104" y="4473339"/>
            <a:ext cx="41069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rPr>
              <a:t>+</a:t>
            </a:r>
          </a:p>
        </p:txBody>
      </p:sp>
      <p:cxnSp>
        <p:nvCxnSpPr>
          <p:cNvPr id="61" name="Straight Arrow Connector 60">
            <a:extLst>
              <a:ext uri="{FF2B5EF4-FFF2-40B4-BE49-F238E27FC236}">
                <a16:creationId xmlns:a16="http://schemas.microsoft.com/office/drawing/2014/main" id="{CFE3110D-C28D-449E-9535-A7F7A30D8730}"/>
              </a:ext>
            </a:extLst>
          </p:cNvPr>
          <p:cNvCxnSpPr>
            <a:cxnSpLocks/>
          </p:cNvCxnSpPr>
          <p:nvPr/>
        </p:nvCxnSpPr>
        <p:spPr>
          <a:xfrm>
            <a:off x="4563908" y="3021344"/>
            <a:ext cx="2890678" cy="0"/>
          </a:xfrm>
          <a:prstGeom prst="straightConnector1">
            <a:avLst/>
          </a:prstGeom>
          <a:ln w="38100">
            <a:solidFill>
              <a:schemeClr val="accent2">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D544857E-B11A-49B5-97D3-AB46F18F7EEE}"/>
              </a:ext>
            </a:extLst>
          </p:cNvPr>
          <p:cNvCxnSpPr>
            <a:cxnSpLocks/>
          </p:cNvCxnSpPr>
          <p:nvPr/>
        </p:nvCxnSpPr>
        <p:spPr>
          <a:xfrm flipH="1">
            <a:off x="4563908" y="3175916"/>
            <a:ext cx="3096423" cy="0"/>
          </a:xfrm>
          <a:prstGeom prst="straightConnector1">
            <a:avLst/>
          </a:prstGeom>
          <a:ln w="38100">
            <a:solidFill>
              <a:schemeClr val="accent2">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C93282E0-4335-4700-97DA-C3E1F4A788A6}"/>
              </a:ext>
            </a:extLst>
          </p:cNvPr>
          <p:cNvCxnSpPr>
            <a:cxnSpLocks/>
          </p:cNvCxnSpPr>
          <p:nvPr/>
        </p:nvCxnSpPr>
        <p:spPr>
          <a:xfrm flipH="1">
            <a:off x="4563908" y="2687147"/>
            <a:ext cx="2592473" cy="0"/>
          </a:xfrm>
          <a:prstGeom prst="straightConnector1">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F3665E5F-0B76-468E-8397-93F300C5E0B4}"/>
              </a:ext>
            </a:extLst>
          </p:cNvPr>
          <p:cNvCxnSpPr>
            <a:cxnSpLocks/>
          </p:cNvCxnSpPr>
          <p:nvPr/>
        </p:nvCxnSpPr>
        <p:spPr>
          <a:xfrm flipV="1">
            <a:off x="7156380" y="2687148"/>
            <a:ext cx="0" cy="2547906"/>
          </a:xfrm>
          <a:prstGeom prst="straightConnector1">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CB1B2D98-C132-46AB-8086-A12701183033}"/>
              </a:ext>
            </a:extLst>
          </p:cNvPr>
          <p:cNvCxnSpPr>
            <a:cxnSpLocks/>
          </p:cNvCxnSpPr>
          <p:nvPr/>
        </p:nvCxnSpPr>
        <p:spPr>
          <a:xfrm>
            <a:off x="4563908" y="5235054"/>
            <a:ext cx="2592471" cy="0"/>
          </a:xfrm>
          <a:prstGeom prst="straightConnector1">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29C87551-50E2-4C55-961F-A0DBABB3157C}"/>
              </a:ext>
            </a:extLst>
          </p:cNvPr>
          <p:cNvSpPr txBox="1"/>
          <p:nvPr/>
        </p:nvSpPr>
        <p:spPr>
          <a:xfrm>
            <a:off x="2216892" y="2685830"/>
            <a:ext cx="2088706"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B050"/>
                </a:solidFill>
                <a:effectLst/>
                <a:uLnTx/>
                <a:uFillTx/>
                <a:latin typeface="+mj-lt"/>
                <a:ea typeface="Linux Libertine" panose="02000503000000000000" pitchFamily="2" charset="0"/>
                <a:cs typeface="Linux Libertine" panose="02000503000000000000" pitchFamily="2" charset="0"/>
              </a:rPr>
              <a:t>‘wall-wall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B050"/>
                </a:solidFill>
                <a:effectLst/>
                <a:uLnTx/>
                <a:uFillTx/>
                <a:latin typeface="+mj-lt"/>
                <a:ea typeface="Linux Libertine" panose="02000503000000000000" pitchFamily="2" charset="0"/>
                <a:cs typeface="Linux Libertine" panose="02000503000000000000" pitchFamily="2" charset="0"/>
              </a:rPr>
              <a:t>reflection’</a:t>
            </a:r>
          </a:p>
        </p:txBody>
      </p:sp>
      <p:cxnSp>
        <p:nvCxnSpPr>
          <p:cNvPr id="73" name="Straight Arrow Connector 72">
            <a:extLst>
              <a:ext uri="{FF2B5EF4-FFF2-40B4-BE49-F238E27FC236}">
                <a16:creationId xmlns:a16="http://schemas.microsoft.com/office/drawing/2014/main" id="{57856B21-A559-40D8-ACD2-55AA7C205275}"/>
              </a:ext>
            </a:extLst>
          </p:cNvPr>
          <p:cNvCxnSpPr>
            <a:cxnSpLocks/>
          </p:cNvCxnSpPr>
          <p:nvPr/>
        </p:nvCxnSpPr>
        <p:spPr>
          <a:xfrm flipH="1" flipV="1">
            <a:off x="6235798" y="4381311"/>
            <a:ext cx="526530" cy="1250745"/>
          </a:xfrm>
          <a:prstGeom prst="straightConnector1">
            <a:avLst/>
          </a:prstGeom>
          <a:ln w="38100">
            <a:solidFill>
              <a:srgbClr val="4472C4"/>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05D40894-0CB5-4E67-8789-9AACC9D9BED7}"/>
              </a:ext>
            </a:extLst>
          </p:cNvPr>
          <p:cNvCxnSpPr>
            <a:cxnSpLocks/>
          </p:cNvCxnSpPr>
          <p:nvPr/>
        </p:nvCxnSpPr>
        <p:spPr>
          <a:xfrm flipH="1">
            <a:off x="4563908" y="4355375"/>
            <a:ext cx="1683282" cy="0"/>
          </a:xfrm>
          <a:prstGeom prst="straightConnector1">
            <a:avLst/>
          </a:prstGeom>
          <a:ln w="38100">
            <a:solidFill>
              <a:srgbClr val="4472C4"/>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F0D328B6-64A9-4AEC-9AAF-DC5AB95497DE}"/>
              </a:ext>
            </a:extLst>
          </p:cNvPr>
          <p:cNvCxnSpPr>
            <a:cxnSpLocks/>
          </p:cNvCxnSpPr>
          <p:nvPr/>
        </p:nvCxnSpPr>
        <p:spPr>
          <a:xfrm>
            <a:off x="4563908" y="5623387"/>
            <a:ext cx="2198420" cy="0"/>
          </a:xfrm>
          <a:prstGeom prst="straightConnector1">
            <a:avLst/>
          </a:prstGeom>
          <a:ln w="38100">
            <a:solidFill>
              <a:srgbClr val="4472C4"/>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58B13C9C-CD62-40FC-89FA-5AE62F3145FB}"/>
              </a:ext>
            </a:extLst>
          </p:cNvPr>
          <p:cNvCxnSpPr>
            <a:cxnSpLocks/>
          </p:cNvCxnSpPr>
          <p:nvPr/>
        </p:nvCxnSpPr>
        <p:spPr>
          <a:xfrm flipH="1">
            <a:off x="4563908" y="2144900"/>
            <a:ext cx="2046075" cy="0"/>
          </a:xfrm>
          <a:prstGeom prst="straightConnector1">
            <a:avLst/>
          </a:prstGeom>
          <a:ln w="38100">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4F675D28-54BB-4FBA-AC33-28CA192C6772}"/>
              </a:ext>
            </a:extLst>
          </p:cNvPr>
          <p:cNvCxnSpPr>
            <a:cxnSpLocks/>
          </p:cNvCxnSpPr>
          <p:nvPr/>
        </p:nvCxnSpPr>
        <p:spPr>
          <a:xfrm flipV="1">
            <a:off x="6308181" y="2144900"/>
            <a:ext cx="301802" cy="1364631"/>
          </a:xfrm>
          <a:prstGeom prst="straightConnector1">
            <a:avLst/>
          </a:prstGeom>
          <a:ln w="38100">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5A437F65-2864-48FA-9792-F565F2ACD3EE}"/>
              </a:ext>
            </a:extLst>
          </p:cNvPr>
          <p:cNvCxnSpPr>
            <a:cxnSpLocks/>
          </p:cNvCxnSpPr>
          <p:nvPr/>
        </p:nvCxnSpPr>
        <p:spPr>
          <a:xfrm>
            <a:off x="4563908" y="3481351"/>
            <a:ext cx="1744273" cy="0"/>
          </a:xfrm>
          <a:prstGeom prst="straightConnector1">
            <a:avLst/>
          </a:prstGeom>
          <a:ln w="38100">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89" name="Picture 88">
            <a:extLst>
              <a:ext uri="{FF2B5EF4-FFF2-40B4-BE49-F238E27FC236}">
                <a16:creationId xmlns:a16="http://schemas.microsoft.com/office/drawing/2014/main" id="{741C9B90-267C-4F68-B2D7-A42FF74181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258646" y="2906108"/>
            <a:ext cx="2675707" cy="2138035"/>
          </a:xfrm>
          <a:prstGeom prst="rect">
            <a:avLst/>
          </a:prstGeom>
          <a:ln w="28575">
            <a:solidFill>
              <a:schemeClr val="tx1"/>
            </a:solidFill>
          </a:ln>
        </p:spPr>
      </p:pic>
      <p:pic>
        <p:nvPicPr>
          <p:cNvPr id="90" name="Picture 89" descr="A picture containing indoor, black, monitor, sitting&#10;&#10;Description automatically generated">
            <a:extLst>
              <a:ext uri="{FF2B5EF4-FFF2-40B4-BE49-F238E27FC236}">
                <a16:creationId xmlns:a16="http://schemas.microsoft.com/office/drawing/2014/main" id="{CDCF2FFF-A804-4C72-8BB6-E3A730CC2AF6}"/>
              </a:ext>
            </a:extLst>
          </p:cNvPr>
          <p:cNvPicPr>
            <a:picLocks noChangeAspect="1"/>
          </p:cNvPicPr>
          <p:nvPr/>
        </p:nvPicPr>
        <p:blipFill rotWithShape="1">
          <a:blip r:embed="rId5">
            <a:extLst>
              <a:ext uri="{28A0092B-C50C-407E-A947-70E740481C1C}">
                <a14:useLocalDpi xmlns:a14="http://schemas.microsoft.com/office/drawing/2010/main" val="0"/>
              </a:ext>
            </a:extLst>
          </a:blip>
          <a:srcRect l="30536" t="19632" r="30536" b="23037"/>
          <a:stretch/>
        </p:blipFill>
        <p:spPr>
          <a:xfrm>
            <a:off x="120581" y="59585"/>
            <a:ext cx="2315021" cy="2272849"/>
          </a:xfrm>
          <a:prstGeom prst="rect">
            <a:avLst/>
          </a:prstGeom>
        </p:spPr>
      </p:pic>
      <p:sp>
        <p:nvSpPr>
          <p:cNvPr id="57" name="Rectangle 56">
            <a:extLst>
              <a:ext uri="{FF2B5EF4-FFF2-40B4-BE49-F238E27FC236}">
                <a16:creationId xmlns:a16="http://schemas.microsoft.com/office/drawing/2014/main" id="{AABC4D22-EFA0-48BC-9152-4D86C5B35C27}"/>
              </a:ext>
            </a:extLst>
          </p:cNvPr>
          <p:cNvSpPr/>
          <p:nvPr/>
        </p:nvSpPr>
        <p:spPr>
          <a:xfrm>
            <a:off x="6235798" y="1560269"/>
            <a:ext cx="2196500" cy="47705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20000"/>
              </a:spcBef>
            </a:pPr>
            <a:r>
              <a:rPr lang="en-US" sz="2500" dirty="0">
                <a:solidFill>
                  <a:prstClr val="white"/>
                </a:solidFill>
                <a:latin typeface="Calibri Light" panose="020F0302020204030204"/>
                <a:ea typeface="Linux Libertine" panose="02000503000000000000" pitchFamily="2" charset="0"/>
                <a:cs typeface="Linux Libertine" panose="02000503000000000000" pitchFamily="2" charset="0"/>
              </a:rPr>
              <a:t>diffuser</a:t>
            </a:r>
          </a:p>
        </p:txBody>
      </p:sp>
      <p:sp>
        <p:nvSpPr>
          <p:cNvPr id="66" name="Rectangle 65">
            <a:extLst>
              <a:ext uri="{FF2B5EF4-FFF2-40B4-BE49-F238E27FC236}">
                <a16:creationId xmlns:a16="http://schemas.microsoft.com/office/drawing/2014/main" id="{3F9E5FF0-335D-4704-949B-3A5D26499134}"/>
              </a:ext>
            </a:extLst>
          </p:cNvPr>
          <p:cNvSpPr/>
          <p:nvPr/>
        </p:nvSpPr>
        <p:spPr>
          <a:xfrm>
            <a:off x="6233177" y="5877639"/>
            <a:ext cx="2196500" cy="47705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20000"/>
              </a:spcBef>
            </a:pPr>
            <a:r>
              <a:rPr lang="en-US" sz="2500" dirty="0">
                <a:solidFill>
                  <a:prstClr val="white"/>
                </a:solidFill>
                <a:latin typeface="Calibri Light" panose="020F0302020204030204"/>
                <a:ea typeface="Linux Libertine" panose="02000503000000000000" pitchFamily="2" charset="0"/>
                <a:cs typeface="Linux Libertine" panose="02000503000000000000" pitchFamily="2" charset="0"/>
              </a:rPr>
              <a:t>diffuser</a:t>
            </a:r>
          </a:p>
        </p:txBody>
      </p:sp>
      <p:grpSp>
        <p:nvGrpSpPr>
          <p:cNvPr id="103" name="Group 102">
            <a:extLst>
              <a:ext uri="{FF2B5EF4-FFF2-40B4-BE49-F238E27FC236}">
                <a16:creationId xmlns:a16="http://schemas.microsoft.com/office/drawing/2014/main" id="{5A2F9D22-DC7E-45A6-A9DD-3077454AAEC9}"/>
              </a:ext>
            </a:extLst>
          </p:cNvPr>
          <p:cNvGrpSpPr/>
          <p:nvPr/>
        </p:nvGrpSpPr>
        <p:grpSpPr>
          <a:xfrm>
            <a:off x="602903" y="2806549"/>
            <a:ext cx="1412676" cy="2528315"/>
            <a:chOff x="571148" y="2718832"/>
            <a:chExt cx="1412676" cy="2528315"/>
          </a:xfrm>
        </p:grpSpPr>
        <p:grpSp>
          <p:nvGrpSpPr>
            <p:cNvPr id="104" name="Group 103">
              <a:extLst>
                <a:ext uri="{FF2B5EF4-FFF2-40B4-BE49-F238E27FC236}">
                  <a16:creationId xmlns:a16="http://schemas.microsoft.com/office/drawing/2014/main" id="{860F8CCD-7F61-4C47-A1CE-F5942FCA95E4}"/>
                </a:ext>
              </a:extLst>
            </p:cNvPr>
            <p:cNvGrpSpPr/>
            <p:nvPr/>
          </p:nvGrpSpPr>
          <p:grpSpPr>
            <a:xfrm rot="5400000">
              <a:off x="725979" y="4024370"/>
              <a:ext cx="1067946" cy="1377608"/>
              <a:chOff x="5288017" y="5418283"/>
              <a:chExt cx="1810546" cy="1377608"/>
            </a:xfrm>
            <a:solidFill>
              <a:schemeClr val="bg1"/>
            </a:solidFill>
          </p:grpSpPr>
          <p:grpSp>
            <p:nvGrpSpPr>
              <p:cNvPr id="117" name="Group 116">
                <a:extLst>
                  <a:ext uri="{FF2B5EF4-FFF2-40B4-BE49-F238E27FC236}">
                    <a16:creationId xmlns:a16="http://schemas.microsoft.com/office/drawing/2014/main" id="{2E9BF00C-3AFC-49CA-8CC3-23AB382AEEE5}"/>
                  </a:ext>
                </a:extLst>
              </p:cNvPr>
              <p:cNvGrpSpPr/>
              <p:nvPr/>
            </p:nvGrpSpPr>
            <p:grpSpPr>
              <a:xfrm rot="16200000">
                <a:off x="5640751" y="5338079"/>
                <a:ext cx="1105078" cy="1810546"/>
                <a:chOff x="500910" y="2184396"/>
                <a:chExt cx="3356023" cy="1911350"/>
              </a:xfrm>
              <a:grpFill/>
            </p:grpSpPr>
            <p:sp>
              <p:nvSpPr>
                <p:cNvPr id="127" name="Isosceles Triangle 120">
                  <a:extLst>
                    <a:ext uri="{FF2B5EF4-FFF2-40B4-BE49-F238E27FC236}">
                      <a16:creationId xmlns:a16="http://schemas.microsoft.com/office/drawing/2014/main" id="{D298BED6-9DED-4A4D-BF19-EB36755050B5}"/>
                    </a:ext>
                  </a:extLst>
                </p:cNvPr>
                <p:cNvSpPr/>
                <p:nvPr/>
              </p:nvSpPr>
              <p:spPr>
                <a:xfrm rot="16200000">
                  <a:off x="2529027" y="2621146"/>
                  <a:ext cx="1612682" cy="1043130"/>
                </a:xfrm>
                <a:prstGeom prst="triangle">
                  <a:avLst/>
                </a:prstGeom>
                <a:grp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28" name="Rectangle 127">
                  <a:extLst>
                    <a:ext uri="{FF2B5EF4-FFF2-40B4-BE49-F238E27FC236}">
                      <a16:creationId xmlns:a16="http://schemas.microsoft.com/office/drawing/2014/main" id="{A21C6D8A-59A7-4808-A29B-ABA455E11A94}"/>
                    </a:ext>
                  </a:extLst>
                </p:cNvPr>
                <p:cNvSpPr/>
                <p:nvPr/>
              </p:nvSpPr>
              <p:spPr>
                <a:xfrm>
                  <a:off x="500910" y="2184396"/>
                  <a:ext cx="2537925" cy="1911350"/>
                </a:xfrm>
                <a:prstGeom prst="rect">
                  <a:avLst/>
                </a:prstGeom>
                <a:grp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endParaRPr lang="en-US" dirty="0">
                    <a:solidFill>
                      <a:schemeClr val="tx1"/>
                    </a:solidFill>
                  </a:endParaRPr>
                </a:p>
              </p:txBody>
            </p:sp>
          </p:grpSp>
          <p:grpSp>
            <p:nvGrpSpPr>
              <p:cNvPr id="118" name="Group 117">
                <a:extLst>
                  <a:ext uri="{FF2B5EF4-FFF2-40B4-BE49-F238E27FC236}">
                    <a16:creationId xmlns:a16="http://schemas.microsoft.com/office/drawing/2014/main" id="{213EC4A8-6E19-4E5D-AEA8-8919F450B32F}"/>
                  </a:ext>
                </a:extLst>
              </p:cNvPr>
              <p:cNvGrpSpPr/>
              <p:nvPr/>
            </p:nvGrpSpPr>
            <p:grpSpPr>
              <a:xfrm rot="5400000">
                <a:off x="6058536" y="4725055"/>
                <a:ext cx="269502" cy="1655958"/>
                <a:chOff x="261257" y="261257"/>
                <a:chExt cx="478973" cy="3847469"/>
              </a:xfrm>
              <a:grpFill/>
            </p:grpSpPr>
            <p:sp>
              <p:nvSpPr>
                <p:cNvPr id="119" name="Rectangle 118">
                  <a:extLst>
                    <a:ext uri="{FF2B5EF4-FFF2-40B4-BE49-F238E27FC236}">
                      <a16:creationId xmlns:a16="http://schemas.microsoft.com/office/drawing/2014/main" id="{CEC445A8-D4C4-44B0-BC6C-1868E03C9EC9}"/>
                    </a:ext>
                  </a:extLst>
                </p:cNvPr>
                <p:cNvSpPr/>
                <p:nvPr/>
              </p:nvSpPr>
              <p:spPr>
                <a:xfrm>
                  <a:off x="261257" y="261257"/>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3E9553F7-E8A8-4699-8E8C-91FE7AB82DB9}"/>
                    </a:ext>
                  </a:extLst>
                </p:cNvPr>
                <p:cNvSpPr/>
                <p:nvPr/>
              </p:nvSpPr>
              <p:spPr>
                <a:xfrm>
                  <a:off x="261257" y="740229"/>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Rectangle 120">
                  <a:extLst>
                    <a:ext uri="{FF2B5EF4-FFF2-40B4-BE49-F238E27FC236}">
                      <a16:creationId xmlns:a16="http://schemas.microsoft.com/office/drawing/2014/main" id="{74A43F71-99AC-4DC7-A268-788DC20EBB1D}"/>
                    </a:ext>
                  </a:extLst>
                </p:cNvPr>
                <p:cNvSpPr/>
                <p:nvPr/>
              </p:nvSpPr>
              <p:spPr>
                <a:xfrm>
                  <a:off x="261257" y="1223123"/>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F1BC15F5-4156-4652-80C4-30D023B6515B}"/>
                    </a:ext>
                  </a:extLst>
                </p:cNvPr>
                <p:cNvSpPr/>
                <p:nvPr/>
              </p:nvSpPr>
              <p:spPr>
                <a:xfrm>
                  <a:off x="261257" y="170602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70735135-ABF3-48DF-B6C3-CD0279A1C941}"/>
                    </a:ext>
                  </a:extLst>
                </p:cNvPr>
                <p:cNvSpPr/>
                <p:nvPr/>
              </p:nvSpPr>
              <p:spPr>
                <a:xfrm>
                  <a:off x="261257" y="218499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14E97126-08BE-42B4-8EBB-2E8C475B877D}"/>
                    </a:ext>
                  </a:extLst>
                </p:cNvPr>
                <p:cNvSpPr/>
                <p:nvPr/>
              </p:nvSpPr>
              <p:spPr>
                <a:xfrm>
                  <a:off x="261257" y="2667888"/>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31C7D57B-E59F-4458-A709-E685759E8D9F}"/>
                    </a:ext>
                  </a:extLst>
                </p:cNvPr>
                <p:cNvSpPr/>
                <p:nvPr/>
              </p:nvSpPr>
              <p:spPr>
                <a:xfrm>
                  <a:off x="261258" y="315078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24D110C7-0497-4F04-9D88-0D83EE58F337}"/>
                    </a:ext>
                  </a:extLst>
                </p:cNvPr>
                <p:cNvSpPr/>
                <p:nvPr/>
              </p:nvSpPr>
              <p:spPr>
                <a:xfrm>
                  <a:off x="261258" y="362975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5" name="Group 104">
              <a:extLst>
                <a:ext uri="{FF2B5EF4-FFF2-40B4-BE49-F238E27FC236}">
                  <a16:creationId xmlns:a16="http://schemas.microsoft.com/office/drawing/2014/main" id="{9FB7ADB5-82A1-425B-8540-B87970F8DA94}"/>
                </a:ext>
              </a:extLst>
            </p:cNvPr>
            <p:cNvGrpSpPr/>
            <p:nvPr/>
          </p:nvGrpSpPr>
          <p:grpSpPr>
            <a:xfrm>
              <a:off x="571148" y="2718832"/>
              <a:ext cx="1412676" cy="973768"/>
              <a:chOff x="216306" y="2486921"/>
              <a:chExt cx="1412676" cy="1655958"/>
            </a:xfrm>
          </p:grpSpPr>
          <p:grpSp>
            <p:nvGrpSpPr>
              <p:cNvPr id="106" name="Group 105">
                <a:extLst>
                  <a:ext uri="{FF2B5EF4-FFF2-40B4-BE49-F238E27FC236}">
                    <a16:creationId xmlns:a16="http://schemas.microsoft.com/office/drawing/2014/main" id="{809400E8-436E-4327-A32F-C3064E41AD8C}"/>
                  </a:ext>
                </a:extLst>
              </p:cNvPr>
              <p:cNvGrpSpPr/>
              <p:nvPr/>
            </p:nvGrpSpPr>
            <p:grpSpPr>
              <a:xfrm>
                <a:off x="1359480" y="2486921"/>
                <a:ext cx="269502" cy="1655958"/>
                <a:chOff x="261257" y="261257"/>
                <a:chExt cx="478973" cy="3847469"/>
              </a:xfrm>
              <a:solidFill>
                <a:schemeClr val="tx1"/>
              </a:solidFill>
            </p:grpSpPr>
            <p:sp>
              <p:nvSpPr>
                <p:cNvPr id="109" name="Rectangle 108">
                  <a:extLst>
                    <a:ext uri="{FF2B5EF4-FFF2-40B4-BE49-F238E27FC236}">
                      <a16:creationId xmlns:a16="http://schemas.microsoft.com/office/drawing/2014/main" id="{9DC09F4A-3FB4-49EB-AAC1-B8D918C9EC56}"/>
                    </a:ext>
                  </a:extLst>
                </p:cNvPr>
                <p:cNvSpPr/>
                <p:nvPr/>
              </p:nvSpPr>
              <p:spPr>
                <a:xfrm>
                  <a:off x="261257" y="261257"/>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F97F5DA5-2C43-4DE1-9C1A-C93C94E77F40}"/>
                    </a:ext>
                  </a:extLst>
                </p:cNvPr>
                <p:cNvSpPr/>
                <p:nvPr/>
              </p:nvSpPr>
              <p:spPr>
                <a:xfrm>
                  <a:off x="261257" y="740229"/>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A92CF824-4B53-45CA-9291-30AA656E8AB7}"/>
                    </a:ext>
                  </a:extLst>
                </p:cNvPr>
                <p:cNvSpPr/>
                <p:nvPr/>
              </p:nvSpPr>
              <p:spPr>
                <a:xfrm>
                  <a:off x="261257" y="1223123"/>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a:extLst>
                    <a:ext uri="{FF2B5EF4-FFF2-40B4-BE49-F238E27FC236}">
                      <a16:creationId xmlns:a16="http://schemas.microsoft.com/office/drawing/2014/main" id="{7BC05AA1-4264-4746-B98E-4DD482543D5E}"/>
                    </a:ext>
                  </a:extLst>
                </p:cNvPr>
                <p:cNvSpPr/>
                <p:nvPr/>
              </p:nvSpPr>
              <p:spPr>
                <a:xfrm>
                  <a:off x="261257" y="170602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04CA4EA8-63C6-41C9-AB54-5DC53C6276E9}"/>
                    </a:ext>
                  </a:extLst>
                </p:cNvPr>
                <p:cNvSpPr/>
                <p:nvPr/>
              </p:nvSpPr>
              <p:spPr>
                <a:xfrm>
                  <a:off x="261257" y="218499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39C24A05-5F1A-4355-A0D1-7D96BD204BE1}"/>
                    </a:ext>
                  </a:extLst>
                </p:cNvPr>
                <p:cNvSpPr/>
                <p:nvPr/>
              </p:nvSpPr>
              <p:spPr>
                <a:xfrm>
                  <a:off x="261257" y="2667888"/>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1AB42377-DECF-4B9F-AA62-FF00793166F3}"/>
                    </a:ext>
                  </a:extLst>
                </p:cNvPr>
                <p:cNvSpPr/>
                <p:nvPr/>
              </p:nvSpPr>
              <p:spPr>
                <a:xfrm>
                  <a:off x="261258" y="315078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1AA30829-4431-444B-BD1C-CCF5C9C9593B}"/>
                    </a:ext>
                  </a:extLst>
                </p:cNvPr>
                <p:cNvSpPr/>
                <p:nvPr/>
              </p:nvSpPr>
              <p:spPr>
                <a:xfrm>
                  <a:off x="261258" y="362975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 name="Rectangle 106">
                <a:extLst>
                  <a:ext uri="{FF2B5EF4-FFF2-40B4-BE49-F238E27FC236}">
                    <a16:creationId xmlns:a16="http://schemas.microsoft.com/office/drawing/2014/main" id="{E1EEB6E8-71DE-46BC-8492-9365ED0CAF41}"/>
                  </a:ext>
                </a:extLst>
              </p:cNvPr>
              <p:cNvSpPr/>
              <p:nvPr/>
            </p:nvSpPr>
            <p:spPr>
              <a:xfrm>
                <a:off x="216306" y="2997564"/>
                <a:ext cx="951297" cy="6579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108" name="Flowchart: Delay 107">
                <a:extLst>
                  <a:ext uri="{FF2B5EF4-FFF2-40B4-BE49-F238E27FC236}">
                    <a16:creationId xmlns:a16="http://schemas.microsoft.com/office/drawing/2014/main" id="{A05D9600-3844-418D-AF93-9820D6244B65}"/>
                  </a:ext>
                </a:extLst>
              </p:cNvPr>
              <p:cNvSpPr/>
              <p:nvPr/>
            </p:nvSpPr>
            <p:spPr>
              <a:xfrm rot="10800000">
                <a:off x="854998" y="2486921"/>
                <a:ext cx="515910" cy="1655958"/>
              </a:xfrm>
              <a:prstGeom prst="flowChartDelay">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 name="TextBox 3">
            <a:extLst>
              <a:ext uri="{FF2B5EF4-FFF2-40B4-BE49-F238E27FC236}">
                <a16:creationId xmlns:a16="http://schemas.microsoft.com/office/drawing/2014/main" id="{08B31B53-4DAA-4E24-BE14-659741D715AA}"/>
              </a:ext>
            </a:extLst>
          </p:cNvPr>
          <p:cNvSpPr txBox="1"/>
          <p:nvPr/>
        </p:nvSpPr>
        <p:spPr>
          <a:xfrm>
            <a:off x="8991165" y="5091616"/>
            <a:ext cx="310977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scene-only image</a:t>
            </a:r>
          </a:p>
        </p:txBody>
      </p:sp>
    </p:spTree>
    <p:custDataLst>
      <p:tags r:id="rId1"/>
    </p:custDataLst>
    <p:extLst>
      <p:ext uri="{BB962C8B-B14F-4D97-AF65-F5344CB8AC3E}">
        <p14:creationId xmlns:p14="http://schemas.microsoft.com/office/powerpoint/2010/main" val="1528322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62"/>
                                        </p:tgtEl>
                                        <p:attrNameLst>
                                          <p:attrName>style.visibility</p:attrName>
                                        </p:attrNameLst>
                                      </p:cBhvr>
                                      <p:to>
                                        <p:strVal val="visible"/>
                                      </p:to>
                                    </p:set>
                                    <p:animEffect transition="in" filter="wipe(left)">
                                      <p:cBhvr>
                                        <p:cTn id="9" dur="350"/>
                                        <p:tgtEl>
                                          <p:spTgt spid="62"/>
                                        </p:tgtEl>
                                      </p:cBhvr>
                                    </p:animEffect>
                                  </p:childTnLst>
                                </p:cTn>
                              </p:par>
                            </p:childTnLst>
                          </p:cTn>
                        </p:par>
                        <p:par>
                          <p:cTn id="10" fill="hold">
                            <p:stCondLst>
                              <p:cond delay="350"/>
                            </p:stCondLst>
                            <p:childTnLst>
                              <p:par>
                                <p:cTn id="11" presetID="22" presetClass="entr" presetSubtype="2" fill="hold" nodeType="after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wipe(right)">
                                      <p:cBhvr>
                                        <p:cTn id="13" dur="350"/>
                                        <p:tgtEl>
                                          <p:spTgt spid="6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8"/>
                                        </p:tgtEl>
                                        <p:attrNameLst>
                                          <p:attrName>style.visibility</p:attrName>
                                        </p:attrNameLst>
                                      </p:cBhvr>
                                      <p:to>
                                        <p:strVal val="visible"/>
                                      </p:to>
                                    </p:set>
                                  </p:childTnLst>
                                </p:cTn>
                              </p:par>
                              <p:par>
                                <p:cTn id="20" presetID="22" presetClass="entr" presetSubtype="8" fill="hold" nodeType="with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wipe(left)">
                                      <p:cBhvr>
                                        <p:cTn id="22" dur="350"/>
                                        <p:tgtEl>
                                          <p:spTgt spid="63"/>
                                        </p:tgtEl>
                                      </p:cBhvr>
                                    </p:animEffect>
                                  </p:childTnLst>
                                </p:cTn>
                              </p:par>
                            </p:childTnLst>
                          </p:cTn>
                        </p:par>
                        <p:par>
                          <p:cTn id="23" fill="hold">
                            <p:stCondLst>
                              <p:cond delay="350"/>
                            </p:stCondLst>
                            <p:childTnLst>
                              <p:par>
                                <p:cTn id="24" presetID="22" presetClass="entr" presetSubtype="1" fill="hold" nodeType="after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wipe(up)">
                                      <p:cBhvr>
                                        <p:cTn id="26" dur="350"/>
                                        <p:tgtEl>
                                          <p:spTgt spid="64"/>
                                        </p:tgtEl>
                                      </p:cBhvr>
                                    </p:animEffect>
                                  </p:childTnLst>
                                </p:cTn>
                              </p:par>
                            </p:childTnLst>
                          </p:cTn>
                        </p:par>
                        <p:par>
                          <p:cTn id="27" fill="hold">
                            <p:stCondLst>
                              <p:cond delay="700"/>
                            </p:stCondLst>
                            <p:childTnLst>
                              <p:par>
                                <p:cTn id="28" presetID="22" presetClass="entr" presetSubtype="2" fill="hold" nodeType="afterEffect">
                                  <p:stCondLst>
                                    <p:cond delay="0"/>
                                  </p:stCondLst>
                                  <p:childTnLst>
                                    <p:set>
                                      <p:cBhvr>
                                        <p:cTn id="29" dur="1" fill="hold">
                                          <p:stCondLst>
                                            <p:cond delay="0"/>
                                          </p:stCondLst>
                                        </p:cTn>
                                        <p:tgtEl>
                                          <p:spTgt spid="65"/>
                                        </p:tgtEl>
                                        <p:attrNameLst>
                                          <p:attrName>style.visibility</p:attrName>
                                        </p:attrNameLst>
                                      </p:cBhvr>
                                      <p:to>
                                        <p:strVal val="visible"/>
                                      </p:to>
                                    </p:set>
                                    <p:animEffect transition="in" filter="wipe(right)">
                                      <p:cBhvr>
                                        <p:cTn id="30" dur="350"/>
                                        <p:tgtEl>
                                          <p:spTgt spid="65"/>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par>
                                <p:cTn id="37" presetID="22" presetClass="entr" presetSubtype="8" fill="hold" nodeType="with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wipe(left)">
                                      <p:cBhvr>
                                        <p:cTn id="39" dur="350"/>
                                        <p:tgtEl>
                                          <p:spTgt spid="74"/>
                                        </p:tgtEl>
                                      </p:cBhvr>
                                    </p:animEffect>
                                  </p:childTnLst>
                                </p:cTn>
                              </p:par>
                            </p:childTnLst>
                          </p:cTn>
                        </p:par>
                        <p:par>
                          <p:cTn id="40" fill="hold">
                            <p:stCondLst>
                              <p:cond delay="350"/>
                            </p:stCondLst>
                            <p:childTnLst>
                              <p:par>
                                <p:cTn id="41" presetID="22" presetClass="entr" presetSubtype="1" fill="hold" nodeType="afterEffect">
                                  <p:stCondLst>
                                    <p:cond delay="0"/>
                                  </p:stCondLst>
                                  <p:childTnLst>
                                    <p:set>
                                      <p:cBhvr>
                                        <p:cTn id="42" dur="1" fill="hold">
                                          <p:stCondLst>
                                            <p:cond delay="0"/>
                                          </p:stCondLst>
                                        </p:cTn>
                                        <p:tgtEl>
                                          <p:spTgt spid="73"/>
                                        </p:tgtEl>
                                        <p:attrNameLst>
                                          <p:attrName>style.visibility</p:attrName>
                                        </p:attrNameLst>
                                      </p:cBhvr>
                                      <p:to>
                                        <p:strVal val="visible"/>
                                      </p:to>
                                    </p:set>
                                    <p:animEffect transition="in" filter="wipe(up)">
                                      <p:cBhvr>
                                        <p:cTn id="43" dur="350"/>
                                        <p:tgtEl>
                                          <p:spTgt spid="73"/>
                                        </p:tgtEl>
                                      </p:cBhvr>
                                    </p:animEffect>
                                  </p:childTnLst>
                                </p:cTn>
                              </p:par>
                            </p:childTnLst>
                          </p:cTn>
                        </p:par>
                        <p:par>
                          <p:cTn id="44" fill="hold">
                            <p:stCondLst>
                              <p:cond delay="700"/>
                            </p:stCondLst>
                            <p:childTnLst>
                              <p:par>
                                <p:cTn id="45" presetID="22" presetClass="entr" presetSubtype="2" fill="hold" nodeType="afterEffect">
                                  <p:stCondLst>
                                    <p:cond delay="0"/>
                                  </p:stCondLst>
                                  <p:childTnLst>
                                    <p:set>
                                      <p:cBhvr>
                                        <p:cTn id="46" dur="1" fill="hold">
                                          <p:stCondLst>
                                            <p:cond delay="0"/>
                                          </p:stCondLst>
                                        </p:cTn>
                                        <p:tgtEl>
                                          <p:spTgt spid="75"/>
                                        </p:tgtEl>
                                        <p:attrNameLst>
                                          <p:attrName>style.visibility</p:attrName>
                                        </p:attrNameLst>
                                      </p:cBhvr>
                                      <p:to>
                                        <p:strVal val="visible"/>
                                      </p:to>
                                    </p:set>
                                    <p:animEffect transition="in" filter="wipe(right)">
                                      <p:cBhvr>
                                        <p:cTn id="47" dur="350"/>
                                        <p:tgtEl>
                                          <p:spTgt spid="75"/>
                                        </p:tgtEl>
                                      </p:cBhvr>
                                    </p:animEffect>
                                  </p:childTnLst>
                                </p:cTn>
                              </p:par>
                            </p:childTnLst>
                          </p:cTn>
                        </p:par>
                        <p:par>
                          <p:cTn id="48" fill="hold">
                            <p:stCondLst>
                              <p:cond delay="1050"/>
                            </p:stCondLst>
                            <p:childTnLst>
                              <p:par>
                                <p:cTn id="49" presetID="1" presetClass="entr" presetSubtype="0" fill="hold" grpId="0" nodeType="after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childTnLst>
                          </p:cTn>
                        </p:par>
                        <p:par>
                          <p:cTn id="51" fill="hold">
                            <p:stCondLst>
                              <p:cond delay="1050"/>
                            </p:stCondLst>
                            <p:childTnLst>
                              <p:par>
                                <p:cTn id="52" presetID="1" presetClass="entr" presetSubtype="0" fill="hold" grpId="0" nodeType="afterEffect">
                                  <p:stCondLst>
                                    <p:cond delay="0"/>
                                  </p:stCondLst>
                                  <p:childTnLst>
                                    <p:set>
                                      <p:cBhvr>
                                        <p:cTn id="53" dur="1" fill="hold">
                                          <p:stCondLst>
                                            <p:cond delay="0"/>
                                          </p:stCondLst>
                                        </p:cTn>
                                        <p:tgtEl>
                                          <p:spTgt spid="60"/>
                                        </p:tgtEl>
                                        <p:attrNameLst>
                                          <p:attrName>style.visibility</p:attrName>
                                        </p:attrNameLst>
                                      </p:cBhvr>
                                      <p:to>
                                        <p:strVal val="visible"/>
                                      </p:to>
                                    </p:set>
                                  </p:childTnLst>
                                </p:cTn>
                              </p:par>
                            </p:childTnLst>
                          </p:cTn>
                        </p:par>
                        <p:par>
                          <p:cTn id="54" fill="hold">
                            <p:stCondLst>
                              <p:cond delay="1050"/>
                            </p:stCondLst>
                            <p:childTnLst>
                              <p:par>
                                <p:cTn id="55" presetID="22" presetClass="entr" presetSubtype="8" fill="hold" nodeType="afterEffect">
                                  <p:stCondLst>
                                    <p:cond delay="0"/>
                                  </p:stCondLst>
                                  <p:childTnLst>
                                    <p:set>
                                      <p:cBhvr>
                                        <p:cTn id="56" dur="1" fill="hold">
                                          <p:stCondLst>
                                            <p:cond delay="0"/>
                                          </p:stCondLst>
                                        </p:cTn>
                                        <p:tgtEl>
                                          <p:spTgt spid="83"/>
                                        </p:tgtEl>
                                        <p:attrNameLst>
                                          <p:attrName>style.visibility</p:attrName>
                                        </p:attrNameLst>
                                      </p:cBhvr>
                                      <p:to>
                                        <p:strVal val="visible"/>
                                      </p:to>
                                    </p:set>
                                    <p:animEffect transition="in" filter="wipe(left)">
                                      <p:cBhvr>
                                        <p:cTn id="57" dur="350"/>
                                        <p:tgtEl>
                                          <p:spTgt spid="83"/>
                                        </p:tgtEl>
                                      </p:cBhvr>
                                    </p:animEffect>
                                  </p:childTnLst>
                                </p:cTn>
                              </p:par>
                            </p:childTnLst>
                          </p:cTn>
                        </p:par>
                        <p:par>
                          <p:cTn id="58" fill="hold">
                            <p:stCondLst>
                              <p:cond delay="1400"/>
                            </p:stCondLst>
                            <p:childTnLst>
                              <p:par>
                                <p:cTn id="59" presetID="22" presetClass="entr" presetSubtype="1" fill="hold" nodeType="afterEffect">
                                  <p:stCondLst>
                                    <p:cond delay="0"/>
                                  </p:stCondLst>
                                  <p:childTnLst>
                                    <p:set>
                                      <p:cBhvr>
                                        <p:cTn id="60" dur="1" fill="hold">
                                          <p:stCondLst>
                                            <p:cond delay="0"/>
                                          </p:stCondLst>
                                        </p:cTn>
                                        <p:tgtEl>
                                          <p:spTgt spid="84"/>
                                        </p:tgtEl>
                                        <p:attrNameLst>
                                          <p:attrName>style.visibility</p:attrName>
                                        </p:attrNameLst>
                                      </p:cBhvr>
                                      <p:to>
                                        <p:strVal val="visible"/>
                                      </p:to>
                                    </p:set>
                                    <p:animEffect transition="in" filter="wipe(up)">
                                      <p:cBhvr>
                                        <p:cTn id="61" dur="350"/>
                                        <p:tgtEl>
                                          <p:spTgt spid="84"/>
                                        </p:tgtEl>
                                      </p:cBhvr>
                                    </p:animEffect>
                                  </p:childTnLst>
                                </p:cTn>
                              </p:par>
                            </p:childTnLst>
                          </p:cTn>
                        </p:par>
                        <p:par>
                          <p:cTn id="62" fill="hold">
                            <p:stCondLst>
                              <p:cond delay="1750"/>
                            </p:stCondLst>
                            <p:childTnLst>
                              <p:par>
                                <p:cTn id="63" presetID="22" presetClass="entr" presetSubtype="2" fill="hold" nodeType="afterEffect">
                                  <p:stCondLst>
                                    <p:cond delay="0"/>
                                  </p:stCondLst>
                                  <p:childTnLst>
                                    <p:set>
                                      <p:cBhvr>
                                        <p:cTn id="64" dur="1" fill="hold">
                                          <p:stCondLst>
                                            <p:cond delay="0"/>
                                          </p:stCondLst>
                                        </p:cTn>
                                        <p:tgtEl>
                                          <p:spTgt spid="86"/>
                                        </p:tgtEl>
                                        <p:attrNameLst>
                                          <p:attrName>style.visibility</p:attrName>
                                        </p:attrNameLst>
                                      </p:cBhvr>
                                      <p:to>
                                        <p:strVal val="visible"/>
                                      </p:to>
                                    </p:set>
                                    <p:animEffect transition="in" filter="wipe(right)">
                                      <p:cBhvr>
                                        <p:cTn id="65" dur="35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8" grpId="0"/>
      <p:bldP spid="59" grpId="0"/>
      <p:bldP spid="60" grpId="0"/>
      <p:bldP spid="7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533E545F-7BA9-4DD9-A015-74276813911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26308" y="117452"/>
            <a:ext cx="1865841" cy="1490908"/>
          </a:xfrm>
          <a:prstGeom prst="rect">
            <a:avLst/>
          </a:prstGeom>
          <a:ln w="19050">
            <a:solidFill>
              <a:schemeClr val="tx1"/>
            </a:solidFill>
          </a:ln>
        </p:spPr>
      </p:pic>
      <p:pic>
        <p:nvPicPr>
          <p:cNvPr id="15" name="Picture 14">
            <a:extLst>
              <a:ext uri="{FF2B5EF4-FFF2-40B4-BE49-F238E27FC236}">
                <a16:creationId xmlns:a16="http://schemas.microsoft.com/office/drawing/2014/main" id="{A73513E5-7804-4B9B-A80D-9E15A82247A5}"/>
              </a:ext>
            </a:extLst>
          </p:cNvPr>
          <p:cNvPicPr>
            <a:picLocks noChangeAspect="1"/>
          </p:cNvPicPr>
          <p:nvPr/>
        </p:nvPicPr>
        <p:blipFill rotWithShape="1">
          <a:blip r:embed="rId4">
            <a:extLst>
              <a:ext uri="{28A0092B-C50C-407E-A947-70E740481C1C}">
                <a14:useLocalDpi xmlns:a14="http://schemas.microsoft.com/office/drawing/2010/main" val="0"/>
              </a:ext>
            </a:extLst>
          </a:blip>
          <a:srcRect l="3503" r="3503"/>
          <a:stretch/>
        </p:blipFill>
        <p:spPr>
          <a:xfrm>
            <a:off x="8272848" y="1795456"/>
            <a:ext cx="3855480" cy="3312797"/>
          </a:xfrm>
          <a:prstGeom prst="rect">
            <a:avLst/>
          </a:prstGeom>
          <a:ln w="28575">
            <a:solidFill>
              <a:srgbClr val="00B050"/>
            </a:solidFill>
          </a:ln>
        </p:spPr>
      </p:pic>
      <p:pic>
        <p:nvPicPr>
          <p:cNvPr id="40" name="Picture 39">
            <a:extLst>
              <a:ext uri="{FF2B5EF4-FFF2-40B4-BE49-F238E27FC236}">
                <a16:creationId xmlns:a16="http://schemas.microsoft.com/office/drawing/2014/main" id="{8FDEFF3B-2762-4FE8-8752-E63C737857CF}"/>
              </a:ext>
            </a:extLst>
          </p:cNvPr>
          <p:cNvPicPr>
            <a:picLocks noChangeAspect="1"/>
          </p:cNvPicPr>
          <p:nvPr/>
        </p:nvPicPr>
        <p:blipFill rotWithShape="1">
          <a:blip r:embed="rId5">
            <a:extLst>
              <a:ext uri="{28A0092B-C50C-407E-A947-70E740481C1C}">
                <a14:useLocalDpi xmlns:a14="http://schemas.microsoft.com/office/drawing/2010/main" val="0"/>
              </a:ext>
            </a:extLst>
          </a:blip>
          <a:srcRect l="3503" r="3503"/>
          <a:stretch/>
        </p:blipFill>
        <p:spPr>
          <a:xfrm>
            <a:off x="4318091" y="1795457"/>
            <a:ext cx="3855480" cy="3322322"/>
          </a:xfrm>
          <a:prstGeom prst="rect">
            <a:avLst/>
          </a:prstGeom>
          <a:ln w="28575">
            <a:solidFill>
              <a:schemeClr val="accent2"/>
            </a:solidFill>
          </a:ln>
        </p:spPr>
      </p:pic>
      <p:sp>
        <p:nvSpPr>
          <p:cNvPr id="52" name="TextBox 51">
            <a:extLst>
              <a:ext uri="{FF2B5EF4-FFF2-40B4-BE49-F238E27FC236}">
                <a16:creationId xmlns:a16="http://schemas.microsoft.com/office/drawing/2014/main" id="{674D459B-1D45-45AE-8FF1-BE52C852BCAB}"/>
              </a:ext>
            </a:extLst>
          </p:cNvPr>
          <p:cNvSpPr txBox="1"/>
          <p:nvPr/>
        </p:nvSpPr>
        <p:spPr>
          <a:xfrm>
            <a:off x="5460199" y="5202957"/>
            <a:ext cx="157126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direct-only</a:t>
            </a:r>
          </a:p>
        </p:txBody>
      </p:sp>
      <p:sp>
        <p:nvSpPr>
          <p:cNvPr id="53" name="TextBox 52">
            <a:extLst>
              <a:ext uri="{FF2B5EF4-FFF2-40B4-BE49-F238E27FC236}">
                <a16:creationId xmlns:a16="http://schemas.microsoft.com/office/drawing/2014/main" id="{E0FA8752-E639-4B7C-97C9-7C581080D7E5}"/>
              </a:ext>
            </a:extLst>
          </p:cNvPr>
          <p:cNvSpPr txBox="1"/>
          <p:nvPr/>
        </p:nvSpPr>
        <p:spPr>
          <a:xfrm>
            <a:off x="9426979" y="5202957"/>
            <a:ext cx="154721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global-only</a:t>
            </a:r>
          </a:p>
        </p:txBody>
      </p:sp>
      <p:sp>
        <p:nvSpPr>
          <p:cNvPr id="41" name="Title 1">
            <a:extLst>
              <a:ext uri="{FF2B5EF4-FFF2-40B4-BE49-F238E27FC236}">
                <a16:creationId xmlns:a16="http://schemas.microsoft.com/office/drawing/2014/main" id="{1E63098B-9D3B-4439-81A6-F03E455D294D}"/>
              </a:ext>
            </a:extLst>
          </p:cNvPr>
          <p:cNvSpPr txBox="1">
            <a:spLocks/>
          </p:cNvSpPr>
          <p:nvPr/>
        </p:nvSpPr>
        <p:spPr>
          <a:xfrm>
            <a:off x="1413162" y="823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t>direct-global separation</a:t>
            </a:r>
            <a:endParaRPr lang="en-US" dirty="0"/>
          </a:p>
        </p:txBody>
      </p:sp>
      <p:grpSp>
        <p:nvGrpSpPr>
          <p:cNvPr id="57" name="Group 56">
            <a:extLst>
              <a:ext uri="{FF2B5EF4-FFF2-40B4-BE49-F238E27FC236}">
                <a16:creationId xmlns:a16="http://schemas.microsoft.com/office/drawing/2014/main" id="{7739A231-5EF2-4017-B481-B6F3C5B006F0}"/>
              </a:ext>
            </a:extLst>
          </p:cNvPr>
          <p:cNvGrpSpPr/>
          <p:nvPr/>
        </p:nvGrpSpPr>
        <p:grpSpPr>
          <a:xfrm>
            <a:off x="696279" y="5410630"/>
            <a:ext cx="3037144" cy="1210338"/>
            <a:chOff x="214531" y="5743478"/>
            <a:chExt cx="3037144" cy="1210338"/>
          </a:xfrm>
        </p:grpSpPr>
        <p:grpSp>
          <p:nvGrpSpPr>
            <p:cNvPr id="58" name="Group 57">
              <a:extLst>
                <a:ext uri="{FF2B5EF4-FFF2-40B4-BE49-F238E27FC236}">
                  <a16:creationId xmlns:a16="http://schemas.microsoft.com/office/drawing/2014/main" id="{E4E031EE-5697-41BC-9AD4-4594FFD2C976}"/>
                </a:ext>
              </a:extLst>
            </p:cNvPr>
            <p:cNvGrpSpPr/>
            <p:nvPr/>
          </p:nvGrpSpPr>
          <p:grpSpPr>
            <a:xfrm>
              <a:off x="214531" y="5743478"/>
              <a:ext cx="3037144" cy="1210338"/>
              <a:chOff x="3847144" y="5514125"/>
              <a:chExt cx="3037144" cy="1210338"/>
            </a:xfrm>
          </p:grpSpPr>
          <p:grpSp>
            <p:nvGrpSpPr>
              <p:cNvPr id="61" name="Group 60">
                <a:extLst>
                  <a:ext uri="{FF2B5EF4-FFF2-40B4-BE49-F238E27FC236}">
                    <a16:creationId xmlns:a16="http://schemas.microsoft.com/office/drawing/2014/main" id="{AF8764D5-9EEB-47B1-B6A2-9798DE914B98}"/>
                  </a:ext>
                </a:extLst>
              </p:cNvPr>
              <p:cNvGrpSpPr/>
              <p:nvPr/>
            </p:nvGrpSpPr>
            <p:grpSpPr>
              <a:xfrm>
                <a:off x="3847144" y="5514125"/>
                <a:ext cx="1008930" cy="1210338"/>
                <a:chOff x="4193790" y="5137315"/>
                <a:chExt cx="1008930" cy="1210338"/>
              </a:xfrm>
            </p:grpSpPr>
            <p:sp>
              <p:nvSpPr>
                <p:cNvPr id="65" name="TextBox 64">
                  <a:extLst>
                    <a:ext uri="{FF2B5EF4-FFF2-40B4-BE49-F238E27FC236}">
                      <a16:creationId xmlns:a16="http://schemas.microsoft.com/office/drawing/2014/main" id="{D03ABD87-37F7-4577-963F-F721D8D85CC7}"/>
                    </a:ext>
                  </a:extLst>
                </p:cNvPr>
                <p:cNvSpPr txBox="1"/>
                <p:nvPr/>
              </p:nvSpPr>
              <p:spPr>
                <a:xfrm>
                  <a:off x="4193790" y="5885988"/>
                  <a:ext cx="100893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source</a:t>
                  </a:r>
                </a:p>
              </p:txBody>
            </p:sp>
            <p:sp>
              <p:nvSpPr>
                <p:cNvPr id="66" name="Rectangle 65">
                  <a:extLst>
                    <a:ext uri="{FF2B5EF4-FFF2-40B4-BE49-F238E27FC236}">
                      <a16:creationId xmlns:a16="http://schemas.microsoft.com/office/drawing/2014/main" id="{C435A9AD-79DD-430A-8B29-AA5428C0857F}"/>
                    </a:ext>
                  </a:extLst>
                </p:cNvPr>
                <p:cNvSpPr/>
                <p:nvPr/>
              </p:nvSpPr>
              <p:spPr>
                <a:xfrm>
                  <a:off x="4293901" y="5137315"/>
                  <a:ext cx="808709" cy="774644"/>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62" name="Group 61">
                <a:extLst>
                  <a:ext uri="{FF2B5EF4-FFF2-40B4-BE49-F238E27FC236}">
                    <a16:creationId xmlns:a16="http://schemas.microsoft.com/office/drawing/2014/main" id="{98126DC8-906B-4FA7-A19B-2EC73013C283}"/>
                  </a:ext>
                </a:extLst>
              </p:cNvPr>
              <p:cNvGrpSpPr/>
              <p:nvPr/>
            </p:nvGrpSpPr>
            <p:grpSpPr>
              <a:xfrm>
                <a:off x="5713775" y="5514125"/>
                <a:ext cx="1170513" cy="1210338"/>
                <a:chOff x="4114678" y="6035042"/>
                <a:chExt cx="1170513" cy="1210338"/>
              </a:xfrm>
            </p:grpSpPr>
            <p:sp>
              <p:nvSpPr>
                <p:cNvPr id="63" name="Rectangle 62">
                  <a:extLst>
                    <a:ext uri="{FF2B5EF4-FFF2-40B4-BE49-F238E27FC236}">
                      <a16:creationId xmlns:a16="http://schemas.microsoft.com/office/drawing/2014/main" id="{8D6AF79B-FF08-4E50-880B-4316868B769B}"/>
                    </a:ext>
                  </a:extLst>
                </p:cNvPr>
                <p:cNvSpPr/>
                <p:nvPr/>
              </p:nvSpPr>
              <p:spPr>
                <a:xfrm>
                  <a:off x="4295496" y="6035042"/>
                  <a:ext cx="808709" cy="77464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2EA04C0F-4079-43E5-9B06-E2B3377E90F3}"/>
                    </a:ext>
                  </a:extLst>
                </p:cNvPr>
                <p:cNvSpPr txBox="1"/>
                <p:nvPr/>
              </p:nvSpPr>
              <p:spPr>
                <a:xfrm>
                  <a:off x="4114678" y="6783715"/>
                  <a:ext cx="117051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probing</a:t>
                  </a:r>
                </a:p>
              </p:txBody>
            </p:sp>
          </p:grpSp>
        </p:grpSp>
        <p:sp>
          <p:nvSpPr>
            <p:cNvPr id="59" name="Rectangle 58">
              <a:extLst>
                <a:ext uri="{FF2B5EF4-FFF2-40B4-BE49-F238E27FC236}">
                  <a16:creationId xmlns:a16="http://schemas.microsoft.com/office/drawing/2014/main" id="{975BD7D6-571E-408A-B736-4C8CDCA62E2D}"/>
                </a:ext>
              </a:extLst>
            </p:cNvPr>
            <p:cNvSpPr/>
            <p:nvPr/>
          </p:nvSpPr>
          <p:spPr>
            <a:xfrm>
              <a:off x="2626601" y="6091065"/>
              <a:ext cx="79466" cy="794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1FBF6D24-BE51-46DB-96F6-A93C29B484EB}"/>
                    </a:ext>
                  </a:extLst>
                </p:cNvPr>
                <p:cNvSpPr txBox="1"/>
                <p:nvPr/>
              </p:nvSpPr>
              <p:spPr>
                <a:xfrm>
                  <a:off x="1508900" y="5764674"/>
                  <a:ext cx="466473" cy="9848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1" i="1" smtClean="0">
                            <a:solidFill>
                              <a:schemeClr val="tx1"/>
                            </a:solidFill>
                            <a:latin typeface="Cambria Math" panose="02040503050406030204" pitchFamily="18" charset="0"/>
                            <a:ea typeface="Cambria Math" panose="02040503050406030204" pitchFamily="18" charset="0"/>
                          </a:rPr>
                          <m:t>↔</m:t>
                        </m:r>
                      </m:oMath>
                    </m:oMathPara>
                  </a14:m>
                  <a:endParaRPr lang="en-US" sz="3200" b="1" i="1" dirty="0">
                    <a:solidFill>
                      <a:schemeClr val="tx1"/>
                    </a:solidFill>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3200" b="1" i="1" smtClean="0">
                            <a:solidFill>
                              <a:schemeClr val="tx1"/>
                            </a:solidFill>
                            <a:latin typeface="Cambria Math" panose="02040503050406030204" pitchFamily="18" charset="0"/>
                            <a:ea typeface="Cambria Math" panose="02040503050406030204" pitchFamily="18" charset="0"/>
                          </a:rPr>
                          <m:t>ℱ</m:t>
                        </m:r>
                      </m:oMath>
                    </m:oMathPara>
                  </a14:m>
                  <a:endParaRPr lang="en-US" sz="3200" b="1" dirty="0">
                    <a:solidFill>
                      <a:schemeClr val="tx1"/>
                    </a:solidFill>
                  </a:endParaRPr>
                </a:p>
              </p:txBody>
            </p:sp>
          </mc:Choice>
          <mc:Fallback xmlns="">
            <p:sp>
              <p:nvSpPr>
                <p:cNvPr id="60" name="TextBox 59">
                  <a:extLst>
                    <a:ext uri="{FF2B5EF4-FFF2-40B4-BE49-F238E27FC236}">
                      <a16:creationId xmlns:a16="http://schemas.microsoft.com/office/drawing/2014/main" id="{1FBF6D24-BE51-46DB-96F6-A93C29B484EB}"/>
                    </a:ext>
                  </a:extLst>
                </p:cNvPr>
                <p:cNvSpPr txBox="1">
                  <a:spLocks noRot="1" noChangeAspect="1" noMove="1" noResize="1" noEditPoints="1" noAdjustHandles="1" noChangeArrowheads="1" noChangeShapeType="1" noTextEdit="1"/>
                </p:cNvSpPr>
                <p:nvPr/>
              </p:nvSpPr>
              <p:spPr>
                <a:xfrm>
                  <a:off x="1508900" y="5764674"/>
                  <a:ext cx="466473" cy="984885"/>
                </a:xfrm>
                <a:prstGeom prst="rect">
                  <a:avLst/>
                </a:prstGeom>
                <a:blipFill>
                  <a:blip r:embed="rId8"/>
                  <a:stretch>
                    <a:fillRect/>
                  </a:stretch>
                </a:blipFill>
              </p:spPr>
              <p:txBody>
                <a:bodyPr/>
                <a:lstStyle/>
                <a:p>
                  <a:r>
                    <a:rPr lang="en-US">
                      <a:noFill/>
                    </a:rPr>
                    <a:t> </a:t>
                  </a:r>
                </a:p>
              </p:txBody>
            </p:sp>
          </mc:Fallback>
        </mc:AlternateContent>
      </p:grpSp>
      <p:grpSp>
        <p:nvGrpSpPr>
          <p:cNvPr id="2" name="Group 1">
            <a:extLst>
              <a:ext uri="{FF2B5EF4-FFF2-40B4-BE49-F238E27FC236}">
                <a16:creationId xmlns:a16="http://schemas.microsoft.com/office/drawing/2014/main" id="{DB8CE39C-FBC0-4201-A807-6AC5674AC021}"/>
              </a:ext>
            </a:extLst>
          </p:cNvPr>
          <p:cNvGrpSpPr/>
          <p:nvPr/>
        </p:nvGrpSpPr>
        <p:grpSpPr>
          <a:xfrm>
            <a:off x="706679" y="1544759"/>
            <a:ext cx="3289195" cy="3238908"/>
            <a:chOff x="335938" y="940804"/>
            <a:chExt cx="4469031" cy="4400706"/>
          </a:xfrm>
        </p:grpSpPr>
        <p:sp>
          <p:nvSpPr>
            <p:cNvPr id="67" name="Rectangle 66">
              <a:extLst>
                <a:ext uri="{FF2B5EF4-FFF2-40B4-BE49-F238E27FC236}">
                  <a16:creationId xmlns:a16="http://schemas.microsoft.com/office/drawing/2014/main" id="{847F7D0B-7482-4E70-994B-B75B1D24D1D1}"/>
                </a:ext>
              </a:extLst>
            </p:cNvPr>
            <p:cNvSpPr/>
            <p:nvPr/>
          </p:nvSpPr>
          <p:spPr>
            <a:xfrm rot="8100000">
              <a:off x="3149872" y="940804"/>
              <a:ext cx="194836" cy="3278668"/>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023EB4A9-5AF3-45C5-A690-D1E022FE04F4}"/>
                </a:ext>
              </a:extLst>
            </p:cNvPr>
            <p:cNvSpPr/>
            <p:nvPr/>
          </p:nvSpPr>
          <p:spPr>
            <a:xfrm rot="2700000">
              <a:off x="3225268" y="3178062"/>
              <a:ext cx="226487" cy="293291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Decagon 68">
              <a:extLst>
                <a:ext uri="{FF2B5EF4-FFF2-40B4-BE49-F238E27FC236}">
                  <a16:creationId xmlns:a16="http://schemas.microsoft.com/office/drawing/2014/main" id="{16C35ABE-E074-4387-B589-C9D7B54B0F2B}"/>
                </a:ext>
              </a:extLst>
            </p:cNvPr>
            <p:cNvSpPr/>
            <p:nvPr/>
          </p:nvSpPr>
          <p:spPr>
            <a:xfrm>
              <a:off x="1816946" y="3180229"/>
              <a:ext cx="982577" cy="982577"/>
            </a:xfrm>
            <a:prstGeom prst="dec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Arrow Connector 69">
              <a:extLst>
                <a:ext uri="{FF2B5EF4-FFF2-40B4-BE49-F238E27FC236}">
                  <a16:creationId xmlns:a16="http://schemas.microsoft.com/office/drawing/2014/main" id="{E0DA405D-EB53-4CA4-8C19-E62CD9A0B12E}"/>
                </a:ext>
              </a:extLst>
            </p:cNvPr>
            <p:cNvCxnSpPr>
              <a:cxnSpLocks/>
            </p:cNvCxnSpPr>
            <p:nvPr/>
          </p:nvCxnSpPr>
          <p:spPr>
            <a:xfrm>
              <a:off x="335938" y="2730798"/>
              <a:ext cx="2890678" cy="0"/>
            </a:xfrm>
            <a:prstGeom prst="straightConnector1">
              <a:avLst/>
            </a:prstGeom>
            <a:ln w="38100">
              <a:solidFill>
                <a:schemeClr val="accent2">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4BCF7556-0D17-456A-8E12-49FC20F15E1F}"/>
                </a:ext>
              </a:extLst>
            </p:cNvPr>
            <p:cNvCxnSpPr>
              <a:cxnSpLocks/>
            </p:cNvCxnSpPr>
            <p:nvPr/>
          </p:nvCxnSpPr>
          <p:spPr>
            <a:xfrm flipH="1">
              <a:off x="335938" y="2885370"/>
              <a:ext cx="3096423" cy="0"/>
            </a:xfrm>
            <a:prstGeom prst="straightConnector1">
              <a:avLst/>
            </a:prstGeom>
            <a:ln w="38100">
              <a:solidFill>
                <a:schemeClr val="accent2">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854EF4D7-F191-400E-B6D7-B3E9000802A5}"/>
                </a:ext>
              </a:extLst>
            </p:cNvPr>
            <p:cNvCxnSpPr>
              <a:cxnSpLocks/>
            </p:cNvCxnSpPr>
            <p:nvPr/>
          </p:nvCxnSpPr>
          <p:spPr>
            <a:xfrm flipH="1">
              <a:off x="335938" y="2396601"/>
              <a:ext cx="2592473" cy="0"/>
            </a:xfrm>
            <a:prstGeom prst="straightConnector1">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C2E9DBD2-092A-41AA-863C-BCE2930EDED0}"/>
                </a:ext>
              </a:extLst>
            </p:cNvPr>
            <p:cNvCxnSpPr>
              <a:cxnSpLocks/>
            </p:cNvCxnSpPr>
            <p:nvPr/>
          </p:nvCxnSpPr>
          <p:spPr>
            <a:xfrm flipV="1">
              <a:off x="2928410" y="2396602"/>
              <a:ext cx="0" cy="2547906"/>
            </a:xfrm>
            <a:prstGeom prst="straightConnector1">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850EFAA3-3C1C-486F-8BC4-E7A46E4BFAFB}"/>
                </a:ext>
              </a:extLst>
            </p:cNvPr>
            <p:cNvCxnSpPr>
              <a:cxnSpLocks/>
            </p:cNvCxnSpPr>
            <p:nvPr/>
          </p:nvCxnSpPr>
          <p:spPr>
            <a:xfrm>
              <a:off x="335938" y="4944508"/>
              <a:ext cx="2592471" cy="0"/>
            </a:xfrm>
            <a:prstGeom prst="straightConnector1">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2D06B438-CB88-4016-AF11-CB70FF839047}"/>
                </a:ext>
              </a:extLst>
            </p:cNvPr>
            <p:cNvCxnSpPr>
              <a:cxnSpLocks/>
            </p:cNvCxnSpPr>
            <p:nvPr/>
          </p:nvCxnSpPr>
          <p:spPr>
            <a:xfrm flipH="1" flipV="1">
              <a:off x="2007828" y="4090765"/>
              <a:ext cx="526530" cy="1250745"/>
            </a:xfrm>
            <a:prstGeom prst="straightConnector1">
              <a:avLst/>
            </a:prstGeom>
            <a:ln w="38100">
              <a:solidFill>
                <a:srgbClr val="03AD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EC5EB970-DF15-4A9E-8C00-A494540F3FE1}"/>
                </a:ext>
              </a:extLst>
            </p:cNvPr>
            <p:cNvCxnSpPr>
              <a:cxnSpLocks/>
            </p:cNvCxnSpPr>
            <p:nvPr/>
          </p:nvCxnSpPr>
          <p:spPr>
            <a:xfrm flipH="1">
              <a:off x="335938" y="4064829"/>
              <a:ext cx="1683282" cy="0"/>
            </a:xfrm>
            <a:prstGeom prst="straightConnector1">
              <a:avLst/>
            </a:prstGeom>
            <a:ln w="38100">
              <a:solidFill>
                <a:srgbClr val="03AD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4EC5AC72-F95B-41E9-AE19-4E00CF3314FB}"/>
                </a:ext>
              </a:extLst>
            </p:cNvPr>
            <p:cNvCxnSpPr>
              <a:cxnSpLocks/>
            </p:cNvCxnSpPr>
            <p:nvPr/>
          </p:nvCxnSpPr>
          <p:spPr>
            <a:xfrm>
              <a:off x="335938" y="5332841"/>
              <a:ext cx="2198420" cy="0"/>
            </a:xfrm>
            <a:prstGeom prst="straightConnector1">
              <a:avLst/>
            </a:prstGeom>
            <a:ln w="38100">
              <a:solidFill>
                <a:srgbClr val="03AD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754B524E-1DC0-487B-A8B1-849D8A5353BD}"/>
                </a:ext>
              </a:extLst>
            </p:cNvPr>
            <p:cNvCxnSpPr>
              <a:cxnSpLocks/>
            </p:cNvCxnSpPr>
            <p:nvPr/>
          </p:nvCxnSpPr>
          <p:spPr>
            <a:xfrm flipH="1">
              <a:off x="335938" y="1854354"/>
              <a:ext cx="2046075" cy="0"/>
            </a:xfrm>
            <a:prstGeom prst="straightConnector1">
              <a:avLst/>
            </a:prstGeom>
            <a:ln w="38100">
              <a:solidFill>
                <a:srgbClr val="03AD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95F96D77-B928-4F8E-AE86-EFB638DA7A28}"/>
                </a:ext>
              </a:extLst>
            </p:cNvPr>
            <p:cNvCxnSpPr>
              <a:cxnSpLocks/>
            </p:cNvCxnSpPr>
            <p:nvPr/>
          </p:nvCxnSpPr>
          <p:spPr>
            <a:xfrm flipV="1">
              <a:off x="2080211" y="1854354"/>
              <a:ext cx="301802" cy="1364631"/>
            </a:xfrm>
            <a:prstGeom prst="straightConnector1">
              <a:avLst/>
            </a:prstGeom>
            <a:ln w="38100">
              <a:solidFill>
                <a:srgbClr val="03AD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CEDA05CF-BF86-4A8E-8A24-B47683F0827C}"/>
                </a:ext>
              </a:extLst>
            </p:cNvPr>
            <p:cNvCxnSpPr>
              <a:cxnSpLocks/>
            </p:cNvCxnSpPr>
            <p:nvPr/>
          </p:nvCxnSpPr>
          <p:spPr>
            <a:xfrm>
              <a:off x="335938" y="3190805"/>
              <a:ext cx="1744273" cy="0"/>
            </a:xfrm>
            <a:prstGeom prst="straightConnector1">
              <a:avLst/>
            </a:prstGeom>
            <a:ln w="38100">
              <a:solidFill>
                <a:srgbClr val="03AD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81" name="Rectangle 80">
            <a:extLst>
              <a:ext uri="{FF2B5EF4-FFF2-40B4-BE49-F238E27FC236}">
                <a16:creationId xmlns:a16="http://schemas.microsoft.com/office/drawing/2014/main" id="{740539C4-3265-404F-A0C7-ACEDF0D7362F}"/>
              </a:ext>
            </a:extLst>
          </p:cNvPr>
          <p:cNvSpPr/>
          <p:nvPr/>
        </p:nvSpPr>
        <p:spPr>
          <a:xfrm>
            <a:off x="65129" y="1779272"/>
            <a:ext cx="4153685" cy="333850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20434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 name="TextBox 80">
            <a:extLst>
              <a:ext uri="{FF2B5EF4-FFF2-40B4-BE49-F238E27FC236}">
                <a16:creationId xmlns:a16="http://schemas.microsoft.com/office/drawing/2014/main" id="{917699AC-5E18-4A69-B431-4BB8248D53DB}"/>
              </a:ext>
            </a:extLst>
          </p:cNvPr>
          <p:cNvSpPr txBox="1"/>
          <p:nvPr/>
        </p:nvSpPr>
        <p:spPr>
          <a:xfrm>
            <a:off x="6841826" y="6131927"/>
            <a:ext cx="313181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pattern plane, side view</a:t>
            </a:r>
          </a:p>
        </p:txBody>
      </p:sp>
      <p:sp>
        <p:nvSpPr>
          <p:cNvPr id="69" name="Rectangle 68">
            <a:extLst>
              <a:ext uri="{FF2B5EF4-FFF2-40B4-BE49-F238E27FC236}">
                <a16:creationId xmlns:a16="http://schemas.microsoft.com/office/drawing/2014/main" id="{CE2B90CF-AF32-4BF8-9985-41733B56FE2E}"/>
              </a:ext>
            </a:extLst>
          </p:cNvPr>
          <p:cNvSpPr/>
          <p:nvPr/>
        </p:nvSpPr>
        <p:spPr>
          <a:xfrm>
            <a:off x="5966988" y="3777636"/>
            <a:ext cx="4881489" cy="1497184"/>
          </a:xfrm>
          <a:prstGeom prst="rect">
            <a:avLst/>
          </a:prstGeom>
          <a:solidFill>
            <a:srgbClr val="343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Arrow Connector 69">
            <a:extLst>
              <a:ext uri="{FF2B5EF4-FFF2-40B4-BE49-F238E27FC236}">
                <a16:creationId xmlns:a16="http://schemas.microsoft.com/office/drawing/2014/main" id="{16345D1E-EA56-4404-802E-D8133090883E}"/>
              </a:ext>
            </a:extLst>
          </p:cNvPr>
          <p:cNvCxnSpPr>
            <a:cxnSpLocks/>
          </p:cNvCxnSpPr>
          <p:nvPr/>
        </p:nvCxnSpPr>
        <p:spPr>
          <a:xfrm flipV="1">
            <a:off x="9107784" y="2680710"/>
            <a:ext cx="1" cy="1496580"/>
          </a:xfrm>
          <a:prstGeom prst="straightConnector1">
            <a:avLst/>
          </a:prstGeom>
          <a:ln w="38100">
            <a:solidFill>
              <a:schemeClr val="accent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32F28A0B-FF3A-49F3-81AA-399FB768B964}"/>
              </a:ext>
            </a:extLst>
          </p:cNvPr>
          <p:cNvCxnSpPr>
            <a:cxnSpLocks/>
          </p:cNvCxnSpPr>
          <p:nvPr/>
        </p:nvCxnSpPr>
        <p:spPr>
          <a:xfrm flipV="1">
            <a:off x="8359603" y="4159496"/>
            <a:ext cx="748424" cy="548820"/>
          </a:xfrm>
          <a:prstGeom prst="straightConnector1">
            <a:avLst/>
          </a:prstGeom>
          <a:ln w="38100">
            <a:solidFill>
              <a:schemeClr val="accent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3296A254-AFDF-42A2-A693-BA2B5D441DD4}"/>
              </a:ext>
            </a:extLst>
          </p:cNvPr>
          <p:cNvCxnSpPr>
            <a:cxnSpLocks/>
          </p:cNvCxnSpPr>
          <p:nvPr/>
        </p:nvCxnSpPr>
        <p:spPr>
          <a:xfrm>
            <a:off x="7533777" y="2707992"/>
            <a:ext cx="825826" cy="2000324"/>
          </a:xfrm>
          <a:prstGeom prst="straightConnector1">
            <a:avLst/>
          </a:prstGeom>
          <a:ln w="38100">
            <a:solidFill>
              <a:schemeClr val="accent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66FB3BC7-00B2-4488-B1F6-504F26FA8C52}"/>
              </a:ext>
            </a:extLst>
          </p:cNvPr>
          <p:cNvCxnSpPr>
            <a:cxnSpLocks/>
          </p:cNvCxnSpPr>
          <p:nvPr/>
        </p:nvCxnSpPr>
        <p:spPr>
          <a:xfrm flipH="1" flipV="1">
            <a:off x="9107543" y="2680710"/>
            <a:ext cx="433224" cy="1595467"/>
          </a:xfrm>
          <a:prstGeom prst="straightConnector1">
            <a:avLst/>
          </a:prstGeom>
          <a:ln w="38100">
            <a:solidFill>
              <a:srgbClr val="03AD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0EEC207A-9686-4DEA-90A1-103C9E14FF41}"/>
              </a:ext>
            </a:extLst>
          </p:cNvPr>
          <p:cNvCxnSpPr>
            <a:cxnSpLocks/>
          </p:cNvCxnSpPr>
          <p:nvPr/>
        </p:nvCxnSpPr>
        <p:spPr>
          <a:xfrm flipV="1">
            <a:off x="9544907" y="4259793"/>
            <a:ext cx="0" cy="1728772"/>
          </a:xfrm>
          <a:prstGeom prst="straightConnector1">
            <a:avLst/>
          </a:prstGeom>
          <a:ln w="38100">
            <a:solidFill>
              <a:srgbClr val="03AD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F4718C24-3C57-49B1-8C6A-FEB32AE8A9D1}"/>
              </a:ext>
            </a:extLst>
          </p:cNvPr>
          <p:cNvCxnSpPr>
            <a:cxnSpLocks/>
          </p:cNvCxnSpPr>
          <p:nvPr/>
        </p:nvCxnSpPr>
        <p:spPr>
          <a:xfrm>
            <a:off x="7632202" y="2703051"/>
            <a:ext cx="1822532" cy="3235787"/>
          </a:xfrm>
          <a:prstGeom prst="straightConnector1">
            <a:avLst/>
          </a:prstGeom>
          <a:ln w="38100">
            <a:solidFill>
              <a:srgbClr val="03AD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40AAEAAB-7A78-4970-A958-47F30862931C}"/>
              </a:ext>
            </a:extLst>
          </p:cNvPr>
          <p:cNvCxnSpPr>
            <a:cxnSpLocks/>
          </p:cNvCxnSpPr>
          <p:nvPr/>
        </p:nvCxnSpPr>
        <p:spPr>
          <a:xfrm>
            <a:off x="7411583" y="2695383"/>
            <a:ext cx="935320" cy="3326683"/>
          </a:xfrm>
          <a:prstGeom prst="straightConnector1">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37FA9CF3-CBFE-4E4E-8E3C-9461B10DEE97}"/>
              </a:ext>
            </a:extLst>
          </p:cNvPr>
          <p:cNvCxnSpPr>
            <a:cxnSpLocks/>
          </p:cNvCxnSpPr>
          <p:nvPr/>
        </p:nvCxnSpPr>
        <p:spPr>
          <a:xfrm flipV="1">
            <a:off x="8392824" y="2625447"/>
            <a:ext cx="714961" cy="3379866"/>
          </a:xfrm>
          <a:prstGeom prst="straightConnector1">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6DD3EE64-6A8E-4EDA-86F5-A8B618319C2C}"/>
              </a:ext>
            </a:extLst>
          </p:cNvPr>
          <p:cNvCxnSpPr>
            <a:cxnSpLocks/>
          </p:cNvCxnSpPr>
          <p:nvPr/>
        </p:nvCxnSpPr>
        <p:spPr>
          <a:xfrm>
            <a:off x="5966989" y="6005315"/>
            <a:ext cx="48814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F6532FCA-F3A3-CF47-9D5E-8964412ED2B3}"/>
              </a:ext>
            </a:extLst>
          </p:cNvPr>
          <p:cNvGrpSpPr/>
          <p:nvPr/>
        </p:nvGrpSpPr>
        <p:grpSpPr>
          <a:xfrm>
            <a:off x="6709215" y="1167775"/>
            <a:ext cx="3003617" cy="1492170"/>
            <a:chOff x="7214538" y="1167775"/>
            <a:chExt cx="3003617" cy="1492170"/>
          </a:xfrm>
        </p:grpSpPr>
        <p:sp>
          <p:nvSpPr>
            <p:cNvPr id="82" name="Isosceles Triangle 96">
              <a:extLst>
                <a:ext uri="{FF2B5EF4-FFF2-40B4-BE49-F238E27FC236}">
                  <a16:creationId xmlns:a16="http://schemas.microsoft.com/office/drawing/2014/main" id="{8286F3B3-B039-2E45-85B2-9F6D87174E50}"/>
                </a:ext>
              </a:extLst>
            </p:cNvPr>
            <p:cNvSpPr/>
            <p:nvPr/>
          </p:nvSpPr>
          <p:spPr>
            <a:xfrm>
              <a:off x="7243562" y="1726424"/>
              <a:ext cx="1324108" cy="689705"/>
            </a:xfrm>
            <a:prstGeom prst="triangle">
              <a:avLst/>
            </a:prstGeom>
            <a:solidFill>
              <a:schemeClr val="bg1"/>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07E6E2D7-EB75-8F4A-9F21-8F0C0AB1065C}"/>
                </a:ext>
              </a:extLst>
            </p:cNvPr>
            <p:cNvSpPr/>
            <p:nvPr/>
          </p:nvSpPr>
          <p:spPr>
            <a:xfrm rot="5400000">
              <a:off x="7513599" y="1006370"/>
              <a:ext cx="794789" cy="1117600"/>
            </a:xfrm>
            <a:prstGeom prst="rect">
              <a:avLst/>
            </a:prstGeom>
            <a:solidFill>
              <a:schemeClr val="bg1"/>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vert="vert270" rtlCol="0" anchor="ctr"/>
            <a:lstStyle/>
            <a:p>
              <a:pPr algn="ctr"/>
              <a:r>
                <a:rPr lang="en-US" sz="2200" dirty="0">
                  <a:latin typeface="+mj-lt"/>
                </a:rPr>
                <a:t>camera</a:t>
              </a:r>
            </a:p>
          </p:txBody>
        </p:sp>
        <p:sp>
          <p:nvSpPr>
            <p:cNvPr id="84" name="Rectangle 83">
              <a:extLst>
                <a:ext uri="{FF2B5EF4-FFF2-40B4-BE49-F238E27FC236}">
                  <a16:creationId xmlns:a16="http://schemas.microsoft.com/office/drawing/2014/main" id="{A940DDD1-9FBB-C143-BB15-9929F3AB217E}"/>
                </a:ext>
              </a:extLst>
            </p:cNvPr>
            <p:cNvSpPr/>
            <p:nvPr/>
          </p:nvSpPr>
          <p:spPr>
            <a:xfrm rot="5400000">
              <a:off x="9007137" y="1405835"/>
              <a:ext cx="1020413" cy="54919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85" name="Flowchart: Delay 24">
              <a:extLst>
                <a:ext uri="{FF2B5EF4-FFF2-40B4-BE49-F238E27FC236}">
                  <a16:creationId xmlns:a16="http://schemas.microsoft.com/office/drawing/2014/main" id="{20494819-D4C6-E642-9EE0-1730770974A3}"/>
                </a:ext>
              </a:extLst>
            </p:cNvPr>
            <p:cNvSpPr/>
            <p:nvPr/>
          </p:nvSpPr>
          <p:spPr>
            <a:xfrm rot="16200000">
              <a:off x="9269119" y="1444907"/>
              <a:ext cx="515910" cy="1382163"/>
            </a:xfrm>
            <a:prstGeom prst="flowChartDelay">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200" dirty="0">
                  <a:latin typeface="+mj-lt"/>
                </a:rPr>
                <a:t>light</a:t>
              </a:r>
            </a:p>
          </p:txBody>
        </p:sp>
        <p:grpSp>
          <p:nvGrpSpPr>
            <p:cNvPr id="86" name="Group 85">
              <a:extLst>
                <a:ext uri="{FF2B5EF4-FFF2-40B4-BE49-F238E27FC236}">
                  <a16:creationId xmlns:a16="http://schemas.microsoft.com/office/drawing/2014/main" id="{56CE08D8-A2BA-DA41-AE9D-8594BAE22A55}"/>
                </a:ext>
              </a:extLst>
            </p:cNvPr>
            <p:cNvGrpSpPr/>
            <p:nvPr/>
          </p:nvGrpSpPr>
          <p:grpSpPr>
            <a:xfrm rot="5400000">
              <a:off x="7770866" y="1834114"/>
              <a:ext cx="269502" cy="1382158"/>
              <a:chOff x="261257" y="261257"/>
              <a:chExt cx="478973" cy="3847469"/>
            </a:xfrm>
            <a:solidFill>
              <a:schemeClr val="bg1"/>
            </a:solidFill>
          </p:grpSpPr>
          <p:sp>
            <p:nvSpPr>
              <p:cNvPr id="99" name="Rectangle 98">
                <a:extLst>
                  <a:ext uri="{FF2B5EF4-FFF2-40B4-BE49-F238E27FC236}">
                    <a16:creationId xmlns:a16="http://schemas.microsoft.com/office/drawing/2014/main" id="{741899EA-23EC-934A-886B-1DBE1414B5F5}"/>
                  </a:ext>
                </a:extLst>
              </p:cNvPr>
              <p:cNvSpPr/>
              <p:nvPr/>
            </p:nvSpPr>
            <p:spPr>
              <a:xfrm>
                <a:off x="261257" y="261257"/>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9F587895-1530-1346-A029-34056B5B058B}"/>
                  </a:ext>
                </a:extLst>
              </p:cNvPr>
              <p:cNvSpPr/>
              <p:nvPr/>
            </p:nvSpPr>
            <p:spPr>
              <a:xfrm>
                <a:off x="261257" y="740229"/>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F9D660F6-6D28-014C-83D2-5B183F3FEAAD}"/>
                  </a:ext>
                </a:extLst>
              </p:cNvPr>
              <p:cNvSpPr/>
              <p:nvPr/>
            </p:nvSpPr>
            <p:spPr>
              <a:xfrm>
                <a:off x="261257" y="1223123"/>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073DC012-B20A-1345-80E8-29893F68BC9F}"/>
                  </a:ext>
                </a:extLst>
              </p:cNvPr>
              <p:cNvSpPr/>
              <p:nvPr/>
            </p:nvSpPr>
            <p:spPr>
              <a:xfrm>
                <a:off x="261257" y="1706022"/>
                <a:ext cx="478972" cy="478972"/>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C5C0E078-4B4F-4645-8A8C-99908DEE1CEA}"/>
                  </a:ext>
                </a:extLst>
              </p:cNvPr>
              <p:cNvSpPr/>
              <p:nvPr/>
            </p:nvSpPr>
            <p:spPr>
              <a:xfrm>
                <a:off x="261257" y="218499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78BD58CA-3308-124E-9491-89171DB1188B}"/>
                  </a:ext>
                </a:extLst>
              </p:cNvPr>
              <p:cNvSpPr/>
              <p:nvPr/>
            </p:nvSpPr>
            <p:spPr>
              <a:xfrm>
                <a:off x="261257" y="2667888"/>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2023A4FE-B590-C242-A89F-4DA130826A4E}"/>
                  </a:ext>
                </a:extLst>
              </p:cNvPr>
              <p:cNvSpPr/>
              <p:nvPr/>
            </p:nvSpPr>
            <p:spPr>
              <a:xfrm>
                <a:off x="261258" y="315078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D19ED635-1C1D-FE45-B578-96AD1EB40A63}"/>
                  </a:ext>
                </a:extLst>
              </p:cNvPr>
              <p:cNvSpPr/>
              <p:nvPr/>
            </p:nvSpPr>
            <p:spPr>
              <a:xfrm>
                <a:off x="261258" y="362975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812BDFA9-85FA-0E48-8BBC-BE7B5F8FF763}"/>
                </a:ext>
              </a:extLst>
            </p:cNvPr>
            <p:cNvGrpSpPr/>
            <p:nvPr/>
          </p:nvGrpSpPr>
          <p:grpSpPr>
            <a:xfrm rot="5400000">
              <a:off x="9392325" y="1834115"/>
              <a:ext cx="269502" cy="1382158"/>
              <a:chOff x="261257" y="261257"/>
              <a:chExt cx="478973" cy="3847469"/>
            </a:xfrm>
            <a:solidFill>
              <a:schemeClr val="bg1"/>
            </a:solidFill>
          </p:grpSpPr>
          <p:sp>
            <p:nvSpPr>
              <p:cNvPr id="88" name="Rectangle 87">
                <a:extLst>
                  <a:ext uri="{FF2B5EF4-FFF2-40B4-BE49-F238E27FC236}">
                    <a16:creationId xmlns:a16="http://schemas.microsoft.com/office/drawing/2014/main" id="{823B4862-A497-9A45-A566-5FF40C939555}"/>
                  </a:ext>
                </a:extLst>
              </p:cNvPr>
              <p:cNvSpPr/>
              <p:nvPr/>
            </p:nvSpPr>
            <p:spPr>
              <a:xfrm>
                <a:off x="261257" y="261257"/>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BD6F7885-7FB6-1A4C-ACD2-465D145A9328}"/>
                  </a:ext>
                </a:extLst>
              </p:cNvPr>
              <p:cNvSpPr/>
              <p:nvPr/>
            </p:nvSpPr>
            <p:spPr>
              <a:xfrm>
                <a:off x="261257" y="740229"/>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F8910FB6-8E65-3D40-ADA7-ABED8F54DF33}"/>
                  </a:ext>
                </a:extLst>
              </p:cNvPr>
              <p:cNvSpPr/>
              <p:nvPr/>
            </p:nvSpPr>
            <p:spPr>
              <a:xfrm>
                <a:off x="261257" y="1223123"/>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98370252-80A4-D24F-B9FF-411510E71127}"/>
                  </a:ext>
                </a:extLst>
              </p:cNvPr>
              <p:cNvSpPr/>
              <p:nvPr/>
            </p:nvSpPr>
            <p:spPr>
              <a:xfrm>
                <a:off x="261257" y="1706022"/>
                <a:ext cx="478972" cy="478972"/>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08205952-DC71-BB4E-9AF6-E89B534210D1}"/>
                  </a:ext>
                </a:extLst>
              </p:cNvPr>
              <p:cNvSpPr/>
              <p:nvPr/>
            </p:nvSpPr>
            <p:spPr>
              <a:xfrm>
                <a:off x="261257" y="218499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4147E3EE-BE96-DD4F-97BC-1F1348EB0FA7}"/>
                  </a:ext>
                </a:extLst>
              </p:cNvPr>
              <p:cNvSpPr/>
              <p:nvPr/>
            </p:nvSpPr>
            <p:spPr>
              <a:xfrm>
                <a:off x="261257" y="2667888"/>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F99C654F-ABE3-BE47-8736-2214E46548D0}"/>
                  </a:ext>
                </a:extLst>
              </p:cNvPr>
              <p:cNvSpPr/>
              <p:nvPr/>
            </p:nvSpPr>
            <p:spPr>
              <a:xfrm>
                <a:off x="261258" y="315078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BDE52721-1359-3441-A339-4D88B6AEFEC8}"/>
                  </a:ext>
                </a:extLst>
              </p:cNvPr>
              <p:cNvSpPr/>
              <p:nvPr/>
            </p:nvSpPr>
            <p:spPr>
              <a:xfrm>
                <a:off x="261258" y="362975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2" name="Title 1">
            <a:extLst>
              <a:ext uri="{FF2B5EF4-FFF2-40B4-BE49-F238E27FC236}">
                <a16:creationId xmlns:a16="http://schemas.microsoft.com/office/drawing/2014/main" id="{5979582F-5256-46BE-8576-AB77063449D1}"/>
              </a:ext>
            </a:extLst>
          </p:cNvPr>
          <p:cNvSpPr txBox="1">
            <a:spLocks/>
          </p:cNvSpPr>
          <p:nvPr/>
        </p:nvSpPr>
        <p:spPr>
          <a:xfrm>
            <a:off x="513350" y="82382"/>
            <a:ext cx="88873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Probing light paths</a:t>
            </a:r>
          </a:p>
        </p:txBody>
      </p:sp>
      <p:sp>
        <p:nvSpPr>
          <p:cNvPr id="54" name="TextBox 53">
            <a:extLst>
              <a:ext uri="{FF2B5EF4-FFF2-40B4-BE49-F238E27FC236}">
                <a16:creationId xmlns:a16="http://schemas.microsoft.com/office/drawing/2014/main" id="{4045A6B4-91AC-4CD8-8576-100CD02B6296}"/>
              </a:ext>
            </a:extLst>
          </p:cNvPr>
          <p:cNvSpPr txBox="1"/>
          <p:nvPr/>
        </p:nvSpPr>
        <p:spPr>
          <a:xfrm>
            <a:off x="10619329" y="2787947"/>
            <a:ext cx="1397434"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scattering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medium</a:t>
            </a:r>
          </a:p>
        </p:txBody>
      </p:sp>
      <p:cxnSp>
        <p:nvCxnSpPr>
          <p:cNvPr id="55" name="Straight Arrow Connector 54">
            <a:extLst>
              <a:ext uri="{FF2B5EF4-FFF2-40B4-BE49-F238E27FC236}">
                <a16:creationId xmlns:a16="http://schemas.microsoft.com/office/drawing/2014/main" id="{5391871E-FA96-45A2-A5CD-64FCB59089B1}"/>
              </a:ext>
            </a:extLst>
          </p:cNvPr>
          <p:cNvCxnSpPr>
            <a:cxnSpLocks/>
            <a:stCxn id="54" idx="2"/>
          </p:cNvCxnSpPr>
          <p:nvPr/>
        </p:nvCxnSpPr>
        <p:spPr>
          <a:xfrm flipH="1">
            <a:off x="10619330" y="3618944"/>
            <a:ext cx="698716" cy="792275"/>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F7874CD0-6223-4C86-81DD-279A03F59863}"/>
              </a:ext>
            </a:extLst>
          </p:cNvPr>
          <p:cNvPicPr>
            <a:picLocks noChangeAspect="1"/>
          </p:cNvPicPr>
          <p:nvPr/>
        </p:nvPicPr>
        <p:blipFill rotWithShape="1">
          <a:blip r:embed="rId4">
            <a:extLst>
              <a:ext uri="{28A0092B-C50C-407E-A947-70E740481C1C}">
                <a14:useLocalDpi xmlns:a14="http://schemas.microsoft.com/office/drawing/2010/main"/>
              </a:ext>
            </a:extLst>
          </a:blip>
          <a:srcRect l="12841" t="14187" r="12889" b="14269"/>
          <a:stretch/>
        </p:blipFill>
        <p:spPr>
          <a:xfrm>
            <a:off x="2099008" y="1138833"/>
            <a:ext cx="3563807" cy="2743200"/>
          </a:xfrm>
          <a:prstGeom prst="rect">
            <a:avLst/>
          </a:prstGeom>
          <a:ln w="28575">
            <a:solidFill>
              <a:schemeClr val="tx1"/>
            </a:solidFill>
          </a:ln>
        </p:spPr>
      </p:pic>
      <p:sp>
        <p:nvSpPr>
          <p:cNvPr id="57" name="TextBox 56">
            <a:extLst>
              <a:ext uri="{FF2B5EF4-FFF2-40B4-BE49-F238E27FC236}">
                <a16:creationId xmlns:a16="http://schemas.microsoft.com/office/drawing/2014/main" id="{5CFE80D9-FB6F-44E5-B676-34D5142744DC}"/>
              </a:ext>
            </a:extLst>
          </p:cNvPr>
          <p:cNvSpPr txBox="1"/>
          <p:nvPr/>
        </p:nvSpPr>
        <p:spPr>
          <a:xfrm>
            <a:off x="0" y="2094935"/>
            <a:ext cx="20717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image from a regular camera</a:t>
            </a:r>
          </a:p>
        </p:txBody>
      </p:sp>
      <p:sp>
        <p:nvSpPr>
          <p:cNvPr id="5" name="TextBox 4">
            <a:extLst>
              <a:ext uri="{FF2B5EF4-FFF2-40B4-BE49-F238E27FC236}">
                <a16:creationId xmlns:a16="http://schemas.microsoft.com/office/drawing/2014/main" id="{88FCAE7D-AEFC-4B8D-93BB-3A918BC9E5F6}"/>
              </a:ext>
            </a:extLst>
          </p:cNvPr>
          <p:cNvSpPr txBox="1"/>
          <p:nvPr/>
        </p:nvSpPr>
        <p:spPr>
          <a:xfrm>
            <a:off x="0" y="4953389"/>
            <a:ext cx="207172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image from our camera</a:t>
            </a:r>
          </a:p>
        </p:txBody>
      </p:sp>
      <p:pic>
        <p:nvPicPr>
          <p:cNvPr id="6" name="Picture 5">
            <a:extLst>
              <a:ext uri="{FF2B5EF4-FFF2-40B4-BE49-F238E27FC236}">
                <a16:creationId xmlns:a16="http://schemas.microsoft.com/office/drawing/2014/main" id="{DCFF00F1-623D-4806-95E0-B0A22DF42CA7}"/>
              </a:ext>
            </a:extLst>
          </p:cNvPr>
          <p:cNvPicPr>
            <a:picLocks noChangeAspect="1"/>
          </p:cNvPicPr>
          <p:nvPr/>
        </p:nvPicPr>
        <p:blipFill rotWithShape="1">
          <a:blip r:embed="rId5">
            <a:extLst>
              <a:ext uri="{28A0092B-C50C-407E-A947-70E740481C1C}">
                <a14:useLocalDpi xmlns:a14="http://schemas.microsoft.com/office/drawing/2010/main"/>
              </a:ext>
            </a:extLst>
          </a:blip>
          <a:srcRect l="12955" t="14116" r="13044" b="14880"/>
          <a:stretch/>
        </p:blipFill>
        <p:spPr>
          <a:xfrm>
            <a:off x="2099008" y="4012676"/>
            <a:ext cx="3571882" cy="2743200"/>
          </a:xfrm>
          <a:prstGeom prst="rect">
            <a:avLst/>
          </a:prstGeom>
          <a:ln w="28575">
            <a:solidFill>
              <a:srgbClr val="FF0000"/>
            </a:solidFill>
          </a:ln>
        </p:spPr>
      </p:pic>
      <p:grpSp>
        <p:nvGrpSpPr>
          <p:cNvPr id="96" name="Group 95">
            <a:extLst>
              <a:ext uri="{FF2B5EF4-FFF2-40B4-BE49-F238E27FC236}">
                <a16:creationId xmlns:a16="http://schemas.microsoft.com/office/drawing/2014/main" id="{514D8CA9-BD4C-4CFE-9527-93FB1D75F8D2}"/>
              </a:ext>
            </a:extLst>
          </p:cNvPr>
          <p:cNvGrpSpPr/>
          <p:nvPr/>
        </p:nvGrpSpPr>
        <p:grpSpPr>
          <a:xfrm>
            <a:off x="11050807" y="5856001"/>
            <a:ext cx="935320" cy="817898"/>
            <a:chOff x="1871661" y="2514166"/>
            <a:chExt cx="1492116" cy="1006712"/>
          </a:xfrm>
        </p:grpSpPr>
        <p:sp>
          <p:nvSpPr>
            <p:cNvPr id="97" name="Rectangle 96">
              <a:extLst>
                <a:ext uri="{FF2B5EF4-FFF2-40B4-BE49-F238E27FC236}">
                  <a16:creationId xmlns:a16="http://schemas.microsoft.com/office/drawing/2014/main" id="{B298CD4C-FD32-4C89-9643-B27602C16BFE}"/>
                </a:ext>
              </a:extLst>
            </p:cNvPr>
            <p:cNvSpPr/>
            <p:nvPr/>
          </p:nvSpPr>
          <p:spPr>
            <a:xfrm>
              <a:off x="1871661" y="2514166"/>
              <a:ext cx="1492116" cy="1006712"/>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7" name="Group 106">
              <a:extLst>
                <a:ext uri="{FF2B5EF4-FFF2-40B4-BE49-F238E27FC236}">
                  <a16:creationId xmlns:a16="http://schemas.microsoft.com/office/drawing/2014/main" id="{FB85998C-C2B2-4C83-8169-BD534E7548CE}"/>
                </a:ext>
              </a:extLst>
            </p:cNvPr>
            <p:cNvGrpSpPr/>
            <p:nvPr/>
          </p:nvGrpSpPr>
          <p:grpSpPr>
            <a:xfrm>
              <a:off x="2255160" y="2721960"/>
              <a:ext cx="725115" cy="586929"/>
              <a:chOff x="208335" y="3761509"/>
              <a:chExt cx="740664" cy="737936"/>
            </a:xfrm>
          </p:grpSpPr>
          <p:sp>
            <p:nvSpPr>
              <p:cNvPr id="108" name="Rectangle 107">
                <a:extLst>
                  <a:ext uri="{FF2B5EF4-FFF2-40B4-BE49-F238E27FC236}">
                    <a16:creationId xmlns:a16="http://schemas.microsoft.com/office/drawing/2014/main" id="{76D4AA8A-6360-43A4-B78F-2B9C5D7854E0}"/>
                  </a:ext>
                </a:extLst>
              </p:cNvPr>
              <p:cNvSpPr/>
              <p:nvPr/>
            </p:nvSpPr>
            <p:spPr>
              <a:xfrm>
                <a:off x="208335" y="3761509"/>
                <a:ext cx="740664" cy="73793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9" name="Group 108">
                <a:extLst>
                  <a:ext uri="{FF2B5EF4-FFF2-40B4-BE49-F238E27FC236}">
                    <a16:creationId xmlns:a16="http://schemas.microsoft.com/office/drawing/2014/main" id="{D1AB133D-C206-4BA2-8A56-B3467F28F9CC}"/>
                  </a:ext>
                </a:extLst>
              </p:cNvPr>
              <p:cNvGrpSpPr/>
              <p:nvPr/>
            </p:nvGrpSpPr>
            <p:grpSpPr>
              <a:xfrm>
                <a:off x="382525" y="3887839"/>
                <a:ext cx="392283" cy="485276"/>
                <a:chOff x="2237873" y="5037219"/>
                <a:chExt cx="392283" cy="485276"/>
              </a:xfrm>
            </p:grpSpPr>
            <p:sp>
              <p:nvSpPr>
                <p:cNvPr id="110" name="Rectangle 109">
                  <a:extLst>
                    <a:ext uri="{FF2B5EF4-FFF2-40B4-BE49-F238E27FC236}">
                      <a16:creationId xmlns:a16="http://schemas.microsoft.com/office/drawing/2014/main" id="{4B070128-CC62-4E2B-AB66-409DDD9B2ABF}"/>
                    </a:ext>
                  </a:extLst>
                </p:cNvPr>
                <p:cNvSpPr/>
                <p:nvPr/>
              </p:nvSpPr>
              <p:spPr>
                <a:xfrm>
                  <a:off x="2237873" y="5037220"/>
                  <a:ext cx="120315" cy="485275"/>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Rectangle 110">
                  <a:extLst>
                    <a:ext uri="{FF2B5EF4-FFF2-40B4-BE49-F238E27FC236}">
                      <a16:creationId xmlns:a16="http://schemas.microsoft.com/office/drawing/2014/main" id="{59C32572-E38C-4A4A-BE9F-8554A923A06C}"/>
                    </a:ext>
                  </a:extLst>
                </p:cNvPr>
                <p:cNvSpPr/>
                <p:nvPr/>
              </p:nvSpPr>
              <p:spPr>
                <a:xfrm>
                  <a:off x="2509841" y="5037219"/>
                  <a:ext cx="120315" cy="485275"/>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sp>
        <p:nvSpPr>
          <p:cNvPr id="112" name="Arc 111">
            <a:extLst>
              <a:ext uri="{FF2B5EF4-FFF2-40B4-BE49-F238E27FC236}">
                <a16:creationId xmlns:a16="http://schemas.microsoft.com/office/drawing/2014/main" id="{5FF006CC-1B95-47C4-BF2E-0F747166E73F}"/>
              </a:ext>
            </a:extLst>
          </p:cNvPr>
          <p:cNvSpPr/>
          <p:nvPr/>
        </p:nvSpPr>
        <p:spPr>
          <a:xfrm rot="2614050">
            <a:off x="10402972" y="5544472"/>
            <a:ext cx="1261560" cy="1261872"/>
          </a:xfrm>
          <a:prstGeom prst="arc">
            <a:avLst>
              <a:gd name="adj1" fmla="val 10834669"/>
              <a:gd name="adj2" fmla="val 16252227"/>
            </a:avLst>
          </a:prstGeom>
          <a:ln w="28575">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6415898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74"/>
                                        </p:tgtEl>
                                        <p:attrNameLst>
                                          <p:attrName>style.opacity</p:attrName>
                                        </p:attrNameLst>
                                      </p:cBhvr>
                                      <p:to>
                                        <p:strVal val="0.25"/>
                                      </p:to>
                                    </p:set>
                                    <p:animEffect filter="image" prLst="opacity: 0.25">
                                      <p:cBhvr rctx="IE">
                                        <p:cTn id="7" dur="indefinite"/>
                                        <p:tgtEl>
                                          <p:spTgt spid="74"/>
                                        </p:tgtEl>
                                      </p:cBhvr>
                                    </p:animEffect>
                                  </p:childTnLst>
                                </p:cTn>
                              </p:par>
                              <p:par>
                                <p:cTn id="8" presetID="9" presetClass="emph" presetSubtype="0" nodeType="withEffect">
                                  <p:stCondLst>
                                    <p:cond delay="0"/>
                                  </p:stCondLst>
                                  <p:childTnLst>
                                    <p:set>
                                      <p:cBhvr>
                                        <p:cTn id="9" dur="indefinite"/>
                                        <p:tgtEl>
                                          <p:spTgt spid="75"/>
                                        </p:tgtEl>
                                        <p:attrNameLst>
                                          <p:attrName>style.opacity</p:attrName>
                                        </p:attrNameLst>
                                      </p:cBhvr>
                                      <p:to>
                                        <p:strVal val="0.25"/>
                                      </p:to>
                                    </p:set>
                                    <p:animEffect filter="image" prLst="opacity: 0.25">
                                      <p:cBhvr rctx="IE">
                                        <p:cTn id="10" dur="indefinite"/>
                                        <p:tgtEl>
                                          <p:spTgt spid="75"/>
                                        </p:tgtEl>
                                      </p:cBhvr>
                                    </p:animEffect>
                                  </p:childTnLst>
                                </p:cTn>
                              </p:par>
                              <p:par>
                                <p:cTn id="11" presetID="9" presetClass="emph" presetSubtype="0" nodeType="withEffect">
                                  <p:stCondLst>
                                    <p:cond delay="0"/>
                                  </p:stCondLst>
                                  <p:childTnLst>
                                    <p:set>
                                      <p:cBhvr>
                                        <p:cTn id="12" dur="indefinite"/>
                                        <p:tgtEl>
                                          <p:spTgt spid="76"/>
                                        </p:tgtEl>
                                        <p:attrNameLst>
                                          <p:attrName>style.opacity</p:attrName>
                                        </p:attrNameLst>
                                      </p:cBhvr>
                                      <p:to>
                                        <p:strVal val="0.25"/>
                                      </p:to>
                                    </p:set>
                                    <p:animEffect filter="image" prLst="opacity: 0.25">
                                      <p:cBhvr rctx="IE">
                                        <p:cTn id="13" dur="indefinite"/>
                                        <p:tgtEl>
                                          <p:spTgt spid="76"/>
                                        </p:tgtEl>
                                      </p:cBhvr>
                                    </p:animEffect>
                                  </p:childTnLst>
                                </p:cTn>
                              </p:par>
                              <p:par>
                                <p:cTn id="14" presetID="9" presetClass="emph" presetSubtype="0" nodeType="withEffect">
                                  <p:stCondLst>
                                    <p:cond delay="0"/>
                                  </p:stCondLst>
                                  <p:childTnLst>
                                    <p:set>
                                      <p:cBhvr>
                                        <p:cTn id="15" dur="indefinite"/>
                                        <p:tgtEl>
                                          <p:spTgt spid="70"/>
                                        </p:tgtEl>
                                        <p:attrNameLst>
                                          <p:attrName>style.opacity</p:attrName>
                                        </p:attrNameLst>
                                      </p:cBhvr>
                                      <p:to>
                                        <p:strVal val="0.25"/>
                                      </p:to>
                                    </p:set>
                                    <p:animEffect filter="image" prLst="opacity: 0.25">
                                      <p:cBhvr rctx="IE">
                                        <p:cTn id="16" dur="indefinite"/>
                                        <p:tgtEl>
                                          <p:spTgt spid="70"/>
                                        </p:tgtEl>
                                      </p:cBhvr>
                                    </p:animEffect>
                                  </p:childTnLst>
                                </p:cTn>
                              </p:par>
                              <p:par>
                                <p:cTn id="17" presetID="9" presetClass="emph" presetSubtype="0" nodeType="withEffect">
                                  <p:stCondLst>
                                    <p:cond delay="0"/>
                                  </p:stCondLst>
                                  <p:childTnLst>
                                    <p:set>
                                      <p:cBhvr>
                                        <p:cTn id="18" dur="indefinite"/>
                                        <p:tgtEl>
                                          <p:spTgt spid="72"/>
                                        </p:tgtEl>
                                        <p:attrNameLst>
                                          <p:attrName>style.opacity</p:attrName>
                                        </p:attrNameLst>
                                      </p:cBhvr>
                                      <p:to>
                                        <p:strVal val="0.25"/>
                                      </p:to>
                                    </p:set>
                                    <p:animEffect filter="image" prLst="opacity: 0.25">
                                      <p:cBhvr rctx="IE">
                                        <p:cTn id="19" dur="indefinite"/>
                                        <p:tgtEl>
                                          <p:spTgt spid="72"/>
                                        </p:tgtEl>
                                      </p:cBhvr>
                                    </p:animEffect>
                                  </p:childTnLst>
                                </p:cTn>
                              </p:par>
                              <p:par>
                                <p:cTn id="20" presetID="9" presetClass="emph" presetSubtype="0" nodeType="withEffect">
                                  <p:stCondLst>
                                    <p:cond delay="0"/>
                                  </p:stCondLst>
                                  <p:childTnLst>
                                    <p:set>
                                      <p:cBhvr>
                                        <p:cTn id="21" dur="indefinite"/>
                                        <p:tgtEl>
                                          <p:spTgt spid="73"/>
                                        </p:tgtEl>
                                        <p:attrNameLst>
                                          <p:attrName>style.opacity</p:attrName>
                                        </p:attrNameLst>
                                      </p:cBhvr>
                                      <p:to>
                                        <p:strVal val="0.25"/>
                                      </p:to>
                                    </p:set>
                                    <p:animEffect filter="image" prLst="opacity: 0.25">
                                      <p:cBhvr rctx="IE">
                                        <p:cTn id="22" dur="indefinite"/>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28BB42-D0D7-4882-9CB4-9C9EFDF3EA3C}"/>
              </a:ext>
            </a:extLst>
          </p:cNvPr>
          <p:cNvPicPr>
            <a:picLocks noChangeAspect="1"/>
          </p:cNvPicPr>
          <p:nvPr/>
        </p:nvPicPr>
        <p:blipFill>
          <a:blip r:embed="rId6"/>
          <a:stretch>
            <a:fillRect/>
          </a:stretch>
        </p:blipFill>
        <p:spPr>
          <a:xfrm>
            <a:off x="9767504" y="4788407"/>
            <a:ext cx="2280361" cy="1821875"/>
          </a:xfrm>
          <a:prstGeom prst="rect">
            <a:avLst/>
          </a:prstGeom>
          <a:ln w="28575">
            <a:solidFill>
              <a:srgbClr val="4472C4"/>
            </a:solidFill>
          </a:ln>
        </p:spPr>
      </p:pic>
      <p:pic>
        <p:nvPicPr>
          <p:cNvPr id="48" name="Picture 47">
            <a:extLst>
              <a:ext uri="{FF2B5EF4-FFF2-40B4-BE49-F238E27FC236}">
                <a16:creationId xmlns:a16="http://schemas.microsoft.com/office/drawing/2014/main" id="{8645A0DC-19A5-4516-A27D-4EC55C4A6A6C}"/>
              </a:ext>
            </a:extLst>
          </p:cNvPr>
          <p:cNvPicPr>
            <a:picLocks noChangeAspect="1"/>
          </p:cNvPicPr>
          <p:nvPr/>
        </p:nvPicPr>
        <p:blipFill rotWithShape="1">
          <a:blip r:embed="rId7"/>
          <a:srcRect l="531" t="866"/>
          <a:stretch/>
        </p:blipFill>
        <p:spPr>
          <a:xfrm>
            <a:off x="7348498" y="4787254"/>
            <a:ext cx="2280362" cy="1816327"/>
          </a:xfrm>
          <a:prstGeom prst="rect">
            <a:avLst/>
          </a:prstGeom>
          <a:ln w="28575">
            <a:solidFill>
              <a:srgbClr val="03AD50"/>
            </a:solidFill>
          </a:ln>
        </p:spPr>
      </p:pic>
      <p:sp>
        <p:nvSpPr>
          <p:cNvPr id="26" name="Title 1">
            <a:extLst>
              <a:ext uri="{FF2B5EF4-FFF2-40B4-BE49-F238E27FC236}">
                <a16:creationId xmlns:a16="http://schemas.microsoft.com/office/drawing/2014/main" id="{5FF4A6B0-280A-4C8E-B9BC-2901DE0AC7BD}"/>
              </a:ext>
            </a:extLst>
          </p:cNvPr>
          <p:cNvSpPr txBox="1">
            <a:spLocks/>
          </p:cNvSpPr>
          <p:nvPr/>
        </p:nvSpPr>
        <p:spPr>
          <a:xfrm>
            <a:off x="974897" y="-5910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transient images and probing</a:t>
            </a:r>
          </a:p>
        </p:txBody>
      </p:sp>
      <p:pic>
        <p:nvPicPr>
          <p:cNvPr id="7" name="Picture 6">
            <a:extLst>
              <a:ext uri="{FF2B5EF4-FFF2-40B4-BE49-F238E27FC236}">
                <a16:creationId xmlns:a16="http://schemas.microsoft.com/office/drawing/2014/main" id="{587038DC-B2FF-4490-A8D6-3C3EB2F1CBE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58260" y="145320"/>
            <a:ext cx="1865841" cy="1490908"/>
          </a:xfrm>
          <a:prstGeom prst="rect">
            <a:avLst/>
          </a:prstGeom>
          <a:ln w="19050">
            <a:solidFill>
              <a:schemeClr val="tx1"/>
            </a:solidFill>
          </a:ln>
        </p:spPr>
      </p:pic>
      <p:pic>
        <p:nvPicPr>
          <p:cNvPr id="5" name="trimmed-bead-oct-experiment3-transient">
            <a:hlinkClick r:id="" action="ppaction://media"/>
            <a:extLst>
              <a:ext uri="{FF2B5EF4-FFF2-40B4-BE49-F238E27FC236}">
                <a16:creationId xmlns:a16="http://schemas.microsoft.com/office/drawing/2014/main" id="{F485133C-E57F-4ACE-8ACA-BE0430D3B6EB}"/>
              </a:ext>
            </a:extLst>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5967231" y="1007247"/>
            <a:ext cx="3444174" cy="2745591"/>
          </a:xfrm>
          <a:prstGeom prst="rect">
            <a:avLst/>
          </a:prstGeom>
          <a:ln w="19050">
            <a:solidFill>
              <a:schemeClr val="tx1"/>
            </a:solidFill>
          </a:ln>
        </p:spPr>
      </p:pic>
      <p:sp>
        <p:nvSpPr>
          <p:cNvPr id="24" name="Rectangle 23">
            <a:extLst>
              <a:ext uri="{FF2B5EF4-FFF2-40B4-BE49-F238E27FC236}">
                <a16:creationId xmlns:a16="http://schemas.microsoft.com/office/drawing/2014/main" id="{B70C6036-D987-44EF-9868-73DC754397A0}"/>
              </a:ext>
            </a:extLst>
          </p:cNvPr>
          <p:cNvSpPr/>
          <p:nvPr/>
        </p:nvSpPr>
        <p:spPr>
          <a:xfrm rot="8100000">
            <a:off x="4025041" y="1307308"/>
            <a:ext cx="194836" cy="3278668"/>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70B5AEA-AC89-4255-BE2D-70DAD0286270}"/>
              </a:ext>
            </a:extLst>
          </p:cNvPr>
          <p:cNvSpPr/>
          <p:nvPr/>
        </p:nvSpPr>
        <p:spPr>
          <a:xfrm rot="2700000">
            <a:off x="4000838" y="3503312"/>
            <a:ext cx="194836" cy="3291029"/>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ecagon 26">
            <a:extLst>
              <a:ext uri="{FF2B5EF4-FFF2-40B4-BE49-F238E27FC236}">
                <a16:creationId xmlns:a16="http://schemas.microsoft.com/office/drawing/2014/main" id="{1558B857-EEF6-4A22-829D-DE55CF2A4795}"/>
              </a:ext>
            </a:extLst>
          </p:cNvPr>
          <p:cNvSpPr/>
          <p:nvPr/>
        </p:nvSpPr>
        <p:spPr>
          <a:xfrm>
            <a:off x="2692115" y="3546733"/>
            <a:ext cx="982577" cy="982577"/>
          </a:xfrm>
          <a:prstGeom prst="dec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8729CFCC-A062-4472-B4CB-58565DB5AA02}"/>
              </a:ext>
            </a:extLst>
          </p:cNvPr>
          <p:cNvCxnSpPr>
            <a:cxnSpLocks/>
          </p:cNvCxnSpPr>
          <p:nvPr/>
        </p:nvCxnSpPr>
        <p:spPr>
          <a:xfrm>
            <a:off x="1211107" y="3097302"/>
            <a:ext cx="2890678" cy="0"/>
          </a:xfrm>
          <a:prstGeom prst="straightConnector1">
            <a:avLst/>
          </a:prstGeom>
          <a:ln w="38100">
            <a:solidFill>
              <a:schemeClr val="accent2">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C1A0287-FD68-4311-B2E6-E3EAB295E080}"/>
              </a:ext>
            </a:extLst>
          </p:cNvPr>
          <p:cNvCxnSpPr>
            <a:cxnSpLocks/>
          </p:cNvCxnSpPr>
          <p:nvPr/>
        </p:nvCxnSpPr>
        <p:spPr>
          <a:xfrm flipH="1">
            <a:off x="1211107" y="3251874"/>
            <a:ext cx="3096423" cy="0"/>
          </a:xfrm>
          <a:prstGeom prst="straightConnector1">
            <a:avLst/>
          </a:prstGeom>
          <a:ln w="38100">
            <a:solidFill>
              <a:schemeClr val="accent2">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F4FB695-73EE-45AE-83F1-16661E205C3F}"/>
              </a:ext>
            </a:extLst>
          </p:cNvPr>
          <p:cNvCxnSpPr>
            <a:cxnSpLocks/>
          </p:cNvCxnSpPr>
          <p:nvPr/>
        </p:nvCxnSpPr>
        <p:spPr>
          <a:xfrm flipH="1">
            <a:off x="1211107" y="2763105"/>
            <a:ext cx="2592473" cy="0"/>
          </a:xfrm>
          <a:prstGeom prst="straightConnector1">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4A9928A-E8B2-4C58-95C6-83D55240D922}"/>
              </a:ext>
            </a:extLst>
          </p:cNvPr>
          <p:cNvCxnSpPr>
            <a:cxnSpLocks/>
          </p:cNvCxnSpPr>
          <p:nvPr/>
        </p:nvCxnSpPr>
        <p:spPr>
          <a:xfrm flipV="1">
            <a:off x="3803579" y="2763106"/>
            <a:ext cx="0" cy="2547906"/>
          </a:xfrm>
          <a:prstGeom prst="straightConnector1">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80F843C-C4C3-40E3-AED0-B0F157F04EE4}"/>
              </a:ext>
            </a:extLst>
          </p:cNvPr>
          <p:cNvCxnSpPr>
            <a:cxnSpLocks/>
          </p:cNvCxnSpPr>
          <p:nvPr/>
        </p:nvCxnSpPr>
        <p:spPr>
          <a:xfrm>
            <a:off x="1211107" y="5311012"/>
            <a:ext cx="2592471" cy="0"/>
          </a:xfrm>
          <a:prstGeom prst="straightConnector1">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F8F931D-18FC-4155-8143-E158565C9749}"/>
              </a:ext>
            </a:extLst>
          </p:cNvPr>
          <p:cNvCxnSpPr>
            <a:cxnSpLocks/>
          </p:cNvCxnSpPr>
          <p:nvPr/>
        </p:nvCxnSpPr>
        <p:spPr>
          <a:xfrm flipH="1" flipV="1">
            <a:off x="2882997" y="4457269"/>
            <a:ext cx="526530" cy="1250745"/>
          </a:xfrm>
          <a:prstGeom prst="straightConnector1">
            <a:avLst/>
          </a:prstGeom>
          <a:ln w="38100">
            <a:solidFill>
              <a:srgbClr val="4472C4"/>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3EF1022D-EBE2-4A23-9578-7F70E6BA7F93}"/>
              </a:ext>
            </a:extLst>
          </p:cNvPr>
          <p:cNvCxnSpPr>
            <a:cxnSpLocks/>
          </p:cNvCxnSpPr>
          <p:nvPr/>
        </p:nvCxnSpPr>
        <p:spPr>
          <a:xfrm flipH="1">
            <a:off x="1211107" y="4431333"/>
            <a:ext cx="1683282" cy="0"/>
          </a:xfrm>
          <a:prstGeom prst="straightConnector1">
            <a:avLst/>
          </a:prstGeom>
          <a:ln w="38100">
            <a:solidFill>
              <a:srgbClr val="4472C4"/>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58685A2-5B8C-462B-8934-B51F02BF41BB}"/>
              </a:ext>
            </a:extLst>
          </p:cNvPr>
          <p:cNvCxnSpPr>
            <a:cxnSpLocks/>
          </p:cNvCxnSpPr>
          <p:nvPr/>
        </p:nvCxnSpPr>
        <p:spPr>
          <a:xfrm>
            <a:off x="1211107" y="5699345"/>
            <a:ext cx="2198420" cy="0"/>
          </a:xfrm>
          <a:prstGeom prst="straightConnector1">
            <a:avLst/>
          </a:prstGeom>
          <a:ln w="38100">
            <a:solidFill>
              <a:srgbClr val="4472C4"/>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34D5F6F-A939-4619-8658-2E26FDDD7E6B}"/>
              </a:ext>
            </a:extLst>
          </p:cNvPr>
          <p:cNvCxnSpPr>
            <a:cxnSpLocks/>
          </p:cNvCxnSpPr>
          <p:nvPr/>
        </p:nvCxnSpPr>
        <p:spPr>
          <a:xfrm flipH="1">
            <a:off x="1211107" y="2220858"/>
            <a:ext cx="2046075" cy="0"/>
          </a:xfrm>
          <a:prstGeom prst="straightConnector1">
            <a:avLst/>
          </a:prstGeom>
          <a:ln w="38100">
            <a:solidFill>
              <a:srgbClr val="4472C4"/>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89B7907-C3A4-49D6-A445-5C14B6E9A7A9}"/>
              </a:ext>
            </a:extLst>
          </p:cNvPr>
          <p:cNvCxnSpPr>
            <a:cxnSpLocks/>
          </p:cNvCxnSpPr>
          <p:nvPr/>
        </p:nvCxnSpPr>
        <p:spPr>
          <a:xfrm flipV="1">
            <a:off x="2955380" y="2220858"/>
            <a:ext cx="301802" cy="1364631"/>
          </a:xfrm>
          <a:prstGeom prst="straightConnector1">
            <a:avLst/>
          </a:prstGeom>
          <a:ln w="38100">
            <a:solidFill>
              <a:srgbClr val="4472C4"/>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02600EF8-36FA-4E7F-B714-04E983FC271C}"/>
              </a:ext>
            </a:extLst>
          </p:cNvPr>
          <p:cNvCxnSpPr>
            <a:cxnSpLocks/>
          </p:cNvCxnSpPr>
          <p:nvPr/>
        </p:nvCxnSpPr>
        <p:spPr>
          <a:xfrm>
            <a:off x="1211107" y="3557309"/>
            <a:ext cx="1744273" cy="0"/>
          </a:xfrm>
          <a:prstGeom prst="straightConnector1">
            <a:avLst/>
          </a:prstGeom>
          <a:ln w="38100">
            <a:solidFill>
              <a:srgbClr val="4472C4"/>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928FDDF4-A5BF-4947-8E9A-E935B4B738E1}"/>
              </a:ext>
            </a:extLst>
          </p:cNvPr>
          <p:cNvSpPr/>
          <p:nvPr/>
        </p:nvSpPr>
        <p:spPr>
          <a:xfrm>
            <a:off x="2882997" y="1636227"/>
            <a:ext cx="2196500" cy="47705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20000"/>
              </a:spcBef>
            </a:pPr>
            <a:r>
              <a:rPr lang="en-US" sz="2500" dirty="0">
                <a:solidFill>
                  <a:prstClr val="white"/>
                </a:solidFill>
                <a:latin typeface="Calibri Light" panose="020F0302020204030204"/>
                <a:ea typeface="Linux Libertine" panose="02000503000000000000" pitchFamily="2" charset="0"/>
                <a:cs typeface="Linux Libertine" panose="02000503000000000000" pitchFamily="2" charset="0"/>
              </a:rPr>
              <a:t>diffuser</a:t>
            </a:r>
          </a:p>
        </p:txBody>
      </p:sp>
      <p:sp>
        <p:nvSpPr>
          <p:cNvPr id="40" name="Rectangle 39">
            <a:extLst>
              <a:ext uri="{FF2B5EF4-FFF2-40B4-BE49-F238E27FC236}">
                <a16:creationId xmlns:a16="http://schemas.microsoft.com/office/drawing/2014/main" id="{72668561-C3D4-4793-949B-F7E0FB3C02C6}"/>
              </a:ext>
            </a:extLst>
          </p:cNvPr>
          <p:cNvSpPr/>
          <p:nvPr/>
        </p:nvSpPr>
        <p:spPr>
          <a:xfrm>
            <a:off x="2880376" y="5953597"/>
            <a:ext cx="2196500" cy="47705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20000"/>
              </a:spcBef>
            </a:pPr>
            <a:r>
              <a:rPr lang="en-US" sz="2500" dirty="0">
                <a:solidFill>
                  <a:prstClr val="white"/>
                </a:solidFill>
                <a:latin typeface="Calibri Light" panose="020F0302020204030204"/>
                <a:ea typeface="Linux Libertine" panose="02000503000000000000" pitchFamily="2" charset="0"/>
                <a:cs typeface="Linux Libertine" panose="02000503000000000000" pitchFamily="2" charset="0"/>
              </a:rPr>
              <a:t>diffuser</a:t>
            </a: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7D5ACC4D-013A-4FDF-9413-6ECE9DE62124}"/>
                  </a:ext>
                </a:extLst>
              </p:cNvPr>
              <p:cNvSpPr txBox="1"/>
              <p:nvPr/>
            </p:nvSpPr>
            <p:spPr>
              <a:xfrm>
                <a:off x="691798" y="2927931"/>
                <a:ext cx="519309" cy="4770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500" i="1" u="none" strike="noStrike" kern="1200" cap="none" spc="0" normalizeH="0" baseline="0" noProof="0" dirty="0" smtClean="0">
                              <a:ln>
                                <a:noFill/>
                              </a:ln>
                              <a:solidFill>
                                <a:srgbClr val="C55A11"/>
                              </a:solidFill>
                              <a:effectLst/>
                              <a:uLnTx/>
                              <a:uFillTx/>
                              <a:latin typeface="Cambria Math" panose="02040503050406030204" pitchFamily="18" charset="0"/>
                              <a:ea typeface="Linux Libertine" panose="02000503000000000000" pitchFamily="2" charset="0"/>
                              <a:cs typeface="Linux Libertine" panose="02000503000000000000" pitchFamily="2" charset="0"/>
                            </a:rPr>
                          </m:ctrlPr>
                        </m:sSubPr>
                        <m:e>
                          <m:r>
                            <a:rPr kumimoji="0" lang="en-US" sz="2500" b="0" i="1" u="none" strike="noStrike" kern="1200" cap="none" spc="0" normalizeH="0" baseline="0" noProof="0" dirty="0" smtClean="0">
                              <a:ln>
                                <a:noFill/>
                              </a:ln>
                              <a:solidFill>
                                <a:srgbClr val="C55A11"/>
                              </a:solidFill>
                              <a:effectLst/>
                              <a:uLnTx/>
                              <a:uFillTx/>
                              <a:latin typeface="Cambria Math" panose="02040503050406030204" pitchFamily="18" charset="0"/>
                              <a:ea typeface="Linux Libertine" panose="02000503000000000000" pitchFamily="2" charset="0"/>
                              <a:cs typeface="Linux Libertine" panose="02000503000000000000" pitchFamily="2" charset="0"/>
                            </a:rPr>
                            <m:t>𝑡</m:t>
                          </m:r>
                        </m:e>
                        <m:sub>
                          <m:r>
                            <a:rPr kumimoji="0" lang="en-US" sz="2500" b="0" i="1" u="none" strike="noStrike" kern="1200" cap="none" spc="0" normalizeH="0" baseline="0" noProof="0" dirty="0" smtClean="0">
                              <a:ln>
                                <a:noFill/>
                              </a:ln>
                              <a:solidFill>
                                <a:srgbClr val="C55A11"/>
                              </a:solidFill>
                              <a:effectLst/>
                              <a:uLnTx/>
                              <a:uFillTx/>
                              <a:latin typeface="Cambria Math" panose="02040503050406030204" pitchFamily="18" charset="0"/>
                              <a:ea typeface="Linux Libertine" panose="02000503000000000000" pitchFamily="2" charset="0"/>
                              <a:cs typeface="Linux Libertine" panose="02000503000000000000" pitchFamily="2" charset="0"/>
                            </a:rPr>
                            <m:t>1</m:t>
                          </m:r>
                        </m:sub>
                      </m:sSub>
                    </m:oMath>
                  </m:oMathPara>
                </a14:m>
                <a:endParaRPr kumimoji="0" lang="en-US" sz="2500" i="0" u="none" strike="noStrike" kern="1200" cap="none" spc="0" normalizeH="0" baseline="0" noProof="0" dirty="0">
                  <a:ln>
                    <a:noFill/>
                  </a:ln>
                  <a:solidFill>
                    <a:srgbClr val="C55A11"/>
                  </a:solidFill>
                  <a:effectLst/>
                  <a:uLnTx/>
                  <a:uFillTx/>
                  <a:latin typeface="+mj-lt"/>
                  <a:ea typeface="Linux Libertine" panose="02000503000000000000" pitchFamily="2" charset="0"/>
                  <a:cs typeface="Linux Libertine" panose="02000503000000000000" pitchFamily="2" charset="0"/>
                </a:endParaRPr>
              </a:p>
            </p:txBody>
          </p:sp>
        </mc:Choice>
        <mc:Fallback xmlns="">
          <p:sp>
            <p:nvSpPr>
              <p:cNvPr id="41" name="TextBox 40">
                <a:extLst>
                  <a:ext uri="{FF2B5EF4-FFF2-40B4-BE49-F238E27FC236}">
                    <a16:creationId xmlns:a16="http://schemas.microsoft.com/office/drawing/2014/main" id="{7D5ACC4D-013A-4FDF-9413-6ECE9DE62124}"/>
                  </a:ext>
                </a:extLst>
              </p:cNvPr>
              <p:cNvSpPr txBox="1">
                <a:spLocks noRot="1" noChangeAspect="1" noMove="1" noResize="1" noEditPoints="1" noAdjustHandles="1" noChangeArrowheads="1" noChangeShapeType="1" noTextEdit="1"/>
              </p:cNvSpPr>
              <p:nvPr/>
            </p:nvSpPr>
            <p:spPr>
              <a:xfrm>
                <a:off x="691798" y="2927931"/>
                <a:ext cx="519309" cy="477054"/>
              </a:xfrm>
              <a:prstGeom prst="rect">
                <a:avLst/>
              </a:prstGeom>
              <a:blipFill>
                <a:blip r:embed="rId12"/>
                <a:stretch>
                  <a:fillRect b="-12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C89C176E-67DF-4B26-8659-45748D53C670}"/>
                  </a:ext>
                </a:extLst>
              </p:cNvPr>
              <p:cNvSpPr txBox="1"/>
              <p:nvPr/>
            </p:nvSpPr>
            <p:spPr>
              <a:xfrm>
                <a:off x="691798" y="5072485"/>
                <a:ext cx="526747" cy="4770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500" i="1" u="none" strike="noStrike" kern="1200" cap="none" spc="0" normalizeH="0" baseline="0" noProof="0" dirty="0" smtClean="0">
                              <a:ln>
                                <a:noFill/>
                              </a:ln>
                              <a:solidFill>
                                <a:srgbClr val="03AD50"/>
                              </a:solidFill>
                              <a:effectLst/>
                              <a:uLnTx/>
                              <a:uFillTx/>
                              <a:latin typeface="Cambria Math" panose="02040503050406030204" pitchFamily="18" charset="0"/>
                              <a:ea typeface="Linux Libertine" panose="02000503000000000000" pitchFamily="2" charset="0"/>
                              <a:cs typeface="Linux Libertine" panose="02000503000000000000" pitchFamily="2" charset="0"/>
                            </a:rPr>
                          </m:ctrlPr>
                        </m:sSubPr>
                        <m:e>
                          <m:r>
                            <a:rPr kumimoji="0" lang="en-US" sz="2500" b="0" i="1" u="none" strike="noStrike" kern="1200" cap="none" spc="0" normalizeH="0" baseline="0" noProof="0" dirty="0" smtClean="0">
                              <a:ln>
                                <a:noFill/>
                              </a:ln>
                              <a:solidFill>
                                <a:srgbClr val="03AD50"/>
                              </a:solidFill>
                              <a:effectLst/>
                              <a:uLnTx/>
                              <a:uFillTx/>
                              <a:latin typeface="Cambria Math" panose="02040503050406030204" pitchFamily="18" charset="0"/>
                              <a:ea typeface="Linux Libertine" panose="02000503000000000000" pitchFamily="2" charset="0"/>
                              <a:cs typeface="Linux Libertine" panose="02000503000000000000" pitchFamily="2" charset="0"/>
                            </a:rPr>
                            <m:t>𝑡</m:t>
                          </m:r>
                        </m:e>
                        <m:sub>
                          <m:r>
                            <a:rPr kumimoji="0" lang="en-US" sz="2500" b="0" i="1" u="none" strike="noStrike" kern="1200" cap="none" spc="0" normalizeH="0" baseline="0" noProof="0" dirty="0" smtClean="0">
                              <a:ln>
                                <a:noFill/>
                              </a:ln>
                              <a:solidFill>
                                <a:srgbClr val="03AD50"/>
                              </a:solidFill>
                              <a:effectLst/>
                              <a:uLnTx/>
                              <a:uFillTx/>
                              <a:latin typeface="Cambria Math" panose="02040503050406030204" pitchFamily="18" charset="0"/>
                              <a:ea typeface="Linux Libertine" panose="02000503000000000000" pitchFamily="2" charset="0"/>
                              <a:cs typeface="Linux Libertine" panose="02000503000000000000" pitchFamily="2" charset="0"/>
                            </a:rPr>
                            <m:t>2</m:t>
                          </m:r>
                        </m:sub>
                      </m:sSub>
                    </m:oMath>
                  </m:oMathPara>
                </a14:m>
                <a:endParaRPr kumimoji="0" lang="en-US" sz="2500" i="0" u="none" strike="noStrike" kern="1200" cap="none" spc="0" normalizeH="0" baseline="0" noProof="0" dirty="0">
                  <a:ln>
                    <a:noFill/>
                  </a:ln>
                  <a:solidFill>
                    <a:srgbClr val="03AD50"/>
                  </a:solidFill>
                  <a:effectLst/>
                  <a:uLnTx/>
                  <a:uFillTx/>
                  <a:latin typeface="+mj-lt"/>
                  <a:ea typeface="Linux Libertine" panose="02000503000000000000" pitchFamily="2" charset="0"/>
                  <a:cs typeface="Linux Libertine" panose="02000503000000000000" pitchFamily="2" charset="0"/>
                </a:endParaRPr>
              </a:p>
            </p:txBody>
          </p:sp>
        </mc:Choice>
        <mc:Fallback xmlns="">
          <p:sp>
            <p:nvSpPr>
              <p:cNvPr id="42" name="TextBox 41">
                <a:extLst>
                  <a:ext uri="{FF2B5EF4-FFF2-40B4-BE49-F238E27FC236}">
                    <a16:creationId xmlns:a16="http://schemas.microsoft.com/office/drawing/2014/main" id="{C89C176E-67DF-4B26-8659-45748D53C670}"/>
                  </a:ext>
                </a:extLst>
              </p:cNvPr>
              <p:cNvSpPr txBox="1">
                <a:spLocks noRot="1" noChangeAspect="1" noMove="1" noResize="1" noEditPoints="1" noAdjustHandles="1" noChangeArrowheads="1" noChangeShapeType="1" noTextEdit="1"/>
              </p:cNvSpPr>
              <p:nvPr/>
            </p:nvSpPr>
            <p:spPr>
              <a:xfrm>
                <a:off x="691798" y="5072485"/>
                <a:ext cx="526747" cy="477054"/>
              </a:xfrm>
              <a:prstGeom prst="rect">
                <a:avLst/>
              </a:prstGeom>
              <a:blipFill>
                <a:blip r:embed="rId13"/>
                <a:stretch>
                  <a:fillRect b="-2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B11454BB-DB18-4932-A8C9-4285C89D9EAE}"/>
                  </a:ext>
                </a:extLst>
              </p:cNvPr>
              <p:cNvSpPr txBox="1"/>
              <p:nvPr/>
            </p:nvSpPr>
            <p:spPr>
              <a:xfrm>
                <a:off x="691798" y="1992924"/>
                <a:ext cx="526747" cy="4770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500" i="1" u="none" strike="noStrike" kern="1200" cap="none" spc="0" normalizeH="0" baseline="0" noProof="0" dirty="0" smtClean="0">
                              <a:ln>
                                <a:noFill/>
                              </a:ln>
                              <a:solidFill>
                                <a:srgbClr val="4472C4"/>
                              </a:solidFill>
                              <a:effectLst/>
                              <a:uLnTx/>
                              <a:uFillTx/>
                              <a:latin typeface="Cambria Math" panose="02040503050406030204" pitchFamily="18" charset="0"/>
                              <a:ea typeface="Linux Libertine" panose="02000503000000000000" pitchFamily="2" charset="0"/>
                              <a:cs typeface="Linux Libertine" panose="02000503000000000000" pitchFamily="2" charset="0"/>
                            </a:rPr>
                          </m:ctrlPr>
                        </m:sSubPr>
                        <m:e>
                          <m:r>
                            <a:rPr kumimoji="0" lang="en-US" sz="2500" b="0" i="1" u="none" strike="noStrike" kern="1200" cap="none" spc="0" normalizeH="0" baseline="0" noProof="0" dirty="0" smtClean="0">
                              <a:ln>
                                <a:noFill/>
                              </a:ln>
                              <a:solidFill>
                                <a:srgbClr val="4472C4"/>
                              </a:solidFill>
                              <a:effectLst/>
                              <a:uLnTx/>
                              <a:uFillTx/>
                              <a:latin typeface="Cambria Math" panose="02040503050406030204" pitchFamily="18" charset="0"/>
                              <a:ea typeface="Linux Libertine" panose="02000503000000000000" pitchFamily="2" charset="0"/>
                              <a:cs typeface="Linux Libertine" panose="02000503000000000000" pitchFamily="2" charset="0"/>
                            </a:rPr>
                            <m:t>𝑡</m:t>
                          </m:r>
                        </m:e>
                        <m:sub>
                          <m:r>
                            <a:rPr kumimoji="0" lang="en-US" sz="2500" b="0" i="1" u="none" strike="noStrike" kern="1200" cap="none" spc="0" normalizeH="0" baseline="0" noProof="0" dirty="0" smtClean="0">
                              <a:ln>
                                <a:noFill/>
                              </a:ln>
                              <a:solidFill>
                                <a:srgbClr val="4472C4"/>
                              </a:solidFill>
                              <a:effectLst/>
                              <a:uLnTx/>
                              <a:uFillTx/>
                              <a:latin typeface="Cambria Math" panose="02040503050406030204" pitchFamily="18" charset="0"/>
                              <a:ea typeface="Linux Libertine" panose="02000503000000000000" pitchFamily="2" charset="0"/>
                              <a:cs typeface="Linux Libertine" panose="02000503000000000000" pitchFamily="2" charset="0"/>
                            </a:rPr>
                            <m:t>3</m:t>
                          </m:r>
                        </m:sub>
                      </m:sSub>
                    </m:oMath>
                  </m:oMathPara>
                </a14:m>
                <a:endParaRPr kumimoji="0" lang="en-US" sz="2500" i="0" u="none" strike="noStrike" kern="1200" cap="none" spc="0" normalizeH="0" baseline="0" noProof="0" dirty="0">
                  <a:ln>
                    <a:noFill/>
                  </a:ln>
                  <a:solidFill>
                    <a:srgbClr val="4472C4"/>
                  </a:solidFill>
                  <a:effectLst/>
                  <a:uLnTx/>
                  <a:uFillTx/>
                  <a:latin typeface="+mj-lt"/>
                  <a:ea typeface="Linux Libertine" panose="02000503000000000000" pitchFamily="2" charset="0"/>
                  <a:cs typeface="Linux Libertine" panose="02000503000000000000" pitchFamily="2" charset="0"/>
                </a:endParaRPr>
              </a:p>
            </p:txBody>
          </p:sp>
        </mc:Choice>
        <mc:Fallback xmlns="">
          <p:sp>
            <p:nvSpPr>
              <p:cNvPr id="43" name="TextBox 42">
                <a:extLst>
                  <a:ext uri="{FF2B5EF4-FFF2-40B4-BE49-F238E27FC236}">
                    <a16:creationId xmlns:a16="http://schemas.microsoft.com/office/drawing/2014/main" id="{B11454BB-DB18-4932-A8C9-4285C89D9EAE}"/>
                  </a:ext>
                </a:extLst>
              </p:cNvPr>
              <p:cNvSpPr txBox="1">
                <a:spLocks noRot="1" noChangeAspect="1" noMove="1" noResize="1" noEditPoints="1" noAdjustHandles="1" noChangeArrowheads="1" noChangeShapeType="1" noTextEdit="1"/>
              </p:cNvSpPr>
              <p:nvPr/>
            </p:nvSpPr>
            <p:spPr>
              <a:xfrm>
                <a:off x="691798" y="1992924"/>
                <a:ext cx="526747" cy="477054"/>
              </a:xfrm>
              <a:prstGeom prst="rect">
                <a:avLst/>
              </a:prstGeom>
              <a:blipFill>
                <a:blip r:embed="rId14"/>
                <a:stretch>
                  <a:fillRect b="-2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2FC975C9-ECC6-4B28-B09D-048A596C53DE}"/>
                  </a:ext>
                </a:extLst>
              </p:cNvPr>
              <p:cNvSpPr txBox="1"/>
              <p:nvPr/>
            </p:nvSpPr>
            <p:spPr>
              <a:xfrm>
                <a:off x="691798" y="4131553"/>
                <a:ext cx="526747" cy="4770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500" i="1" u="none" strike="noStrike" kern="1200" cap="none" spc="0" normalizeH="0" baseline="0" noProof="0" dirty="0" smtClean="0">
                              <a:ln>
                                <a:noFill/>
                              </a:ln>
                              <a:solidFill>
                                <a:schemeClr val="accent1"/>
                              </a:solidFill>
                              <a:effectLst/>
                              <a:uLnTx/>
                              <a:uFillTx/>
                              <a:latin typeface="Cambria Math" panose="02040503050406030204" pitchFamily="18" charset="0"/>
                              <a:ea typeface="Linux Libertine" panose="02000503000000000000" pitchFamily="2" charset="0"/>
                              <a:cs typeface="Linux Libertine" panose="02000503000000000000" pitchFamily="2" charset="0"/>
                            </a:rPr>
                          </m:ctrlPr>
                        </m:sSubPr>
                        <m:e>
                          <m:r>
                            <a:rPr kumimoji="0" lang="en-US" sz="2500" b="0" i="1" u="none" strike="noStrike" kern="1200" cap="none" spc="0" normalizeH="0" baseline="0" noProof="0" dirty="0" smtClean="0">
                              <a:ln>
                                <a:noFill/>
                              </a:ln>
                              <a:solidFill>
                                <a:schemeClr val="accent1"/>
                              </a:solidFill>
                              <a:effectLst/>
                              <a:uLnTx/>
                              <a:uFillTx/>
                              <a:latin typeface="Cambria Math" panose="02040503050406030204" pitchFamily="18" charset="0"/>
                              <a:ea typeface="Linux Libertine" panose="02000503000000000000" pitchFamily="2" charset="0"/>
                              <a:cs typeface="Linux Libertine" panose="02000503000000000000" pitchFamily="2" charset="0"/>
                            </a:rPr>
                            <m:t>𝑡</m:t>
                          </m:r>
                        </m:e>
                        <m:sub>
                          <m:r>
                            <a:rPr kumimoji="0" lang="en-US" sz="2500" b="0" i="1" u="none" strike="noStrike" kern="1200" cap="none" spc="0" normalizeH="0" baseline="0" noProof="0" dirty="0" smtClean="0">
                              <a:ln>
                                <a:noFill/>
                              </a:ln>
                              <a:solidFill>
                                <a:schemeClr val="accent1"/>
                              </a:solidFill>
                              <a:effectLst/>
                              <a:uLnTx/>
                              <a:uFillTx/>
                              <a:latin typeface="Cambria Math" panose="02040503050406030204" pitchFamily="18" charset="0"/>
                              <a:ea typeface="Linux Libertine" panose="02000503000000000000" pitchFamily="2" charset="0"/>
                              <a:cs typeface="Linux Libertine" panose="02000503000000000000" pitchFamily="2" charset="0"/>
                            </a:rPr>
                            <m:t>3</m:t>
                          </m:r>
                        </m:sub>
                      </m:sSub>
                    </m:oMath>
                  </m:oMathPara>
                </a14:m>
                <a:endParaRPr kumimoji="0" lang="en-US" sz="2500" i="0" u="none" strike="noStrike" kern="1200" cap="none" spc="0" normalizeH="0" baseline="0" noProof="0" dirty="0">
                  <a:ln>
                    <a:noFill/>
                  </a:ln>
                  <a:solidFill>
                    <a:schemeClr val="accent1"/>
                  </a:solidFill>
                  <a:effectLst/>
                  <a:uLnTx/>
                  <a:uFillTx/>
                  <a:latin typeface="+mj-lt"/>
                  <a:ea typeface="Linux Libertine" panose="02000503000000000000" pitchFamily="2" charset="0"/>
                  <a:cs typeface="Linux Libertine" panose="02000503000000000000" pitchFamily="2" charset="0"/>
                </a:endParaRPr>
              </a:p>
            </p:txBody>
          </p:sp>
        </mc:Choice>
        <mc:Fallback xmlns="">
          <p:sp>
            <p:nvSpPr>
              <p:cNvPr id="44" name="TextBox 43">
                <a:extLst>
                  <a:ext uri="{FF2B5EF4-FFF2-40B4-BE49-F238E27FC236}">
                    <a16:creationId xmlns:a16="http://schemas.microsoft.com/office/drawing/2014/main" id="{2FC975C9-ECC6-4B28-B09D-048A596C53DE}"/>
                  </a:ext>
                </a:extLst>
              </p:cNvPr>
              <p:cNvSpPr txBox="1">
                <a:spLocks noRot="1" noChangeAspect="1" noMove="1" noResize="1" noEditPoints="1" noAdjustHandles="1" noChangeArrowheads="1" noChangeShapeType="1" noTextEdit="1"/>
              </p:cNvSpPr>
              <p:nvPr/>
            </p:nvSpPr>
            <p:spPr>
              <a:xfrm>
                <a:off x="691798" y="4131553"/>
                <a:ext cx="526747" cy="477054"/>
              </a:xfrm>
              <a:prstGeom prst="rect">
                <a:avLst/>
              </a:prstGeom>
              <a:blipFill>
                <a:blip r:embed="rId15"/>
                <a:stretch>
                  <a:fillRect b="-2564"/>
                </a:stretch>
              </a:blipFill>
            </p:spPr>
            <p:txBody>
              <a:bodyPr/>
              <a:lstStyle/>
              <a:p>
                <a:r>
                  <a:rPr lang="en-US">
                    <a:noFill/>
                  </a:rPr>
                  <a:t> </a:t>
                </a:r>
              </a:p>
            </p:txBody>
          </p:sp>
        </mc:Fallback>
      </mc:AlternateContent>
      <p:pic>
        <p:nvPicPr>
          <p:cNvPr id="45" name="Picture 44">
            <a:extLst>
              <a:ext uri="{FF2B5EF4-FFF2-40B4-BE49-F238E27FC236}">
                <a16:creationId xmlns:a16="http://schemas.microsoft.com/office/drawing/2014/main" id="{B76EB8FF-0192-49AE-B57B-289202EB6FCC}"/>
              </a:ext>
            </a:extLst>
          </p:cNvPr>
          <p:cNvPicPr>
            <a:picLocks noChangeAspect="1"/>
          </p:cNvPicPr>
          <p:nvPr/>
        </p:nvPicPr>
        <p:blipFill>
          <a:blip r:embed="rId16"/>
          <a:stretch>
            <a:fillRect/>
          </a:stretch>
        </p:blipFill>
        <p:spPr>
          <a:xfrm>
            <a:off x="4942316" y="4787692"/>
            <a:ext cx="2267538" cy="1805680"/>
          </a:xfrm>
          <a:prstGeom prst="rect">
            <a:avLst/>
          </a:prstGeom>
          <a:ln w="28575">
            <a:solidFill>
              <a:schemeClr val="accent2"/>
            </a:solidFill>
          </a:ln>
        </p:spPr>
      </p:pic>
      <p:cxnSp>
        <p:nvCxnSpPr>
          <p:cNvPr id="49" name="Straight Arrow Connector 48">
            <a:extLst>
              <a:ext uri="{FF2B5EF4-FFF2-40B4-BE49-F238E27FC236}">
                <a16:creationId xmlns:a16="http://schemas.microsoft.com/office/drawing/2014/main" id="{C87B4B34-49DF-46DA-82D7-22FE31511DAE}"/>
              </a:ext>
            </a:extLst>
          </p:cNvPr>
          <p:cNvCxnSpPr>
            <a:cxnSpLocks/>
          </p:cNvCxnSpPr>
          <p:nvPr/>
        </p:nvCxnSpPr>
        <p:spPr>
          <a:xfrm flipH="1">
            <a:off x="4942317" y="4607145"/>
            <a:ext cx="7107775" cy="0"/>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9732942-94A7-4DF1-B68B-F89C4DB7AA6A}"/>
              </a:ext>
            </a:extLst>
          </p:cNvPr>
          <p:cNvCxnSpPr/>
          <p:nvPr/>
        </p:nvCxnSpPr>
        <p:spPr>
          <a:xfrm flipV="1">
            <a:off x="6080760" y="4463827"/>
            <a:ext cx="0" cy="1386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468D324-6046-4B01-AB45-0A4D5EE0C16D}"/>
              </a:ext>
            </a:extLst>
          </p:cNvPr>
          <p:cNvCxnSpPr/>
          <p:nvPr/>
        </p:nvCxnSpPr>
        <p:spPr>
          <a:xfrm flipV="1">
            <a:off x="8488680" y="4465340"/>
            <a:ext cx="0" cy="1386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8F990751-A121-4438-B7C0-7495265BEDBD}"/>
                  </a:ext>
                </a:extLst>
              </p:cNvPr>
              <p:cNvSpPr txBox="1"/>
              <p:nvPr/>
            </p:nvSpPr>
            <p:spPr>
              <a:xfrm>
                <a:off x="5816430" y="3923915"/>
                <a:ext cx="519309" cy="4770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500" i="1" u="none" strike="noStrike" kern="1200" cap="none" spc="0" normalizeH="0" baseline="0" noProof="0" dirty="0" smtClean="0">
                              <a:ln>
                                <a:noFill/>
                              </a:ln>
                              <a:solidFill>
                                <a:schemeClr val="tx1"/>
                              </a:solidFill>
                              <a:effectLst/>
                              <a:uLnTx/>
                              <a:uFillTx/>
                              <a:latin typeface="Cambria Math" panose="02040503050406030204" pitchFamily="18" charset="0"/>
                              <a:ea typeface="Linux Libertine" panose="02000503000000000000" pitchFamily="2" charset="0"/>
                              <a:cs typeface="Linux Libertine" panose="02000503000000000000" pitchFamily="2" charset="0"/>
                            </a:rPr>
                          </m:ctrlPr>
                        </m:sSubPr>
                        <m:e>
                          <m:r>
                            <a:rPr kumimoji="0" lang="en-US" sz="2500" b="0" i="1" u="none" strike="noStrike" kern="1200" cap="none" spc="0" normalizeH="0" baseline="0" noProof="0" dirty="0" smtClean="0">
                              <a:ln>
                                <a:noFill/>
                              </a:ln>
                              <a:solidFill>
                                <a:schemeClr val="tx1"/>
                              </a:solidFill>
                              <a:effectLst/>
                              <a:uLnTx/>
                              <a:uFillTx/>
                              <a:latin typeface="Cambria Math" panose="02040503050406030204" pitchFamily="18" charset="0"/>
                              <a:ea typeface="Linux Libertine" panose="02000503000000000000" pitchFamily="2" charset="0"/>
                              <a:cs typeface="Linux Libertine" panose="02000503000000000000" pitchFamily="2" charset="0"/>
                            </a:rPr>
                            <m:t>𝑡</m:t>
                          </m:r>
                        </m:e>
                        <m:sub>
                          <m:r>
                            <a:rPr kumimoji="0" lang="en-US" sz="2500" b="0" i="1" u="none" strike="noStrike" kern="1200" cap="none" spc="0" normalizeH="0" baseline="0" noProof="0" dirty="0" smtClean="0">
                              <a:ln>
                                <a:noFill/>
                              </a:ln>
                              <a:solidFill>
                                <a:schemeClr val="tx1"/>
                              </a:solidFill>
                              <a:effectLst/>
                              <a:uLnTx/>
                              <a:uFillTx/>
                              <a:latin typeface="Cambria Math" panose="02040503050406030204" pitchFamily="18" charset="0"/>
                              <a:ea typeface="Linux Libertine" panose="02000503000000000000" pitchFamily="2" charset="0"/>
                              <a:cs typeface="Linux Libertine" panose="02000503000000000000" pitchFamily="2" charset="0"/>
                            </a:rPr>
                            <m:t>1</m:t>
                          </m:r>
                        </m:sub>
                      </m:sSub>
                    </m:oMath>
                  </m:oMathPara>
                </a14:m>
                <a:endParaRPr kumimoji="0" lang="en-US" sz="2500" i="0" u="none" strike="noStrike" kern="1200" cap="none" spc="0" normalizeH="0" baseline="0" noProof="0" dirty="0">
                  <a:ln>
                    <a:noFill/>
                  </a:ln>
                  <a:solidFill>
                    <a:schemeClr val="tx1"/>
                  </a:solidFill>
                  <a:effectLst/>
                  <a:uLnTx/>
                  <a:uFillTx/>
                  <a:latin typeface="+mj-lt"/>
                  <a:ea typeface="Linux Libertine" panose="02000503000000000000" pitchFamily="2" charset="0"/>
                  <a:cs typeface="Linux Libertine" panose="02000503000000000000" pitchFamily="2" charset="0"/>
                </a:endParaRPr>
              </a:p>
            </p:txBody>
          </p:sp>
        </mc:Choice>
        <mc:Fallback xmlns="">
          <p:sp>
            <p:nvSpPr>
              <p:cNvPr id="52" name="TextBox 51">
                <a:extLst>
                  <a:ext uri="{FF2B5EF4-FFF2-40B4-BE49-F238E27FC236}">
                    <a16:creationId xmlns:a16="http://schemas.microsoft.com/office/drawing/2014/main" id="{8F990751-A121-4438-B7C0-7495265BEDBD}"/>
                  </a:ext>
                </a:extLst>
              </p:cNvPr>
              <p:cNvSpPr txBox="1">
                <a:spLocks noRot="1" noChangeAspect="1" noMove="1" noResize="1" noEditPoints="1" noAdjustHandles="1" noChangeArrowheads="1" noChangeShapeType="1" noTextEdit="1"/>
              </p:cNvSpPr>
              <p:nvPr/>
            </p:nvSpPr>
            <p:spPr>
              <a:xfrm>
                <a:off x="5816430" y="3923915"/>
                <a:ext cx="519309" cy="477054"/>
              </a:xfrm>
              <a:prstGeom prst="rect">
                <a:avLst/>
              </a:prstGeom>
              <a:blipFill>
                <a:blip r:embed="rId17"/>
                <a:stretch>
                  <a:fillRect b="-2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8AE64A2C-28CC-4597-9D4F-728C2B43DCB4}"/>
                  </a:ext>
                </a:extLst>
              </p:cNvPr>
              <p:cNvSpPr txBox="1"/>
              <p:nvPr/>
            </p:nvSpPr>
            <p:spPr>
              <a:xfrm>
                <a:off x="8225306" y="3923915"/>
                <a:ext cx="526747" cy="4770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500" i="1" u="none" strike="noStrike" kern="1200" cap="none" spc="0" normalizeH="0" baseline="0" noProof="0" dirty="0" smtClean="0">
                              <a:ln>
                                <a:noFill/>
                              </a:ln>
                              <a:solidFill>
                                <a:schemeClr val="tx1"/>
                              </a:solidFill>
                              <a:effectLst/>
                              <a:uLnTx/>
                              <a:uFillTx/>
                              <a:latin typeface="Cambria Math" panose="02040503050406030204" pitchFamily="18" charset="0"/>
                              <a:ea typeface="Linux Libertine" panose="02000503000000000000" pitchFamily="2" charset="0"/>
                              <a:cs typeface="Linux Libertine" panose="02000503000000000000" pitchFamily="2" charset="0"/>
                            </a:rPr>
                          </m:ctrlPr>
                        </m:sSubPr>
                        <m:e>
                          <m:r>
                            <a:rPr kumimoji="0" lang="en-US" sz="2500" b="0" i="1" u="none" strike="noStrike" kern="1200" cap="none" spc="0" normalizeH="0" baseline="0" noProof="0" dirty="0" smtClean="0">
                              <a:ln>
                                <a:noFill/>
                              </a:ln>
                              <a:solidFill>
                                <a:schemeClr val="tx1"/>
                              </a:solidFill>
                              <a:effectLst/>
                              <a:uLnTx/>
                              <a:uFillTx/>
                              <a:latin typeface="Cambria Math" panose="02040503050406030204" pitchFamily="18" charset="0"/>
                              <a:ea typeface="Linux Libertine" panose="02000503000000000000" pitchFamily="2" charset="0"/>
                              <a:cs typeface="Linux Libertine" panose="02000503000000000000" pitchFamily="2" charset="0"/>
                            </a:rPr>
                            <m:t>𝑡</m:t>
                          </m:r>
                        </m:e>
                        <m:sub>
                          <m:r>
                            <a:rPr kumimoji="0" lang="en-US" sz="2500" b="0" i="1" u="none" strike="noStrike" kern="1200" cap="none" spc="0" normalizeH="0" baseline="0" noProof="0" dirty="0" smtClean="0">
                              <a:ln>
                                <a:noFill/>
                              </a:ln>
                              <a:solidFill>
                                <a:schemeClr val="tx1"/>
                              </a:solidFill>
                              <a:effectLst/>
                              <a:uLnTx/>
                              <a:uFillTx/>
                              <a:latin typeface="Cambria Math" panose="02040503050406030204" pitchFamily="18" charset="0"/>
                              <a:ea typeface="Linux Libertine" panose="02000503000000000000" pitchFamily="2" charset="0"/>
                              <a:cs typeface="Linux Libertine" panose="02000503000000000000" pitchFamily="2" charset="0"/>
                            </a:rPr>
                            <m:t>2</m:t>
                          </m:r>
                        </m:sub>
                      </m:sSub>
                    </m:oMath>
                  </m:oMathPara>
                </a14:m>
                <a:endParaRPr kumimoji="0" lang="en-US" sz="2500" i="0" u="none" strike="noStrike" kern="1200" cap="none" spc="0" normalizeH="0" baseline="0" noProof="0" dirty="0">
                  <a:ln>
                    <a:noFill/>
                  </a:ln>
                  <a:solidFill>
                    <a:schemeClr val="tx1"/>
                  </a:solidFill>
                  <a:effectLst/>
                  <a:uLnTx/>
                  <a:uFillTx/>
                  <a:latin typeface="+mj-lt"/>
                  <a:ea typeface="Linux Libertine" panose="02000503000000000000" pitchFamily="2" charset="0"/>
                  <a:cs typeface="Linux Libertine" panose="02000503000000000000" pitchFamily="2" charset="0"/>
                </a:endParaRPr>
              </a:p>
            </p:txBody>
          </p:sp>
        </mc:Choice>
        <mc:Fallback xmlns="">
          <p:sp>
            <p:nvSpPr>
              <p:cNvPr id="53" name="TextBox 52">
                <a:extLst>
                  <a:ext uri="{FF2B5EF4-FFF2-40B4-BE49-F238E27FC236}">
                    <a16:creationId xmlns:a16="http://schemas.microsoft.com/office/drawing/2014/main" id="{8AE64A2C-28CC-4597-9D4F-728C2B43DCB4}"/>
                  </a:ext>
                </a:extLst>
              </p:cNvPr>
              <p:cNvSpPr txBox="1">
                <a:spLocks noRot="1" noChangeAspect="1" noMove="1" noResize="1" noEditPoints="1" noAdjustHandles="1" noChangeArrowheads="1" noChangeShapeType="1" noTextEdit="1"/>
              </p:cNvSpPr>
              <p:nvPr/>
            </p:nvSpPr>
            <p:spPr>
              <a:xfrm>
                <a:off x="8225306" y="3923915"/>
                <a:ext cx="526747" cy="477054"/>
              </a:xfrm>
              <a:prstGeom prst="rect">
                <a:avLst/>
              </a:prstGeom>
              <a:blipFill>
                <a:blip r:embed="rId18"/>
                <a:stretch>
                  <a:fillRect b="-2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E5C0136A-9EFD-468F-8F4E-8D3CBE7041DB}"/>
                  </a:ext>
                </a:extLst>
              </p:cNvPr>
              <p:cNvSpPr txBox="1"/>
              <p:nvPr/>
            </p:nvSpPr>
            <p:spPr>
              <a:xfrm>
                <a:off x="10646537" y="3923915"/>
                <a:ext cx="526747" cy="4770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500" i="1" u="none" strike="noStrike" kern="1200" cap="none" spc="0" normalizeH="0" baseline="0" noProof="0" dirty="0" smtClean="0">
                              <a:ln>
                                <a:noFill/>
                              </a:ln>
                              <a:solidFill>
                                <a:schemeClr val="tx1"/>
                              </a:solidFill>
                              <a:effectLst/>
                              <a:uLnTx/>
                              <a:uFillTx/>
                              <a:latin typeface="Cambria Math" panose="02040503050406030204" pitchFamily="18" charset="0"/>
                              <a:ea typeface="Linux Libertine" panose="02000503000000000000" pitchFamily="2" charset="0"/>
                              <a:cs typeface="Linux Libertine" panose="02000503000000000000" pitchFamily="2" charset="0"/>
                            </a:rPr>
                          </m:ctrlPr>
                        </m:sSubPr>
                        <m:e>
                          <m:r>
                            <a:rPr kumimoji="0" lang="en-US" sz="2500" b="0" i="1" u="none" strike="noStrike" kern="1200" cap="none" spc="0" normalizeH="0" baseline="0" noProof="0" dirty="0" smtClean="0">
                              <a:ln>
                                <a:noFill/>
                              </a:ln>
                              <a:solidFill>
                                <a:schemeClr val="tx1"/>
                              </a:solidFill>
                              <a:effectLst/>
                              <a:uLnTx/>
                              <a:uFillTx/>
                              <a:latin typeface="Cambria Math" panose="02040503050406030204" pitchFamily="18" charset="0"/>
                              <a:ea typeface="Linux Libertine" panose="02000503000000000000" pitchFamily="2" charset="0"/>
                              <a:cs typeface="Linux Libertine" panose="02000503000000000000" pitchFamily="2" charset="0"/>
                            </a:rPr>
                            <m:t>𝑡</m:t>
                          </m:r>
                        </m:e>
                        <m:sub>
                          <m:r>
                            <a:rPr kumimoji="0" lang="en-US" sz="2500" b="0" i="1" u="none" strike="noStrike" kern="1200" cap="none" spc="0" normalizeH="0" baseline="0" noProof="0" dirty="0" smtClean="0">
                              <a:ln>
                                <a:noFill/>
                              </a:ln>
                              <a:solidFill>
                                <a:schemeClr val="tx1"/>
                              </a:solidFill>
                              <a:effectLst/>
                              <a:uLnTx/>
                              <a:uFillTx/>
                              <a:latin typeface="Cambria Math" panose="02040503050406030204" pitchFamily="18" charset="0"/>
                              <a:ea typeface="Linux Libertine" panose="02000503000000000000" pitchFamily="2" charset="0"/>
                              <a:cs typeface="Linux Libertine" panose="02000503000000000000" pitchFamily="2" charset="0"/>
                            </a:rPr>
                            <m:t>3</m:t>
                          </m:r>
                        </m:sub>
                      </m:sSub>
                    </m:oMath>
                  </m:oMathPara>
                </a14:m>
                <a:endParaRPr kumimoji="0" lang="en-US" sz="2500" i="0" u="none" strike="noStrike" kern="1200" cap="none" spc="0" normalizeH="0" baseline="0" noProof="0" dirty="0">
                  <a:ln>
                    <a:noFill/>
                  </a:ln>
                  <a:solidFill>
                    <a:schemeClr val="tx1"/>
                  </a:solidFill>
                  <a:effectLst/>
                  <a:uLnTx/>
                  <a:uFillTx/>
                  <a:latin typeface="+mj-lt"/>
                  <a:ea typeface="Linux Libertine" panose="02000503000000000000" pitchFamily="2" charset="0"/>
                  <a:cs typeface="Linux Libertine" panose="02000503000000000000" pitchFamily="2" charset="0"/>
                </a:endParaRPr>
              </a:p>
            </p:txBody>
          </p:sp>
        </mc:Choice>
        <mc:Fallback xmlns="">
          <p:sp>
            <p:nvSpPr>
              <p:cNvPr id="54" name="TextBox 53">
                <a:extLst>
                  <a:ext uri="{FF2B5EF4-FFF2-40B4-BE49-F238E27FC236}">
                    <a16:creationId xmlns:a16="http://schemas.microsoft.com/office/drawing/2014/main" id="{E5C0136A-9EFD-468F-8F4E-8D3CBE7041DB}"/>
                  </a:ext>
                </a:extLst>
              </p:cNvPr>
              <p:cNvSpPr txBox="1">
                <a:spLocks noRot="1" noChangeAspect="1" noMove="1" noResize="1" noEditPoints="1" noAdjustHandles="1" noChangeArrowheads="1" noChangeShapeType="1" noTextEdit="1"/>
              </p:cNvSpPr>
              <p:nvPr/>
            </p:nvSpPr>
            <p:spPr>
              <a:xfrm>
                <a:off x="10646537" y="3923915"/>
                <a:ext cx="526747" cy="477054"/>
              </a:xfrm>
              <a:prstGeom prst="rect">
                <a:avLst/>
              </a:prstGeom>
              <a:blipFill>
                <a:blip r:embed="rId19"/>
                <a:stretch>
                  <a:fillRect b="-2564"/>
                </a:stretch>
              </a:blipFill>
            </p:spPr>
            <p:txBody>
              <a:bodyPr/>
              <a:lstStyle/>
              <a:p>
                <a:r>
                  <a:rPr lang="en-US">
                    <a:noFill/>
                  </a:rPr>
                  <a:t> </a:t>
                </a:r>
              </a:p>
            </p:txBody>
          </p:sp>
        </mc:Fallback>
      </mc:AlternateContent>
      <p:cxnSp>
        <p:nvCxnSpPr>
          <p:cNvPr id="55" name="Straight Connector 54">
            <a:extLst>
              <a:ext uri="{FF2B5EF4-FFF2-40B4-BE49-F238E27FC236}">
                <a16:creationId xmlns:a16="http://schemas.microsoft.com/office/drawing/2014/main" id="{8D4082E2-A34A-4C48-A183-DD0343AD272E}"/>
              </a:ext>
            </a:extLst>
          </p:cNvPr>
          <p:cNvCxnSpPr/>
          <p:nvPr/>
        </p:nvCxnSpPr>
        <p:spPr>
          <a:xfrm flipV="1">
            <a:off x="10909911" y="4461929"/>
            <a:ext cx="0" cy="1386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45128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000" fill="hold"/>
                                        <p:tgtEl>
                                          <p:spTgt spid="5"/>
                                        </p:tgtEl>
                                      </p:cBhvr>
                                    </p:cmd>
                                  </p:childTnLst>
                                </p:cTn>
                              </p:par>
                              <p:par>
                                <p:cTn id="9" presetID="10" presetClass="entr" presetSubtype="0"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500"/>
                                        <p:tgtEl>
                                          <p:spTgt spid="49"/>
                                        </p:tgtEl>
                                      </p:cBhvr>
                                    </p:animEffect>
                                  </p:childTnLst>
                                </p:cTn>
                              </p:par>
                              <p:par>
                                <p:cTn id="12" presetID="10" presetClass="entr" presetSubtype="0" fill="hold" nodeType="withEffect">
                                  <p:stCondLst>
                                    <p:cond delay="50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500"/>
                                        <p:tgtEl>
                                          <p:spTgt spid="50"/>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par>
                                <p:cTn id="18" presetID="10" presetClass="entr" presetSubtype="0" fill="hold" nodeType="withEffect">
                                  <p:stCondLst>
                                    <p:cond delay="50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500"/>
                                        <p:tgtEl>
                                          <p:spTgt spid="45"/>
                                        </p:tgtEl>
                                      </p:cBhvr>
                                    </p:animEffect>
                                  </p:childTnLst>
                                </p:cTn>
                              </p:par>
                              <p:par>
                                <p:cTn id="21" presetID="10" presetClass="entr" presetSubtype="0" fill="hold" grpId="0" nodeType="withEffect">
                                  <p:stCondLst>
                                    <p:cond delay="1000"/>
                                  </p:stCondLst>
                                  <p:childTnLst>
                                    <p:set>
                                      <p:cBhvr>
                                        <p:cTn id="22" dur="1" fill="hold">
                                          <p:stCondLst>
                                            <p:cond delay="0"/>
                                          </p:stCondLst>
                                        </p:cTn>
                                        <p:tgtEl>
                                          <p:spTgt spid="53"/>
                                        </p:tgtEl>
                                        <p:attrNameLst>
                                          <p:attrName>style.visibility</p:attrName>
                                        </p:attrNameLst>
                                      </p:cBhvr>
                                      <p:to>
                                        <p:strVal val="visible"/>
                                      </p:to>
                                    </p:set>
                                    <p:animEffect transition="in" filter="fade">
                                      <p:cBhvr>
                                        <p:cTn id="23" dur="500"/>
                                        <p:tgtEl>
                                          <p:spTgt spid="53"/>
                                        </p:tgtEl>
                                      </p:cBhvr>
                                    </p:animEffect>
                                  </p:childTnLst>
                                </p:cTn>
                              </p:par>
                              <p:par>
                                <p:cTn id="24" presetID="10" presetClass="entr" presetSubtype="0" fill="hold" nodeType="withEffect">
                                  <p:stCondLst>
                                    <p:cond delay="100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500"/>
                                        <p:tgtEl>
                                          <p:spTgt spid="51"/>
                                        </p:tgtEl>
                                      </p:cBhvr>
                                    </p:animEffect>
                                  </p:childTnLst>
                                </p:cTn>
                              </p:par>
                              <p:par>
                                <p:cTn id="27" presetID="10" presetClass="entr" presetSubtype="0" fill="hold" nodeType="withEffect">
                                  <p:stCondLst>
                                    <p:cond delay="100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500"/>
                                        <p:tgtEl>
                                          <p:spTgt spid="48"/>
                                        </p:tgtEl>
                                      </p:cBhvr>
                                    </p:animEffect>
                                  </p:childTnLst>
                                </p:cTn>
                              </p:par>
                              <p:par>
                                <p:cTn id="30" presetID="10" presetClass="entr" presetSubtype="0" fill="hold" nodeType="withEffect">
                                  <p:stCondLst>
                                    <p:cond delay="150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par>
                                <p:cTn id="33" presetID="10" presetClass="entr" presetSubtype="0" fill="hold" grpId="0" nodeType="withEffect">
                                  <p:stCondLst>
                                    <p:cond delay="1500"/>
                                  </p:stCondLst>
                                  <p:childTnLst>
                                    <p:set>
                                      <p:cBhvr>
                                        <p:cTn id="34" dur="1" fill="hold">
                                          <p:stCondLst>
                                            <p:cond delay="0"/>
                                          </p:stCondLst>
                                        </p:cTn>
                                        <p:tgtEl>
                                          <p:spTgt spid="54"/>
                                        </p:tgtEl>
                                        <p:attrNameLst>
                                          <p:attrName>style.visibility</p:attrName>
                                        </p:attrNameLst>
                                      </p:cBhvr>
                                      <p:to>
                                        <p:strVal val="visible"/>
                                      </p:to>
                                    </p:set>
                                    <p:animEffect transition="in" filter="fade">
                                      <p:cBhvr>
                                        <p:cTn id="35" dur="500"/>
                                        <p:tgtEl>
                                          <p:spTgt spid="54"/>
                                        </p:tgtEl>
                                      </p:cBhvr>
                                    </p:animEffect>
                                  </p:childTnLst>
                                </p:cTn>
                              </p:par>
                              <p:par>
                                <p:cTn id="36" presetID="10" presetClass="entr" presetSubtype="0" fill="hold" nodeType="withEffect">
                                  <p:stCondLst>
                                    <p:cond delay="1500"/>
                                  </p:stCondLst>
                                  <p:childTnLst>
                                    <p:set>
                                      <p:cBhvr>
                                        <p:cTn id="37" dur="1" fill="hold">
                                          <p:stCondLst>
                                            <p:cond delay="0"/>
                                          </p:stCondLst>
                                        </p:cTn>
                                        <p:tgtEl>
                                          <p:spTgt spid="55"/>
                                        </p:tgtEl>
                                        <p:attrNameLst>
                                          <p:attrName>style.visibility</p:attrName>
                                        </p:attrNameLst>
                                      </p:cBhvr>
                                      <p:to>
                                        <p:strVal val="visible"/>
                                      </p:to>
                                    </p:set>
                                    <p:animEffect transition="in" filter="fade">
                                      <p:cBhvr>
                                        <p:cTn id="38"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repeatCount="indefinite" fill="hold" display="0">
                  <p:stCondLst>
                    <p:cond delay="indefinite"/>
                  </p:stCondLst>
                </p:cTn>
                <p:tgtEl>
                  <p:spTgt spid="5"/>
                </p:tgtEl>
              </p:cMediaNode>
            </p:video>
          </p:childTnLst>
        </p:cTn>
      </p:par>
    </p:tnLst>
    <p:bldLst>
      <p:bldP spid="52" grpId="0"/>
      <p:bldP spid="53" grpId="0"/>
      <p:bldP spid="5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rapezoid 78">
            <a:extLst>
              <a:ext uri="{FF2B5EF4-FFF2-40B4-BE49-F238E27FC236}">
                <a16:creationId xmlns:a16="http://schemas.microsoft.com/office/drawing/2014/main" id="{A6835336-F6EE-460B-B5C5-6F74DAC06FB9}"/>
              </a:ext>
            </a:extLst>
          </p:cNvPr>
          <p:cNvSpPr/>
          <p:nvPr/>
        </p:nvSpPr>
        <p:spPr>
          <a:xfrm rot="16200000">
            <a:off x="4028570" y="2983930"/>
            <a:ext cx="1014397" cy="1104189"/>
          </a:xfrm>
          <a:prstGeom prst="trapezoid">
            <a:avLst>
              <a:gd name="adj" fmla="val 50000"/>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34D5314A-BC31-4A35-BA13-726D850F49D8}"/>
              </a:ext>
            </a:extLst>
          </p:cNvPr>
          <p:cNvSpPr/>
          <p:nvPr/>
        </p:nvSpPr>
        <p:spPr>
          <a:xfrm>
            <a:off x="7062450" y="3690507"/>
            <a:ext cx="1021590" cy="1852976"/>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8FB55784-E407-4DF8-97C5-65C5CC3D385E}"/>
              </a:ext>
            </a:extLst>
          </p:cNvPr>
          <p:cNvSpPr/>
          <p:nvPr/>
        </p:nvSpPr>
        <p:spPr>
          <a:xfrm rot="5400000">
            <a:off x="7307386" y="2834114"/>
            <a:ext cx="1021590" cy="138928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08BD4977-D4E0-41EB-9995-2BC511F729CE}"/>
              </a:ext>
            </a:extLst>
          </p:cNvPr>
          <p:cNvSpPr/>
          <p:nvPr/>
        </p:nvSpPr>
        <p:spPr>
          <a:xfrm>
            <a:off x="7062450" y="1979634"/>
            <a:ext cx="1021590" cy="2699624"/>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40ABEFC0-297D-4DE8-884D-A62470087332}"/>
              </a:ext>
            </a:extLst>
          </p:cNvPr>
          <p:cNvSpPr txBox="1"/>
          <p:nvPr/>
        </p:nvSpPr>
        <p:spPr>
          <a:xfrm>
            <a:off x="-33131" y="3099953"/>
            <a:ext cx="172267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Light" panose="020F0302020204030204"/>
                <a:ea typeface="Linux Libertine" panose="02000503000000000000" pitchFamily="2" charset="0"/>
                <a:cs typeface="Linux Libertine" panose="02000503000000000000" pitchFamily="2" charset="0"/>
              </a:rPr>
              <a:t>static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prstClr val="white"/>
                </a:solidFill>
                <a:latin typeface="Calibri Light" panose="020F0302020204030204"/>
                <a:ea typeface="Linux Libertine" panose="02000503000000000000" pitchFamily="2" charset="0"/>
                <a:cs typeface="Linux Libertine" panose="02000503000000000000" pitchFamily="2" charset="0"/>
              </a:rPr>
              <a:t>mirror</a:t>
            </a:r>
            <a:endParaRPr kumimoji="0" lang="en-US" sz="2200" b="0" i="0" u="none" strike="noStrike" kern="1200" cap="none" spc="0" normalizeH="0" baseline="0" noProof="0" dirty="0">
              <a:ln>
                <a:noFill/>
              </a:ln>
              <a:solidFill>
                <a:prstClr val="white"/>
              </a:solidFill>
              <a:effectLst/>
              <a:uLnTx/>
              <a:uFillTx/>
              <a:latin typeface="Calibri Light" panose="020F0302020204030204"/>
              <a:ea typeface="Linux Libertine" panose="02000503000000000000" pitchFamily="2" charset="0"/>
              <a:cs typeface="Linux Libertine" panose="02000503000000000000" pitchFamily="2" charset="0"/>
            </a:endParaRPr>
          </a:p>
        </p:txBody>
      </p:sp>
      <p:sp>
        <p:nvSpPr>
          <p:cNvPr id="74" name="TextBox 73">
            <a:extLst>
              <a:ext uri="{FF2B5EF4-FFF2-40B4-BE49-F238E27FC236}">
                <a16:creationId xmlns:a16="http://schemas.microsoft.com/office/drawing/2014/main" id="{41B07419-314D-4C85-8E2A-BD72E9878D63}"/>
              </a:ext>
            </a:extLst>
          </p:cNvPr>
          <p:cNvSpPr txBox="1"/>
          <p:nvPr/>
        </p:nvSpPr>
        <p:spPr>
          <a:xfrm>
            <a:off x="5245135" y="2119330"/>
            <a:ext cx="254734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Light" panose="020F0302020204030204"/>
                <a:ea typeface="Linux Libertine" panose="02000503000000000000" pitchFamily="2" charset="0"/>
                <a:cs typeface="Linux Libertine" panose="02000503000000000000" pitchFamily="2" charset="0"/>
              </a:rPr>
              <a:t>beam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Light" panose="020F0302020204030204"/>
                <a:ea typeface="Linux Libertine" panose="02000503000000000000" pitchFamily="2" charset="0"/>
                <a:cs typeface="Linux Libertine" panose="02000503000000000000" pitchFamily="2" charset="0"/>
              </a:rPr>
              <a:t>splitter</a:t>
            </a:r>
          </a:p>
        </p:txBody>
      </p:sp>
      <p:sp>
        <p:nvSpPr>
          <p:cNvPr id="19" name="Rectangle 18">
            <a:extLst>
              <a:ext uri="{FF2B5EF4-FFF2-40B4-BE49-F238E27FC236}">
                <a16:creationId xmlns:a16="http://schemas.microsoft.com/office/drawing/2014/main" id="{696F74DC-FFE8-4A30-8FF8-7979616362AC}"/>
              </a:ext>
            </a:extLst>
          </p:cNvPr>
          <p:cNvSpPr/>
          <p:nvPr/>
        </p:nvSpPr>
        <p:spPr>
          <a:xfrm>
            <a:off x="1629320" y="1607041"/>
            <a:ext cx="206151" cy="1818636"/>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876CB2-ACE4-4B1C-B3A3-5C312FEC4084}"/>
              </a:ext>
            </a:extLst>
          </p:cNvPr>
          <p:cNvSpPr/>
          <p:nvPr/>
        </p:nvSpPr>
        <p:spPr>
          <a:xfrm>
            <a:off x="1431099" y="354780"/>
            <a:ext cx="602592" cy="1046058"/>
          </a:xfrm>
          <a:prstGeom prst="rect">
            <a:avLst/>
          </a:prstGeom>
          <a:solidFill>
            <a:schemeClr val="bg1"/>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EF252F56-4089-4C21-894E-0C21711F33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3090" y="835946"/>
            <a:ext cx="538610" cy="486486"/>
          </a:xfrm>
          <a:prstGeom prst="rect">
            <a:avLst/>
          </a:prstGeom>
          <a:noFill/>
          <a:extLst>
            <a:ext uri="{909E8E84-426E-40DD-AFC4-6F175D3DCCD1}">
              <a14:hiddenFill xmlns:a14="http://schemas.microsoft.com/office/drawing/2010/main">
                <a:solidFill>
                  <a:srgbClr val="FFFFFF"/>
                </a:solidFill>
              </a14:hiddenFill>
            </a:ext>
          </a:extLst>
        </p:spPr>
      </p:pic>
      <p:sp>
        <p:nvSpPr>
          <p:cNvPr id="26" name="Isosceles Triangle 25">
            <a:extLst>
              <a:ext uri="{FF2B5EF4-FFF2-40B4-BE49-F238E27FC236}">
                <a16:creationId xmlns:a16="http://schemas.microsoft.com/office/drawing/2014/main" id="{1D4EA93C-5623-4CF4-A9DF-AB94DE506324}"/>
              </a:ext>
            </a:extLst>
          </p:cNvPr>
          <p:cNvSpPr/>
          <p:nvPr/>
        </p:nvSpPr>
        <p:spPr>
          <a:xfrm rot="5400000">
            <a:off x="3487333" y="3146792"/>
            <a:ext cx="206154" cy="768700"/>
          </a:xfrm>
          <a:prstGeom prst="triangl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05464A65-E2C9-493B-B8FF-603DDAC27BCD}"/>
              </a:ext>
            </a:extLst>
          </p:cNvPr>
          <p:cNvSpPr/>
          <p:nvPr/>
        </p:nvSpPr>
        <p:spPr>
          <a:xfrm rot="5400000">
            <a:off x="5917121" y="2383429"/>
            <a:ext cx="1021590" cy="2290649"/>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F57864EC-C6F3-4E7A-8D9F-41B11BC190FC}"/>
              </a:ext>
            </a:extLst>
          </p:cNvPr>
          <p:cNvGrpSpPr/>
          <p:nvPr/>
        </p:nvGrpSpPr>
        <p:grpSpPr>
          <a:xfrm rot="5400000">
            <a:off x="6848342" y="2776108"/>
            <a:ext cx="1449808" cy="1585308"/>
            <a:chOff x="2692337" y="4883757"/>
            <a:chExt cx="1449808" cy="1585308"/>
          </a:xfrm>
        </p:grpSpPr>
        <p:sp>
          <p:nvSpPr>
            <p:cNvPr id="28" name="Rectangle 27">
              <a:extLst>
                <a:ext uri="{FF2B5EF4-FFF2-40B4-BE49-F238E27FC236}">
                  <a16:creationId xmlns:a16="http://schemas.microsoft.com/office/drawing/2014/main" id="{194CA4F8-D378-494D-B705-68DEA8F1855B}"/>
                </a:ext>
              </a:extLst>
            </p:cNvPr>
            <p:cNvSpPr/>
            <p:nvPr/>
          </p:nvSpPr>
          <p:spPr>
            <a:xfrm>
              <a:off x="2692337" y="4951507"/>
              <a:ext cx="1449808" cy="144980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D83FBB28-2A84-4A42-BB99-00B122A37B3B}"/>
                </a:ext>
              </a:extLst>
            </p:cNvPr>
            <p:cNvSpPr/>
            <p:nvPr/>
          </p:nvSpPr>
          <p:spPr>
            <a:xfrm rot="18900000">
              <a:off x="3385471" y="4883757"/>
              <a:ext cx="63539" cy="1585308"/>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1" name="Rectangle 110">
            <a:extLst>
              <a:ext uri="{FF2B5EF4-FFF2-40B4-BE49-F238E27FC236}">
                <a16:creationId xmlns:a16="http://schemas.microsoft.com/office/drawing/2014/main" id="{3B701659-8B8E-4908-B866-BA80EDE9C6E4}"/>
              </a:ext>
            </a:extLst>
          </p:cNvPr>
          <p:cNvSpPr/>
          <p:nvPr/>
        </p:nvSpPr>
        <p:spPr>
          <a:xfrm rot="5400000">
            <a:off x="2317306" y="2745880"/>
            <a:ext cx="206151" cy="1565751"/>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01E34D5B-E1CD-4F01-8000-BA45BCEE80C7}"/>
              </a:ext>
            </a:extLst>
          </p:cNvPr>
          <p:cNvGrpSpPr/>
          <p:nvPr/>
        </p:nvGrpSpPr>
        <p:grpSpPr>
          <a:xfrm rot="13500000">
            <a:off x="1240167" y="3512231"/>
            <a:ext cx="876172" cy="172107"/>
            <a:chOff x="4770836" y="1658541"/>
            <a:chExt cx="2650325" cy="124885"/>
          </a:xfrm>
        </p:grpSpPr>
        <p:sp>
          <p:nvSpPr>
            <p:cNvPr id="48" name="Rectangle 47">
              <a:extLst>
                <a:ext uri="{FF2B5EF4-FFF2-40B4-BE49-F238E27FC236}">
                  <a16:creationId xmlns:a16="http://schemas.microsoft.com/office/drawing/2014/main" id="{3D0D3DE0-1622-4A43-9178-68EAC0CCC040}"/>
                </a:ext>
              </a:extLst>
            </p:cNvPr>
            <p:cNvSpPr/>
            <p:nvPr/>
          </p:nvSpPr>
          <p:spPr>
            <a:xfrm rot="5400000">
              <a:off x="6063852" y="365525"/>
              <a:ext cx="64293" cy="2650325"/>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DE4BA130-025C-4E40-B937-43B2E7C4F487}"/>
                </a:ext>
              </a:extLst>
            </p:cNvPr>
            <p:cNvSpPr/>
            <p:nvPr/>
          </p:nvSpPr>
          <p:spPr>
            <a:xfrm rot="5400000">
              <a:off x="6063852" y="426117"/>
              <a:ext cx="64293" cy="2650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6A14BB95-5C9F-42C9-8506-AD85505D92CD}"/>
                  </a:ext>
                </a:extLst>
              </p:cNvPr>
              <p:cNvSpPr txBox="1"/>
              <p:nvPr/>
            </p:nvSpPr>
            <p:spPr>
              <a:xfrm>
                <a:off x="3709250" y="2195087"/>
                <a:ext cx="231089"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𝜃</m:t>
                      </m:r>
                    </m:oMath>
                  </m:oMathPara>
                </a14:m>
                <a:endParaRPr lang="en-US" sz="2200" dirty="0"/>
              </a:p>
            </p:txBody>
          </p:sp>
        </mc:Choice>
        <mc:Fallback xmlns="">
          <p:sp>
            <p:nvSpPr>
              <p:cNvPr id="113" name="TextBox 112">
                <a:extLst>
                  <a:ext uri="{FF2B5EF4-FFF2-40B4-BE49-F238E27FC236}">
                    <a16:creationId xmlns:a16="http://schemas.microsoft.com/office/drawing/2014/main" id="{6A14BB95-5C9F-42C9-8506-AD85505D92CD}"/>
                  </a:ext>
                </a:extLst>
              </p:cNvPr>
              <p:cNvSpPr txBox="1">
                <a:spLocks noRot="1" noChangeAspect="1" noMove="1" noResize="1" noEditPoints="1" noAdjustHandles="1" noChangeArrowheads="1" noChangeShapeType="1" noTextEdit="1"/>
              </p:cNvSpPr>
              <p:nvPr/>
            </p:nvSpPr>
            <p:spPr>
              <a:xfrm>
                <a:off x="3709250" y="2195087"/>
                <a:ext cx="231089" cy="338554"/>
              </a:xfrm>
              <a:prstGeom prst="rect">
                <a:avLst/>
              </a:prstGeom>
              <a:blipFill>
                <a:blip r:embed="rId9"/>
                <a:stretch>
                  <a:fillRect l="-28947" r="-23684" b="-5357"/>
                </a:stretch>
              </a:blipFill>
            </p:spPr>
            <p:txBody>
              <a:bodyPr/>
              <a:lstStyle/>
              <a:p>
                <a:r>
                  <a:rPr lang="en-US">
                    <a:noFill/>
                  </a:rPr>
                  <a:t> </a:t>
                </a:r>
              </a:p>
            </p:txBody>
          </p:sp>
        </mc:Fallback>
      </mc:AlternateContent>
      <p:cxnSp>
        <p:nvCxnSpPr>
          <p:cNvPr id="25" name="Straight Connector 24">
            <a:extLst>
              <a:ext uri="{FF2B5EF4-FFF2-40B4-BE49-F238E27FC236}">
                <a16:creationId xmlns:a16="http://schemas.microsoft.com/office/drawing/2014/main" id="{D137FCD8-D739-41BD-A9EC-7FD78C480BA7}"/>
              </a:ext>
            </a:extLst>
          </p:cNvPr>
          <p:cNvCxnSpPr>
            <a:cxnSpLocks/>
          </p:cNvCxnSpPr>
          <p:nvPr/>
        </p:nvCxnSpPr>
        <p:spPr>
          <a:xfrm>
            <a:off x="3962006" y="2500181"/>
            <a:ext cx="0" cy="2137162"/>
          </a:xfrm>
          <a:prstGeom prst="line">
            <a:avLst/>
          </a:prstGeom>
          <a:ln w="28575">
            <a:solidFill>
              <a:schemeClr val="tx1"/>
            </a:soli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B3AB3213-9113-4E4D-AFD7-4534D7EDED22}"/>
              </a:ext>
            </a:extLst>
          </p:cNvPr>
          <p:cNvSpPr/>
          <p:nvPr/>
        </p:nvSpPr>
        <p:spPr>
          <a:xfrm>
            <a:off x="1627047" y="1405735"/>
            <a:ext cx="206151" cy="19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0" name="Straight Arrow Connector 149">
            <a:extLst>
              <a:ext uri="{FF2B5EF4-FFF2-40B4-BE49-F238E27FC236}">
                <a16:creationId xmlns:a16="http://schemas.microsoft.com/office/drawing/2014/main" id="{E967EBF5-49C6-4994-9294-5B2B45AE5D69}"/>
              </a:ext>
            </a:extLst>
          </p:cNvPr>
          <p:cNvCxnSpPr>
            <a:cxnSpLocks/>
          </p:cNvCxnSpPr>
          <p:nvPr/>
        </p:nvCxnSpPr>
        <p:spPr>
          <a:xfrm>
            <a:off x="3932143" y="4846796"/>
            <a:ext cx="1169407" cy="0"/>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1" name="TextBox 150">
                <a:extLst>
                  <a:ext uri="{FF2B5EF4-FFF2-40B4-BE49-F238E27FC236}">
                    <a16:creationId xmlns:a16="http://schemas.microsoft.com/office/drawing/2014/main" id="{BD339401-6DAB-4D70-BB6C-7B6177091553}"/>
                  </a:ext>
                </a:extLst>
              </p:cNvPr>
              <p:cNvSpPr txBox="1"/>
              <p:nvPr/>
            </p:nvSpPr>
            <p:spPr>
              <a:xfrm>
                <a:off x="4373238" y="4896705"/>
                <a:ext cx="24788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𝑓</m:t>
                      </m:r>
                    </m:oMath>
                  </m:oMathPara>
                </a14:m>
                <a:endParaRPr lang="en-US" dirty="0">
                  <a:solidFill>
                    <a:schemeClr val="tx1"/>
                  </a:solidFill>
                </a:endParaRPr>
              </a:p>
            </p:txBody>
          </p:sp>
        </mc:Choice>
        <mc:Fallback xmlns="">
          <p:sp>
            <p:nvSpPr>
              <p:cNvPr id="151" name="TextBox 150">
                <a:extLst>
                  <a:ext uri="{FF2B5EF4-FFF2-40B4-BE49-F238E27FC236}">
                    <a16:creationId xmlns:a16="http://schemas.microsoft.com/office/drawing/2014/main" id="{BD339401-6DAB-4D70-BB6C-7B6177091553}"/>
                  </a:ext>
                </a:extLst>
              </p:cNvPr>
              <p:cNvSpPr txBox="1">
                <a:spLocks noRot="1" noChangeAspect="1" noMove="1" noResize="1" noEditPoints="1" noAdjustHandles="1" noChangeArrowheads="1" noChangeShapeType="1" noTextEdit="1"/>
              </p:cNvSpPr>
              <p:nvPr/>
            </p:nvSpPr>
            <p:spPr>
              <a:xfrm>
                <a:off x="4373238" y="4896705"/>
                <a:ext cx="247888" cy="369332"/>
              </a:xfrm>
              <a:prstGeom prst="rect">
                <a:avLst/>
              </a:prstGeom>
              <a:blipFill>
                <a:blip r:embed="rId14"/>
                <a:stretch>
                  <a:fillRect l="-41463" r="-39024" b="-34426"/>
                </a:stretch>
              </a:blipFill>
            </p:spPr>
            <p:txBody>
              <a:bodyPr/>
              <a:lstStyle/>
              <a:p>
                <a:r>
                  <a:rPr lang="en-US">
                    <a:noFill/>
                  </a:rPr>
                  <a:t> </a:t>
                </a:r>
              </a:p>
            </p:txBody>
          </p:sp>
        </mc:Fallback>
      </mc:AlternateContent>
      <p:cxnSp>
        <p:nvCxnSpPr>
          <p:cNvPr id="153" name="Straight Arrow Connector 152">
            <a:extLst>
              <a:ext uri="{FF2B5EF4-FFF2-40B4-BE49-F238E27FC236}">
                <a16:creationId xmlns:a16="http://schemas.microsoft.com/office/drawing/2014/main" id="{B4691F29-6385-4150-9AD0-E47DB9FB9B44}"/>
              </a:ext>
            </a:extLst>
          </p:cNvPr>
          <p:cNvCxnSpPr>
            <a:cxnSpLocks/>
          </p:cNvCxnSpPr>
          <p:nvPr/>
        </p:nvCxnSpPr>
        <p:spPr>
          <a:xfrm>
            <a:off x="3203257" y="4846796"/>
            <a:ext cx="758749" cy="0"/>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4" name="TextBox 153">
                <a:extLst>
                  <a:ext uri="{FF2B5EF4-FFF2-40B4-BE49-F238E27FC236}">
                    <a16:creationId xmlns:a16="http://schemas.microsoft.com/office/drawing/2014/main" id="{C8A317C3-8C6B-4930-8A69-FBE80246C6AB}"/>
                  </a:ext>
                </a:extLst>
              </p:cNvPr>
              <p:cNvSpPr txBox="1"/>
              <p:nvPr/>
            </p:nvSpPr>
            <p:spPr>
              <a:xfrm>
                <a:off x="3435980" y="4921466"/>
                <a:ext cx="32220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𝑓</m:t>
                      </m:r>
                      <m:r>
                        <a:rPr lang="en-US" sz="2400" b="0" i="1" smtClean="0">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154" name="TextBox 153">
                <a:extLst>
                  <a:ext uri="{FF2B5EF4-FFF2-40B4-BE49-F238E27FC236}">
                    <a16:creationId xmlns:a16="http://schemas.microsoft.com/office/drawing/2014/main" id="{C8A317C3-8C6B-4930-8A69-FBE80246C6AB}"/>
                  </a:ext>
                </a:extLst>
              </p:cNvPr>
              <p:cNvSpPr txBox="1">
                <a:spLocks noRot="1" noChangeAspect="1" noMove="1" noResize="1" noEditPoints="1" noAdjustHandles="1" noChangeArrowheads="1" noChangeShapeType="1" noTextEdit="1"/>
              </p:cNvSpPr>
              <p:nvPr/>
            </p:nvSpPr>
            <p:spPr>
              <a:xfrm>
                <a:off x="3435980" y="4921466"/>
                <a:ext cx="322204" cy="369332"/>
              </a:xfrm>
              <a:prstGeom prst="rect">
                <a:avLst/>
              </a:prstGeom>
              <a:blipFill>
                <a:blip r:embed="rId15"/>
                <a:stretch>
                  <a:fillRect l="-35849" t="-4918" r="-33962" b="-36066"/>
                </a:stretch>
              </a:blipFill>
            </p:spPr>
            <p:txBody>
              <a:bodyPr/>
              <a:lstStyle/>
              <a:p>
                <a:r>
                  <a:rPr lang="en-US">
                    <a:noFill/>
                  </a:rPr>
                  <a:t> </a:t>
                </a:r>
              </a:p>
            </p:txBody>
          </p:sp>
        </mc:Fallback>
      </mc:AlternateContent>
      <p:sp>
        <p:nvSpPr>
          <p:cNvPr id="125" name="Title 1">
            <a:extLst>
              <a:ext uri="{FF2B5EF4-FFF2-40B4-BE49-F238E27FC236}">
                <a16:creationId xmlns:a16="http://schemas.microsoft.com/office/drawing/2014/main" id="{67FC8A85-B4AA-458B-A7D0-3E04B44B1B30}"/>
              </a:ext>
            </a:extLst>
          </p:cNvPr>
          <p:cNvSpPr txBox="1">
            <a:spLocks/>
          </p:cNvSpPr>
          <p:nvPr/>
        </p:nvSpPr>
        <p:spPr>
          <a:xfrm>
            <a:off x="1035782" y="5646695"/>
            <a:ext cx="5846306" cy="9666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800" dirty="0"/>
              <a:t>optical coherence tomography</a:t>
            </a:r>
          </a:p>
        </p:txBody>
      </p:sp>
      <p:sp>
        <p:nvSpPr>
          <p:cNvPr id="65" name="Oval 64">
            <a:extLst>
              <a:ext uri="{FF2B5EF4-FFF2-40B4-BE49-F238E27FC236}">
                <a16:creationId xmlns:a16="http://schemas.microsoft.com/office/drawing/2014/main" id="{95C43A36-62D8-475C-B79B-8E7C41557FCB}"/>
              </a:ext>
            </a:extLst>
          </p:cNvPr>
          <p:cNvSpPr/>
          <p:nvPr/>
        </p:nvSpPr>
        <p:spPr>
          <a:xfrm rot="10800000" flipV="1">
            <a:off x="2979251" y="2438627"/>
            <a:ext cx="456729" cy="2180253"/>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Droid Serif" charset="0"/>
              <a:ea typeface="Droid Serif" charset="0"/>
              <a:cs typeface="Droid Serif" charset="0"/>
            </a:endParaRPr>
          </a:p>
        </p:txBody>
      </p:sp>
      <p:sp>
        <p:nvSpPr>
          <p:cNvPr id="67" name="Oval 66">
            <a:extLst>
              <a:ext uri="{FF2B5EF4-FFF2-40B4-BE49-F238E27FC236}">
                <a16:creationId xmlns:a16="http://schemas.microsoft.com/office/drawing/2014/main" id="{7146D1A0-CE4D-4967-8220-06B6F210B23B}"/>
              </a:ext>
            </a:extLst>
          </p:cNvPr>
          <p:cNvSpPr/>
          <p:nvPr/>
        </p:nvSpPr>
        <p:spPr>
          <a:xfrm rot="10800000" flipV="1">
            <a:off x="4877901" y="2438627"/>
            <a:ext cx="456729" cy="2180253"/>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Droid Serif" charset="0"/>
              <a:ea typeface="Droid Serif" charset="0"/>
              <a:cs typeface="Droid Serif" charset="0"/>
            </a:endParaRPr>
          </a:p>
        </p:txBody>
      </p:sp>
      <p:sp>
        <p:nvSpPr>
          <p:cNvPr id="69" name="TextBox 68">
            <a:extLst>
              <a:ext uri="{FF2B5EF4-FFF2-40B4-BE49-F238E27FC236}">
                <a16:creationId xmlns:a16="http://schemas.microsoft.com/office/drawing/2014/main" id="{F814D9F8-833B-4D6C-B604-83B0E757FF73}"/>
              </a:ext>
            </a:extLst>
          </p:cNvPr>
          <p:cNvSpPr txBox="1"/>
          <p:nvPr/>
        </p:nvSpPr>
        <p:spPr>
          <a:xfrm>
            <a:off x="4796129" y="283506"/>
            <a:ext cx="172267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alibri Light" panose="020F0302020204030204"/>
                <a:ea typeface="Linux Libertine" panose="02000503000000000000" pitchFamily="2" charset="0"/>
                <a:cs typeface="Linux Libertine" panose="02000503000000000000" pitchFamily="2" charset="0"/>
              </a:rPr>
              <a:t>moving mirror</a:t>
            </a:r>
          </a:p>
        </p:txBody>
      </p:sp>
      <p:grpSp>
        <p:nvGrpSpPr>
          <p:cNvPr id="70" name="Group 69">
            <a:extLst>
              <a:ext uri="{FF2B5EF4-FFF2-40B4-BE49-F238E27FC236}">
                <a16:creationId xmlns:a16="http://schemas.microsoft.com/office/drawing/2014/main" id="{8BE53D93-ADB5-4C49-8723-9AFCF157560C}"/>
              </a:ext>
            </a:extLst>
          </p:cNvPr>
          <p:cNvGrpSpPr/>
          <p:nvPr/>
        </p:nvGrpSpPr>
        <p:grpSpPr>
          <a:xfrm>
            <a:off x="6248078" y="1852497"/>
            <a:ext cx="2650325" cy="124885"/>
            <a:chOff x="4770836" y="1658541"/>
            <a:chExt cx="2650325" cy="124885"/>
          </a:xfrm>
        </p:grpSpPr>
        <p:sp>
          <p:nvSpPr>
            <p:cNvPr id="71" name="Rectangle 70">
              <a:extLst>
                <a:ext uri="{FF2B5EF4-FFF2-40B4-BE49-F238E27FC236}">
                  <a16:creationId xmlns:a16="http://schemas.microsoft.com/office/drawing/2014/main" id="{F087014C-0DA4-4BBA-8221-6820AFE42C0E}"/>
                </a:ext>
              </a:extLst>
            </p:cNvPr>
            <p:cNvSpPr/>
            <p:nvPr/>
          </p:nvSpPr>
          <p:spPr>
            <a:xfrm rot="5400000">
              <a:off x="6063852" y="365525"/>
              <a:ext cx="64293" cy="2650325"/>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75661DD4-CBBA-4917-B993-03AC51C7F74D}"/>
                </a:ext>
              </a:extLst>
            </p:cNvPr>
            <p:cNvSpPr/>
            <p:nvPr/>
          </p:nvSpPr>
          <p:spPr>
            <a:xfrm rot="5400000">
              <a:off x="6063852" y="426117"/>
              <a:ext cx="64293" cy="2650325"/>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3" name="Straight Connector 72">
            <a:extLst>
              <a:ext uri="{FF2B5EF4-FFF2-40B4-BE49-F238E27FC236}">
                <a16:creationId xmlns:a16="http://schemas.microsoft.com/office/drawing/2014/main" id="{30644CC3-C3FA-4081-901B-593E532CAAB0}"/>
              </a:ext>
            </a:extLst>
          </p:cNvPr>
          <p:cNvCxnSpPr>
            <a:cxnSpLocks/>
          </p:cNvCxnSpPr>
          <p:nvPr/>
        </p:nvCxnSpPr>
        <p:spPr>
          <a:xfrm>
            <a:off x="9127190" y="396479"/>
            <a:ext cx="0" cy="2137162"/>
          </a:xfrm>
          <a:prstGeom prst="line">
            <a:avLst/>
          </a:prstGeom>
          <a:ln w="28575">
            <a:solidFill>
              <a:srgbClr val="FFFF00"/>
            </a:soli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pic>
        <p:nvPicPr>
          <p:cNvPr id="75" name="trimmed-bead-oct-experiment3-transient">
            <a:hlinkClick r:id="" action="ppaction://media"/>
            <a:extLst>
              <a:ext uri="{FF2B5EF4-FFF2-40B4-BE49-F238E27FC236}">
                <a16:creationId xmlns:a16="http://schemas.microsoft.com/office/drawing/2014/main" id="{96BF941C-45F1-44DC-BF05-C43C2747D2A8}"/>
              </a:ext>
            </a:extLst>
          </p:cNvPr>
          <p:cNvPicPr>
            <a:picLocks noChangeAspect="1"/>
          </p:cNvPicPr>
          <p:nvPr>
            <a:videoFile r:link="rId3"/>
            <p:extLst>
              <p:ext uri="{DAA4B4D4-6D71-4841-9C94-3DE7FCFB9230}">
                <p14:media xmlns:p14="http://schemas.microsoft.com/office/powerpoint/2010/main" r:embed="rId2"/>
              </p:ext>
            </p:extLst>
          </p:nvPr>
        </p:nvPicPr>
        <p:blipFill>
          <a:blip r:embed="rId16"/>
          <a:stretch>
            <a:fillRect/>
          </a:stretch>
        </p:blipFill>
        <p:spPr>
          <a:xfrm>
            <a:off x="2640949" y="114568"/>
            <a:ext cx="2420113" cy="1929241"/>
          </a:xfrm>
          <a:prstGeom prst="rect">
            <a:avLst/>
          </a:prstGeom>
          <a:ln w="19050">
            <a:solidFill>
              <a:schemeClr val="tx1"/>
            </a:solidFill>
          </a:ln>
        </p:spPr>
      </p:pic>
      <p:pic>
        <p:nvPicPr>
          <p:cNvPr id="87" name="Picture 86">
            <a:extLst>
              <a:ext uri="{FF2B5EF4-FFF2-40B4-BE49-F238E27FC236}">
                <a16:creationId xmlns:a16="http://schemas.microsoft.com/office/drawing/2014/main" id="{DEE68626-2F25-4564-947F-9A460828BB3F}"/>
              </a:ext>
            </a:extLst>
          </p:cNvPr>
          <p:cNvPicPr>
            <a:picLocks noChangeAspect="1"/>
          </p:cNvPicPr>
          <p:nvPr/>
        </p:nvPicPr>
        <p:blipFill rotWithShape="1">
          <a:blip r:embed="rId17"/>
          <a:srcRect l="675" t="805" r="572" b="805"/>
          <a:stretch/>
        </p:blipFill>
        <p:spPr>
          <a:xfrm>
            <a:off x="9598592" y="1977382"/>
            <a:ext cx="1670491" cy="1325409"/>
          </a:xfrm>
          <a:prstGeom prst="rect">
            <a:avLst/>
          </a:prstGeom>
          <a:ln w="28575">
            <a:solidFill>
              <a:schemeClr val="tx1"/>
            </a:solidFill>
          </a:ln>
        </p:spPr>
      </p:pic>
      <p:pic>
        <p:nvPicPr>
          <p:cNvPr id="3" name="Picture 2">
            <a:extLst>
              <a:ext uri="{FF2B5EF4-FFF2-40B4-BE49-F238E27FC236}">
                <a16:creationId xmlns:a16="http://schemas.microsoft.com/office/drawing/2014/main" id="{78F87D1C-F982-4E7A-B5EE-CF59F21BCDE0}"/>
              </a:ext>
            </a:extLst>
          </p:cNvPr>
          <p:cNvPicPr>
            <a:picLocks noChangeAspect="1"/>
          </p:cNvPicPr>
          <p:nvPr/>
        </p:nvPicPr>
        <p:blipFill>
          <a:blip r:embed="rId18"/>
          <a:stretch>
            <a:fillRect/>
          </a:stretch>
        </p:blipFill>
        <p:spPr>
          <a:xfrm>
            <a:off x="9598593" y="5082719"/>
            <a:ext cx="1696564" cy="1351003"/>
          </a:xfrm>
          <a:prstGeom prst="rect">
            <a:avLst/>
          </a:prstGeom>
          <a:ln w="28575">
            <a:solidFill>
              <a:schemeClr val="tx1"/>
            </a:solidFill>
          </a:ln>
        </p:spPr>
      </p:pic>
      <p:cxnSp>
        <p:nvCxnSpPr>
          <p:cNvPr id="88" name="Straight Connector 87">
            <a:extLst>
              <a:ext uri="{FF2B5EF4-FFF2-40B4-BE49-F238E27FC236}">
                <a16:creationId xmlns:a16="http://schemas.microsoft.com/office/drawing/2014/main" id="{BED408C0-54CC-4A10-BF8B-98DD0E61A48A}"/>
              </a:ext>
            </a:extLst>
          </p:cNvPr>
          <p:cNvCxnSpPr>
            <a:cxnSpLocks/>
          </p:cNvCxnSpPr>
          <p:nvPr/>
        </p:nvCxnSpPr>
        <p:spPr>
          <a:xfrm>
            <a:off x="11597774" y="1977382"/>
            <a:ext cx="0" cy="4456340"/>
          </a:xfrm>
          <a:prstGeom prst="line">
            <a:avLst/>
          </a:prstGeom>
          <a:ln w="28575">
            <a:solidFill>
              <a:schemeClr val="tx1"/>
            </a:solidFill>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63820DD0-AE7E-4FC5-BEE9-19B5E6784E5C}"/>
                  </a:ext>
                </a:extLst>
              </p:cNvPr>
              <p:cNvSpPr txBox="1"/>
              <p:nvPr/>
            </p:nvSpPr>
            <p:spPr>
              <a:xfrm>
                <a:off x="11724993" y="3905026"/>
                <a:ext cx="40294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200" b="0" i="1" u="none" strike="noStrike" kern="1200" cap="none" spc="0" normalizeH="0" baseline="0" noProof="0" smtClean="0">
                          <a:ln>
                            <a:noFill/>
                          </a:ln>
                          <a:solidFill>
                            <a:prstClr val="white"/>
                          </a:solidFill>
                          <a:effectLst/>
                          <a:uLnTx/>
                          <a:uFillTx/>
                          <a:latin typeface="Cambria Math" panose="02040503050406030204" pitchFamily="18" charset="0"/>
                          <a:ea typeface="Linux Libertine" panose="02000503000000000000" pitchFamily="2" charset="0"/>
                          <a:cs typeface="Linux Libertine" panose="02000503000000000000" pitchFamily="2" charset="0"/>
                        </a:rPr>
                        <m:t>𝑡</m:t>
                      </m:r>
                    </m:oMath>
                  </m:oMathPara>
                </a14:m>
                <a:endParaRPr kumimoji="0" lang="en-US" sz="2200" b="0" i="0" u="none" strike="noStrike" kern="1200" cap="none" spc="0" normalizeH="0" baseline="0" noProof="0" dirty="0">
                  <a:ln>
                    <a:noFill/>
                  </a:ln>
                  <a:solidFill>
                    <a:prstClr val="white"/>
                  </a:solidFill>
                  <a:effectLst/>
                  <a:uLnTx/>
                  <a:uFillTx/>
                  <a:latin typeface="Calibri Light" panose="020F0302020204030204"/>
                  <a:ea typeface="Linux Libertine" panose="02000503000000000000" pitchFamily="2" charset="0"/>
                  <a:cs typeface="Linux Libertine" panose="02000503000000000000" pitchFamily="2" charset="0"/>
                </a:endParaRPr>
              </a:p>
            </p:txBody>
          </p:sp>
        </mc:Choice>
        <mc:Fallback xmlns="">
          <p:sp>
            <p:nvSpPr>
              <p:cNvPr id="90" name="TextBox 89">
                <a:extLst>
                  <a:ext uri="{FF2B5EF4-FFF2-40B4-BE49-F238E27FC236}">
                    <a16:creationId xmlns:a16="http://schemas.microsoft.com/office/drawing/2014/main" id="{63820DD0-AE7E-4FC5-BEE9-19B5E6784E5C}"/>
                  </a:ext>
                </a:extLst>
              </p:cNvPr>
              <p:cNvSpPr txBox="1">
                <a:spLocks noRot="1" noChangeAspect="1" noMove="1" noResize="1" noEditPoints="1" noAdjustHandles="1" noChangeArrowheads="1" noChangeShapeType="1" noTextEdit="1"/>
              </p:cNvSpPr>
              <p:nvPr/>
            </p:nvSpPr>
            <p:spPr>
              <a:xfrm>
                <a:off x="11724993" y="3905026"/>
                <a:ext cx="402944" cy="430887"/>
              </a:xfrm>
              <a:prstGeom prst="rect">
                <a:avLst/>
              </a:prstGeom>
              <a:blipFill>
                <a:blip r:embed="rId19"/>
                <a:stretch>
                  <a:fillRect/>
                </a:stretch>
              </a:blipFill>
            </p:spPr>
            <p:txBody>
              <a:bodyPr/>
              <a:lstStyle/>
              <a:p>
                <a:r>
                  <a:rPr lang="en-US">
                    <a:noFill/>
                  </a:rPr>
                  <a:t> </a:t>
                </a:r>
              </a:p>
            </p:txBody>
          </p:sp>
        </mc:Fallback>
      </mc:AlternateContent>
      <p:pic>
        <p:nvPicPr>
          <p:cNvPr id="55" name="Picture 54">
            <a:extLst>
              <a:ext uri="{FF2B5EF4-FFF2-40B4-BE49-F238E27FC236}">
                <a16:creationId xmlns:a16="http://schemas.microsoft.com/office/drawing/2014/main" id="{C2DC0666-E490-450B-AB63-745387C795BB}"/>
              </a:ext>
            </a:extLst>
          </p:cNvPr>
          <p:cNvPicPr>
            <a:picLocks noChangeAspect="1"/>
          </p:cNvPicPr>
          <p:nvPr/>
        </p:nvPicPr>
        <p:blipFill rotWithShape="1">
          <a:blip r:embed="rId20"/>
          <a:srcRect l="531" t="866"/>
          <a:stretch/>
        </p:blipFill>
        <p:spPr>
          <a:xfrm>
            <a:off x="9599000" y="3517253"/>
            <a:ext cx="1696157" cy="1351003"/>
          </a:xfrm>
          <a:prstGeom prst="rect">
            <a:avLst/>
          </a:prstGeom>
          <a:ln w="28575">
            <a:solidFill>
              <a:schemeClr val="tx1"/>
            </a:solidFill>
          </a:ln>
        </p:spPr>
      </p:pic>
      <p:sp>
        <p:nvSpPr>
          <p:cNvPr id="56" name="TextBox 55">
            <a:extLst>
              <a:ext uri="{FF2B5EF4-FFF2-40B4-BE49-F238E27FC236}">
                <a16:creationId xmlns:a16="http://schemas.microsoft.com/office/drawing/2014/main" id="{B32C9259-F302-4FD3-9BD5-2C12C1DB5591}"/>
              </a:ext>
            </a:extLst>
          </p:cNvPr>
          <p:cNvSpPr txBox="1"/>
          <p:nvPr/>
        </p:nvSpPr>
        <p:spPr>
          <a:xfrm>
            <a:off x="-545642" y="362915"/>
            <a:ext cx="254734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Light" panose="020F0302020204030204"/>
                <a:ea typeface="Linux Libertine" panose="02000503000000000000" pitchFamily="2" charset="0"/>
                <a:cs typeface="Linux Libertine" panose="02000503000000000000" pitchFamily="2" charset="0"/>
              </a:rPr>
              <a:t>broadband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prstClr val="white"/>
                </a:solidFill>
                <a:latin typeface="Calibri Light" panose="020F0302020204030204"/>
                <a:ea typeface="Linux Libertine" panose="02000503000000000000" pitchFamily="2" charset="0"/>
                <a:cs typeface="Linux Libertine" panose="02000503000000000000" pitchFamily="2" charset="0"/>
              </a:rPr>
              <a:t>laser</a:t>
            </a:r>
            <a:endParaRPr kumimoji="0" lang="en-US" sz="2200" b="0" i="0" u="none" strike="noStrike" kern="1200" cap="none" spc="0" normalizeH="0" baseline="0" noProof="0" dirty="0">
              <a:ln>
                <a:noFill/>
              </a:ln>
              <a:solidFill>
                <a:prstClr val="white"/>
              </a:solidFill>
              <a:effectLst/>
              <a:uLnTx/>
              <a:uFillTx/>
              <a:latin typeface="Calibri Light" panose="020F0302020204030204"/>
              <a:ea typeface="Linux Libertine" panose="02000503000000000000" pitchFamily="2" charset="0"/>
              <a:cs typeface="Linux Libertine" panose="02000503000000000000" pitchFamily="2" charset="0"/>
            </a:endParaRPr>
          </a:p>
        </p:txBody>
      </p:sp>
      <p:grpSp>
        <p:nvGrpSpPr>
          <p:cNvPr id="57" name="Group 56">
            <a:extLst>
              <a:ext uri="{FF2B5EF4-FFF2-40B4-BE49-F238E27FC236}">
                <a16:creationId xmlns:a16="http://schemas.microsoft.com/office/drawing/2014/main" id="{A1EA7A9A-AB97-49F5-9A1E-E93A49130341}"/>
              </a:ext>
            </a:extLst>
          </p:cNvPr>
          <p:cNvGrpSpPr/>
          <p:nvPr/>
        </p:nvGrpSpPr>
        <p:grpSpPr>
          <a:xfrm>
            <a:off x="6659615" y="5418283"/>
            <a:ext cx="1810546" cy="1377608"/>
            <a:chOff x="5288017" y="5418283"/>
            <a:chExt cx="1810546" cy="1377608"/>
          </a:xfrm>
          <a:solidFill>
            <a:schemeClr val="bg1"/>
          </a:solidFill>
        </p:grpSpPr>
        <p:grpSp>
          <p:nvGrpSpPr>
            <p:cNvPr id="58" name="Group 57">
              <a:extLst>
                <a:ext uri="{FF2B5EF4-FFF2-40B4-BE49-F238E27FC236}">
                  <a16:creationId xmlns:a16="http://schemas.microsoft.com/office/drawing/2014/main" id="{BD5459CB-31F1-4AB2-9097-1F43C7479D8E}"/>
                </a:ext>
              </a:extLst>
            </p:cNvPr>
            <p:cNvGrpSpPr/>
            <p:nvPr/>
          </p:nvGrpSpPr>
          <p:grpSpPr>
            <a:xfrm rot="16200000">
              <a:off x="5640751" y="5338079"/>
              <a:ext cx="1105078" cy="1810546"/>
              <a:chOff x="500910" y="2184396"/>
              <a:chExt cx="3356023" cy="1911350"/>
            </a:xfrm>
            <a:grpFill/>
          </p:grpSpPr>
          <p:sp>
            <p:nvSpPr>
              <p:cNvPr id="78" name="Isosceles Triangle 120">
                <a:extLst>
                  <a:ext uri="{FF2B5EF4-FFF2-40B4-BE49-F238E27FC236}">
                    <a16:creationId xmlns:a16="http://schemas.microsoft.com/office/drawing/2014/main" id="{E6A9E431-3849-4CFE-8DF5-77A4898DA93B}"/>
                  </a:ext>
                </a:extLst>
              </p:cNvPr>
              <p:cNvSpPr/>
              <p:nvPr/>
            </p:nvSpPr>
            <p:spPr>
              <a:xfrm rot="16200000">
                <a:off x="2529027" y="2621146"/>
                <a:ext cx="1612682" cy="1043130"/>
              </a:xfrm>
              <a:prstGeom prst="triangle">
                <a:avLst/>
              </a:prstGeom>
              <a:grp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ADA34568-EC88-4955-BC1A-0AE18F6BF32E}"/>
                  </a:ext>
                </a:extLst>
              </p:cNvPr>
              <p:cNvSpPr/>
              <p:nvPr/>
            </p:nvSpPr>
            <p:spPr>
              <a:xfrm>
                <a:off x="500910" y="2184396"/>
                <a:ext cx="2537925" cy="1911350"/>
              </a:xfrm>
              <a:prstGeom prst="rect">
                <a:avLst/>
              </a:prstGeom>
              <a:grp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r>
                  <a:rPr lang="en-US" sz="2200" dirty="0">
                    <a:solidFill>
                      <a:schemeClr val="tx1"/>
                    </a:solidFill>
                  </a:rPr>
                  <a:t>camera</a:t>
                </a:r>
              </a:p>
            </p:txBody>
          </p:sp>
        </p:grpSp>
        <p:grpSp>
          <p:nvGrpSpPr>
            <p:cNvPr id="59" name="Group 58">
              <a:extLst>
                <a:ext uri="{FF2B5EF4-FFF2-40B4-BE49-F238E27FC236}">
                  <a16:creationId xmlns:a16="http://schemas.microsoft.com/office/drawing/2014/main" id="{4ECFA668-BA62-4921-918A-439432910609}"/>
                </a:ext>
              </a:extLst>
            </p:cNvPr>
            <p:cNvGrpSpPr/>
            <p:nvPr/>
          </p:nvGrpSpPr>
          <p:grpSpPr>
            <a:xfrm rot="5400000">
              <a:off x="6058536" y="4725055"/>
              <a:ext cx="269502" cy="1655958"/>
              <a:chOff x="261257" y="261257"/>
              <a:chExt cx="478973" cy="3847469"/>
            </a:xfrm>
            <a:grpFill/>
          </p:grpSpPr>
          <p:sp>
            <p:nvSpPr>
              <p:cNvPr id="60" name="Rectangle 59">
                <a:extLst>
                  <a:ext uri="{FF2B5EF4-FFF2-40B4-BE49-F238E27FC236}">
                    <a16:creationId xmlns:a16="http://schemas.microsoft.com/office/drawing/2014/main" id="{6E897712-70E8-444C-AD8B-2B20D5595FE3}"/>
                  </a:ext>
                </a:extLst>
              </p:cNvPr>
              <p:cNvSpPr/>
              <p:nvPr/>
            </p:nvSpPr>
            <p:spPr>
              <a:xfrm>
                <a:off x="261257" y="261257"/>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F76F92A0-2318-4E63-887A-C3FF599F7CBB}"/>
                  </a:ext>
                </a:extLst>
              </p:cNvPr>
              <p:cNvSpPr/>
              <p:nvPr/>
            </p:nvSpPr>
            <p:spPr>
              <a:xfrm>
                <a:off x="261257" y="740229"/>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BC5B85F5-59FC-4B5A-8FC6-C4B701F4366D}"/>
                  </a:ext>
                </a:extLst>
              </p:cNvPr>
              <p:cNvSpPr/>
              <p:nvPr/>
            </p:nvSpPr>
            <p:spPr>
              <a:xfrm>
                <a:off x="261257" y="1223123"/>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18151FBD-ED23-4697-A6AF-E64F668C0AE0}"/>
                  </a:ext>
                </a:extLst>
              </p:cNvPr>
              <p:cNvSpPr/>
              <p:nvPr/>
            </p:nvSpPr>
            <p:spPr>
              <a:xfrm>
                <a:off x="261257" y="170602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0EF42385-D324-4832-9B5C-42D28AC9D182}"/>
                  </a:ext>
                </a:extLst>
              </p:cNvPr>
              <p:cNvSpPr/>
              <p:nvPr/>
            </p:nvSpPr>
            <p:spPr>
              <a:xfrm>
                <a:off x="261257" y="218499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D34E69E1-6462-4F81-85FE-A8E0D21281C4}"/>
                  </a:ext>
                </a:extLst>
              </p:cNvPr>
              <p:cNvSpPr/>
              <p:nvPr/>
            </p:nvSpPr>
            <p:spPr>
              <a:xfrm>
                <a:off x="261257" y="2667888"/>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C10AA487-AB8C-43D1-A294-5995D70E4544}"/>
                  </a:ext>
                </a:extLst>
              </p:cNvPr>
              <p:cNvSpPr/>
              <p:nvPr/>
            </p:nvSpPr>
            <p:spPr>
              <a:xfrm>
                <a:off x="261258" y="315078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1762F12E-3D29-4F38-B01A-A9821230D8D5}"/>
                  </a:ext>
                </a:extLst>
              </p:cNvPr>
              <p:cNvSpPr/>
              <p:nvPr/>
            </p:nvSpPr>
            <p:spPr>
              <a:xfrm>
                <a:off x="261258" y="362975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ustDataLst>
      <p:tags r:id="rId1"/>
    </p:custDataLst>
    <p:extLst>
      <p:ext uri="{BB962C8B-B14F-4D97-AF65-F5344CB8AC3E}">
        <p14:creationId xmlns:p14="http://schemas.microsoft.com/office/powerpoint/2010/main" val="23236480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 fill="hold"/>
                                        <p:tgtEl>
                                          <p:spTgt spid="75"/>
                                        </p:tgtEl>
                                      </p:cBhvr>
                                    </p:cmd>
                                  </p:childTnLst>
                                </p:cTn>
                              </p:par>
                              <p:par>
                                <p:cTn id="7" presetID="42" presetClass="path" presetSubtype="0" repeatCount="indefinite" accel="50000" decel="50000" fill="remove" nodeType="withEffect">
                                  <p:stCondLst>
                                    <p:cond delay="0"/>
                                  </p:stCondLst>
                                  <p:childTnLst>
                                    <p:animMotion origin="layout" path="M -3.75E-6 3.33333E-6 L -3.75E-6 -0.22755 " pathEditMode="relative" rAng="0" ptsTypes="AA">
                                      <p:cBhvr>
                                        <p:cTn id="8" dur="2940" fill="hold"/>
                                        <p:tgtEl>
                                          <p:spTgt spid="70"/>
                                        </p:tgtEl>
                                        <p:attrNameLst>
                                          <p:attrName>ppt_x</p:attrName>
                                          <p:attrName>ppt_y</p:attrName>
                                        </p:attrNameLst>
                                      </p:cBhvr>
                                      <p:rCtr x="0" y="-11389"/>
                                    </p:animMotion>
                                  </p:childTnLst>
                                </p:cTn>
                              </p:par>
                              <p:par>
                                <p:cTn id="9" presetID="42" presetClass="path" presetSubtype="0" repeatCount="indefinite" accel="50000" decel="50000" fill="hold" grpId="0" nodeType="withEffect">
                                  <p:stCondLst>
                                    <p:cond delay="0"/>
                                  </p:stCondLst>
                                  <p:childTnLst>
                                    <p:animMotion origin="layout" path="M -3.75E-6 3.33333E-6 L -3.75E-6 -0.23125 " pathEditMode="relative" rAng="0" ptsTypes="AA">
                                      <p:cBhvr>
                                        <p:cTn id="10" dur="2940" fill="hold"/>
                                        <p:tgtEl>
                                          <p:spTgt spid="98"/>
                                        </p:tgtEl>
                                        <p:attrNameLst>
                                          <p:attrName>ppt_x</p:attrName>
                                          <p:attrName>ppt_y</p:attrName>
                                        </p:attrNameLst>
                                      </p:cBhvr>
                                      <p:rCtr x="0" y="-11574"/>
                                    </p:animMotion>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50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par>
                                <p:cTn id="17" presetID="10" presetClass="entr" presetSubtype="0" fill="hold" nodeType="withEffect">
                                  <p:stCondLst>
                                    <p:cond delay="1000"/>
                                  </p:stCondLst>
                                  <p:childTnLst>
                                    <p:set>
                                      <p:cBhvr>
                                        <p:cTn id="18" dur="1" fill="hold">
                                          <p:stCondLst>
                                            <p:cond delay="0"/>
                                          </p:stCondLst>
                                        </p:cTn>
                                        <p:tgtEl>
                                          <p:spTgt spid="87"/>
                                        </p:tgtEl>
                                        <p:attrNameLst>
                                          <p:attrName>style.visibility</p:attrName>
                                        </p:attrNameLst>
                                      </p:cBhvr>
                                      <p:to>
                                        <p:strVal val="visible"/>
                                      </p:to>
                                    </p:set>
                                    <p:animEffect transition="in" filter="fade">
                                      <p:cBhvr>
                                        <p:cTn id="19"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repeatCount="indefinite" fill="hold" display="0">
                  <p:stCondLst>
                    <p:cond delay="indefinite"/>
                  </p:stCondLst>
                </p:cTn>
                <p:tgtEl>
                  <p:spTgt spid="75"/>
                </p:tgtEl>
              </p:cMediaNode>
            </p:video>
          </p:childTnLst>
        </p:cTn>
      </p:par>
    </p:tnLst>
    <p:bldLst>
      <p:bldP spid="9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Box 77">
            <a:extLst>
              <a:ext uri="{FF2B5EF4-FFF2-40B4-BE49-F238E27FC236}">
                <a16:creationId xmlns:a16="http://schemas.microsoft.com/office/drawing/2014/main" id="{A4A6BA50-899F-4333-8880-F0A91449F892}"/>
              </a:ext>
            </a:extLst>
          </p:cNvPr>
          <p:cNvSpPr txBox="1"/>
          <p:nvPr/>
        </p:nvSpPr>
        <p:spPr>
          <a:xfrm>
            <a:off x="6421188" y="143618"/>
            <a:ext cx="230410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alibri Light" panose="020F0302020204030204"/>
                <a:ea typeface="Linux Libertine" panose="02000503000000000000" pitchFamily="2" charset="0"/>
                <a:cs typeface="Linux Libertine" panose="02000503000000000000" pitchFamily="2" charset="0"/>
              </a:rPr>
              <a:t>moving reference mirror</a:t>
            </a:r>
          </a:p>
        </p:txBody>
      </p:sp>
      <p:sp>
        <p:nvSpPr>
          <p:cNvPr id="79" name="Trapezoid 78">
            <a:extLst>
              <a:ext uri="{FF2B5EF4-FFF2-40B4-BE49-F238E27FC236}">
                <a16:creationId xmlns:a16="http://schemas.microsoft.com/office/drawing/2014/main" id="{A6835336-F6EE-460B-B5C5-6F74DAC06FB9}"/>
              </a:ext>
            </a:extLst>
          </p:cNvPr>
          <p:cNvSpPr/>
          <p:nvPr/>
        </p:nvSpPr>
        <p:spPr>
          <a:xfrm rot="16200000">
            <a:off x="4038335" y="2997479"/>
            <a:ext cx="1014397" cy="1104189"/>
          </a:xfrm>
          <a:prstGeom prst="trapezoid">
            <a:avLst>
              <a:gd name="adj" fmla="val 11161"/>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34D5314A-BC31-4A35-BA13-726D850F49D8}"/>
              </a:ext>
            </a:extLst>
          </p:cNvPr>
          <p:cNvSpPr/>
          <p:nvPr/>
        </p:nvSpPr>
        <p:spPr>
          <a:xfrm>
            <a:off x="7062450" y="3690507"/>
            <a:ext cx="1021590" cy="185829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8FB55784-E407-4DF8-97C5-65C5CC3D385E}"/>
              </a:ext>
            </a:extLst>
          </p:cNvPr>
          <p:cNvSpPr/>
          <p:nvPr/>
        </p:nvSpPr>
        <p:spPr>
          <a:xfrm rot="5400000">
            <a:off x="7993640" y="2147859"/>
            <a:ext cx="1021590" cy="2761789"/>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loud 79">
            <a:extLst>
              <a:ext uri="{FF2B5EF4-FFF2-40B4-BE49-F238E27FC236}">
                <a16:creationId xmlns:a16="http://schemas.microsoft.com/office/drawing/2014/main" id="{AB1CE077-E317-4168-9403-EB279C3110DD}"/>
              </a:ext>
            </a:extLst>
          </p:cNvPr>
          <p:cNvSpPr/>
          <p:nvPr/>
        </p:nvSpPr>
        <p:spPr>
          <a:xfrm>
            <a:off x="9248571" y="1923656"/>
            <a:ext cx="4027787" cy="4640664"/>
          </a:xfrm>
          <a:prstGeom prst="cloud">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08BD4977-D4E0-41EB-9995-2BC511F729CE}"/>
              </a:ext>
            </a:extLst>
          </p:cNvPr>
          <p:cNvSpPr/>
          <p:nvPr/>
        </p:nvSpPr>
        <p:spPr>
          <a:xfrm>
            <a:off x="7062450" y="1026907"/>
            <a:ext cx="1021590" cy="2705587"/>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40ABEFC0-297D-4DE8-884D-A62470087332}"/>
              </a:ext>
            </a:extLst>
          </p:cNvPr>
          <p:cNvSpPr txBox="1"/>
          <p:nvPr/>
        </p:nvSpPr>
        <p:spPr>
          <a:xfrm>
            <a:off x="-33131" y="3099953"/>
            <a:ext cx="172267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Light" panose="020F0302020204030204"/>
                <a:ea typeface="Linux Libertine" panose="02000503000000000000" pitchFamily="2" charset="0"/>
                <a:cs typeface="Linux Libertine" panose="02000503000000000000" pitchFamily="2" charset="0"/>
              </a:rPr>
              <a:t>rotating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Light" panose="020F0302020204030204"/>
                <a:ea typeface="Linux Libertine" panose="02000503000000000000" pitchFamily="2" charset="0"/>
                <a:cs typeface="Linux Libertine" panose="02000503000000000000" pitchFamily="2" charset="0"/>
              </a:rPr>
              <a:t>mirror</a:t>
            </a:r>
          </a:p>
        </p:txBody>
      </p:sp>
      <p:sp>
        <p:nvSpPr>
          <p:cNvPr id="58" name="Arc 57">
            <a:extLst>
              <a:ext uri="{FF2B5EF4-FFF2-40B4-BE49-F238E27FC236}">
                <a16:creationId xmlns:a16="http://schemas.microsoft.com/office/drawing/2014/main" id="{2AF439F0-42E5-4C19-9A54-93FF4ECA3AD6}"/>
              </a:ext>
            </a:extLst>
          </p:cNvPr>
          <p:cNvSpPr/>
          <p:nvPr/>
        </p:nvSpPr>
        <p:spPr>
          <a:xfrm rot="18941589" flipH="1" flipV="1">
            <a:off x="566608" y="2566040"/>
            <a:ext cx="1791567" cy="1791567"/>
          </a:xfrm>
          <a:prstGeom prst="arc">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TextBox 73">
            <a:extLst>
              <a:ext uri="{FF2B5EF4-FFF2-40B4-BE49-F238E27FC236}">
                <a16:creationId xmlns:a16="http://schemas.microsoft.com/office/drawing/2014/main" id="{41B07419-314D-4C85-8E2A-BD72E9878D63}"/>
              </a:ext>
            </a:extLst>
          </p:cNvPr>
          <p:cNvSpPr txBox="1"/>
          <p:nvPr/>
        </p:nvSpPr>
        <p:spPr>
          <a:xfrm>
            <a:off x="7470172" y="4190724"/>
            <a:ext cx="254734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Light" panose="020F0302020204030204"/>
                <a:ea typeface="Linux Libertine" panose="02000503000000000000" pitchFamily="2" charset="0"/>
                <a:cs typeface="Linux Libertine" panose="02000503000000000000" pitchFamily="2" charset="0"/>
              </a:rPr>
              <a:t>beam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Light" panose="020F0302020204030204"/>
                <a:ea typeface="Linux Libertine" panose="02000503000000000000" pitchFamily="2" charset="0"/>
                <a:cs typeface="Linux Libertine" panose="02000503000000000000" pitchFamily="2" charset="0"/>
              </a:rPr>
              <a:t>splitter</a:t>
            </a:r>
          </a:p>
        </p:txBody>
      </p:sp>
      <p:sp>
        <p:nvSpPr>
          <p:cNvPr id="19" name="Rectangle 18">
            <a:extLst>
              <a:ext uri="{FF2B5EF4-FFF2-40B4-BE49-F238E27FC236}">
                <a16:creationId xmlns:a16="http://schemas.microsoft.com/office/drawing/2014/main" id="{696F74DC-FFE8-4A30-8FF8-7979616362AC}"/>
              </a:ext>
            </a:extLst>
          </p:cNvPr>
          <p:cNvSpPr/>
          <p:nvPr/>
        </p:nvSpPr>
        <p:spPr>
          <a:xfrm>
            <a:off x="1629320" y="1607041"/>
            <a:ext cx="206151" cy="1818636"/>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876CB2-ACE4-4B1C-B3A3-5C312FEC4084}"/>
              </a:ext>
            </a:extLst>
          </p:cNvPr>
          <p:cNvSpPr/>
          <p:nvPr/>
        </p:nvSpPr>
        <p:spPr>
          <a:xfrm>
            <a:off x="1431099" y="354780"/>
            <a:ext cx="602592" cy="1046058"/>
          </a:xfrm>
          <a:prstGeom prst="rect">
            <a:avLst/>
          </a:prstGeom>
          <a:solidFill>
            <a:schemeClr val="bg1"/>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EF252F56-4089-4C21-894E-0C21711F33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3090" y="835946"/>
            <a:ext cx="538610" cy="486486"/>
          </a:xfrm>
          <a:prstGeom prst="rect">
            <a:avLst/>
          </a:prstGeom>
          <a:noFill/>
          <a:extLst>
            <a:ext uri="{909E8E84-426E-40DD-AFC4-6F175D3DCCD1}">
              <a14:hiddenFill xmlns:a14="http://schemas.microsoft.com/office/drawing/2010/main">
                <a:solidFill>
                  <a:srgbClr val="FFFFFF"/>
                </a:solidFill>
              </a14:hiddenFill>
            </a:ext>
          </a:extLst>
        </p:spPr>
      </p:pic>
      <p:sp>
        <p:nvSpPr>
          <p:cNvPr id="26" name="Isosceles Triangle 25">
            <a:extLst>
              <a:ext uri="{FF2B5EF4-FFF2-40B4-BE49-F238E27FC236}">
                <a16:creationId xmlns:a16="http://schemas.microsoft.com/office/drawing/2014/main" id="{1D4EA93C-5623-4CF4-A9DF-AB94DE506324}"/>
              </a:ext>
            </a:extLst>
          </p:cNvPr>
          <p:cNvSpPr/>
          <p:nvPr/>
        </p:nvSpPr>
        <p:spPr>
          <a:xfrm rot="5400000">
            <a:off x="3484531" y="3144405"/>
            <a:ext cx="206154" cy="768700"/>
          </a:xfrm>
          <a:prstGeom prst="triangl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05464A65-E2C9-493B-B8FF-603DDAC27BCD}"/>
              </a:ext>
            </a:extLst>
          </p:cNvPr>
          <p:cNvSpPr/>
          <p:nvPr/>
        </p:nvSpPr>
        <p:spPr>
          <a:xfrm rot="5400000">
            <a:off x="5917121" y="2383429"/>
            <a:ext cx="1021590" cy="2290649"/>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F57864EC-C6F3-4E7A-8D9F-41B11BC190FC}"/>
              </a:ext>
            </a:extLst>
          </p:cNvPr>
          <p:cNvGrpSpPr/>
          <p:nvPr/>
        </p:nvGrpSpPr>
        <p:grpSpPr>
          <a:xfrm rot="5400000">
            <a:off x="6848342" y="2776108"/>
            <a:ext cx="1449808" cy="1585308"/>
            <a:chOff x="2692337" y="4883757"/>
            <a:chExt cx="1449808" cy="1585308"/>
          </a:xfrm>
        </p:grpSpPr>
        <p:sp>
          <p:nvSpPr>
            <p:cNvPr id="28" name="Rectangle 27">
              <a:extLst>
                <a:ext uri="{FF2B5EF4-FFF2-40B4-BE49-F238E27FC236}">
                  <a16:creationId xmlns:a16="http://schemas.microsoft.com/office/drawing/2014/main" id="{194CA4F8-D378-494D-B705-68DEA8F1855B}"/>
                </a:ext>
              </a:extLst>
            </p:cNvPr>
            <p:cNvSpPr/>
            <p:nvPr/>
          </p:nvSpPr>
          <p:spPr>
            <a:xfrm>
              <a:off x="2692337" y="4951507"/>
              <a:ext cx="1449808" cy="144980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D83FBB28-2A84-4A42-BB99-00B122A37B3B}"/>
                </a:ext>
              </a:extLst>
            </p:cNvPr>
            <p:cNvSpPr/>
            <p:nvPr/>
          </p:nvSpPr>
          <p:spPr>
            <a:xfrm rot="18900000">
              <a:off x="3385471" y="4883757"/>
              <a:ext cx="63539" cy="1585308"/>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5" name="TextBox 104">
            <a:extLst>
              <a:ext uri="{FF2B5EF4-FFF2-40B4-BE49-F238E27FC236}">
                <a16:creationId xmlns:a16="http://schemas.microsoft.com/office/drawing/2014/main" id="{6D7EA25D-7AF7-4C35-97C5-423870D7C694}"/>
              </a:ext>
            </a:extLst>
          </p:cNvPr>
          <p:cNvSpPr txBox="1"/>
          <p:nvPr/>
        </p:nvSpPr>
        <p:spPr>
          <a:xfrm>
            <a:off x="10767241" y="5548796"/>
            <a:ext cx="100951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Light" panose="020F0302020204030204"/>
                <a:ea typeface="Linux Libertine" panose="02000503000000000000" pitchFamily="2" charset="0"/>
                <a:cs typeface="Linux Libertine" panose="02000503000000000000" pitchFamily="2" charset="0"/>
              </a:rPr>
              <a:t>scene</a:t>
            </a:r>
          </a:p>
        </p:txBody>
      </p:sp>
      <p:sp>
        <p:nvSpPr>
          <p:cNvPr id="111" name="Rectangle 110">
            <a:extLst>
              <a:ext uri="{FF2B5EF4-FFF2-40B4-BE49-F238E27FC236}">
                <a16:creationId xmlns:a16="http://schemas.microsoft.com/office/drawing/2014/main" id="{3B701659-8B8E-4908-B866-BA80EDE9C6E4}"/>
              </a:ext>
            </a:extLst>
          </p:cNvPr>
          <p:cNvSpPr/>
          <p:nvPr/>
        </p:nvSpPr>
        <p:spPr>
          <a:xfrm rot="5400000">
            <a:off x="2317306" y="2745880"/>
            <a:ext cx="206151" cy="1565751"/>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01E34D5B-E1CD-4F01-8000-BA45BCEE80C7}"/>
              </a:ext>
            </a:extLst>
          </p:cNvPr>
          <p:cNvGrpSpPr/>
          <p:nvPr/>
        </p:nvGrpSpPr>
        <p:grpSpPr>
          <a:xfrm rot="13500000">
            <a:off x="1240167" y="3512231"/>
            <a:ext cx="876172" cy="172107"/>
            <a:chOff x="4770836" y="1658541"/>
            <a:chExt cx="2650325" cy="124885"/>
          </a:xfrm>
        </p:grpSpPr>
        <p:sp>
          <p:nvSpPr>
            <p:cNvPr id="48" name="Rectangle 47">
              <a:extLst>
                <a:ext uri="{FF2B5EF4-FFF2-40B4-BE49-F238E27FC236}">
                  <a16:creationId xmlns:a16="http://schemas.microsoft.com/office/drawing/2014/main" id="{3D0D3DE0-1622-4A43-9178-68EAC0CCC040}"/>
                </a:ext>
              </a:extLst>
            </p:cNvPr>
            <p:cNvSpPr/>
            <p:nvPr/>
          </p:nvSpPr>
          <p:spPr>
            <a:xfrm rot="5400000">
              <a:off x="6063852" y="365525"/>
              <a:ext cx="64293" cy="2650325"/>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DE4BA130-025C-4E40-B937-43B2E7C4F487}"/>
                </a:ext>
              </a:extLst>
            </p:cNvPr>
            <p:cNvSpPr/>
            <p:nvPr/>
          </p:nvSpPr>
          <p:spPr>
            <a:xfrm rot="5400000">
              <a:off x="6063852" y="426117"/>
              <a:ext cx="64293" cy="2650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6A14BB95-5C9F-42C9-8506-AD85505D92CD}"/>
                  </a:ext>
                </a:extLst>
              </p:cNvPr>
              <p:cNvSpPr txBox="1"/>
              <p:nvPr/>
            </p:nvSpPr>
            <p:spPr>
              <a:xfrm>
                <a:off x="3709250" y="2195087"/>
                <a:ext cx="231089"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𝜃</m:t>
                      </m:r>
                    </m:oMath>
                  </m:oMathPara>
                </a14:m>
                <a:endParaRPr lang="en-US" sz="2200" dirty="0"/>
              </a:p>
            </p:txBody>
          </p:sp>
        </mc:Choice>
        <mc:Fallback xmlns="">
          <p:sp>
            <p:nvSpPr>
              <p:cNvPr id="113" name="TextBox 112">
                <a:extLst>
                  <a:ext uri="{FF2B5EF4-FFF2-40B4-BE49-F238E27FC236}">
                    <a16:creationId xmlns:a16="http://schemas.microsoft.com/office/drawing/2014/main" id="{6A14BB95-5C9F-42C9-8506-AD85505D92CD}"/>
                  </a:ext>
                </a:extLst>
              </p:cNvPr>
              <p:cNvSpPr txBox="1">
                <a:spLocks noRot="1" noChangeAspect="1" noMove="1" noResize="1" noEditPoints="1" noAdjustHandles="1" noChangeArrowheads="1" noChangeShapeType="1" noTextEdit="1"/>
              </p:cNvSpPr>
              <p:nvPr/>
            </p:nvSpPr>
            <p:spPr>
              <a:xfrm>
                <a:off x="3709250" y="2195087"/>
                <a:ext cx="231089" cy="338554"/>
              </a:xfrm>
              <a:prstGeom prst="rect">
                <a:avLst/>
              </a:prstGeom>
              <a:blipFill>
                <a:blip r:embed="rId7"/>
                <a:stretch>
                  <a:fillRect l="-28947" r="-23684" b="-5357"/>
                </a:stretch>
              </a:blipFill>
            </p:spPr>
            <p:txBody>
              <a:bodyPr/>
              <a:lstStyle/>
              <a:p>
                <a:r>
                  <a:rPr lang="en-US">
                    <a:noFill/>
                  </a:rPr>
                  <a:t> </a:t>
                </a:r>
              </a:p>
            </p:txBody>
          </p:sp>
        </mc:Fallback>
      </mc:AlternateContent>
      <p:sp>
        <p:nvSpPr>
          <p:cNvPr id="32" name="Rectangle 31">
            <a:extLst>
              <a:ext uri="{FF2B5EF4-FFF2-40B4-BE49-F238E27FC236}">
                <a16:creationId xmlns:a16="http://schemas.microsoft.com/office/drawing/2014/main" id="{631AFF2B-8DDF-40FB-90DC-03F73371F268}"/>
              </a:ext>
            </a:extLst>
          </p:cNvPr>
          <p:cNvSpPr/>
          <p:nvPr/>
        </p:nvSpPr>
        <p:spPr>
          <a:xfrm>
            <a:off x="1344907" y="2076097"/>
            <a:ext cx="770433" cy="73092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1D4184D6-9EB3-4855-BA21-D91AF0977731}"/>
                  </a:ext>
                </a:extLst>
              </p:cNvPr>
              <p:cNvSpPr txBox="1"/>
              <p:nvPr/>
            </p:nvSpPr>
            <p:spPr>
              <a:xfrm>
                <a:off x="1470925" y="2290133"/>
                <a:ext cx="52995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5"/>
                          </a:solidFill>
                          <a:latin typeface="Cambria Math" panose="02040503050406030204" pitchFamily="18" charset="0"/>
                        </a:rPr>
                        <m:t>𝐴</m:t>
                      </m:r>
                      <m:r>
                        <a:rPr lang="en-US" b="0" i="1" smtClean="0">
                          <a:solidFill>
                            <a:schemeClr val="accent5"/>
                          </a:solidFill>
                          <a:latin typeface="Cambria Math" panose="02040503050406030204" pitchFamily="18" charset="0"/>
                        </a:rPr>
                        <m:t>(</m:t>
                      </m:r>
                      <m:r>
                        <a:rPr lang="en-US" b="0" i="1" smtClean="0">
                          <a:solidFill>
                            <a:schemeClr val="accent5"/>
                          </a:solidFill>
                          <a:latin typeface="Cambria Math" panose="02040503050406030204" pitchFamily="18" charset="0"/>
                        </a:rPr>
                        <m:t>𝜃</m:t>
                      </m:r>
                      <m:r>
                        <a:rPr lang="en-US" b="0" i="1" smtClean="0">
                          <a:solidFill>
                            <a:schemeClr val="accent5"/>
                          </a:solidFill>
                          <a:latin typeface="Cambria Math" panose="02040503050406030204" pitchFamily="18" charset="0"/>
                        </a:rPr>
                        <m:t>)</m:t>
                      </m:r>
                    </m:oMath>
                  </m:oMathPara>
                </a14:m>
                <a:endParaRPr lang="en-US" dirty="0">
                  <a:solidFill>
                    <a:schemeClr val="accent5"/>
                  </a:solidFill>
                </a:endParaRPr>
              </a:p>
            </p:txBody>
          </p:sp>
        </mc:Choice>
        <mc:Fallback xmlns="">
          <p:sp>
            <p:nvSpPr>
              <p:cNvPr id="115" name="TextBox 114">
                <a:extLst>
                  <a:ext uri="{FF2B5EF4-FFF2-40B4-BE49-F238E27FC236}">
                    <a16:creationId xmlns:a16="http://schemas.microsoft.com/office/drawing/2014/main" id="{1D4184D6-9EB3-4855-BA21-D91AF0977731}"/>
                  </a:ext>
                </a:extLst>
              </p:cNvPr>
              <p:cNvSpPr txBox="1">
                <a:spLocks noRot="1" noChangeAspect="1" noMove="1" noResize="1" noEditPoints="1" noAdjustHandles="1" noChangeArrowheads="1" noChangeShapeType="1" noTextEdit="1"/>
              </p:cNvSpPr>
              <p:nvPr/>
            </p:nvSpPr>
            <p:spPr>
              <a:xfrm>
                <a:off x="1470925" y="2290133"/>
                <a:ext cx="529953" cy="276999"/>
              </a:xfrm>
              <a:prstGeom prst="rect">
                <a:avLst/>
              </a:prstGeom>
              <a:blipFill>
                <a:blip r:embed="rId8"/>
                <a:stretch>
                  <a:fillRect l="-9195" t="-4444" r="-14943" b="-35556"/>
                </a:stretch>
              </a:blipFill>
            </p:spPr>
            <p:txBody>
              <a:bodyPr/>
              <a:lstStyle/>
              <a:p>
                <a:r>
                  <a:rPr lang="en-US">
                    <a:noFill/>
                  </a:rPr>
                  <a:t> </a:t>
                </a:r>
              </a:p>
            </p:txBody>
          </p:sp>
        </mc:Fallback>
      </mc:AlternateContent>
      <p:cxnSp>
        <p:nvCxnSpPr>
          <p:cNvPr id="25" name="Straight Connector 24">
            <a:extLst>
              <a:ext uri="{FF2B5EF4-FFF2-40B4-BE49-F238E27FC236}">
                <a16:creationId xmlns:a16="http://schemas.microsoft.com/office/drawing/2014/main" id="{D137FCD8-D739-41BD-A9EC-7FD78C480BA7}"/>
              </a:ext>
            </a:extLst>
          </p:cNvPr>
          <p:cNvCxnSpPr>
            <a:cxnSpLocks/>
          </p:cNvCxnSpPr>
          <p:nvPr/>
        </p:nvCxnSpPr>
        <p:spPr>
          <a:xfrm>
            <a:off x="3962006" y="2500181"/>
            <a:ext cx="0" cy="2137162"/>
          </a:xfrm>
          <a:prstGeom prst="line">
            <a:avLst/>
          </a:prstGeom>
          <a:ln w="28575">
            <a:solidFill>
              <a:schemeClr val="tx1"/>
            </a:soli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816FFBD6-3B29-4748-BF69-04DE4155F14E}"/>
              </a:ext>
            </a:extLst>
          </p:cNvPr>
          <p:cNvSpPr txBox="1"/>
          <p:nvPr/>
        </p:nvSpPr>
        <p:spPr>
          <a:xfrm>
            <a:off x="-978" y="2085928"/>
            <a:ext cx="140402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Light" panose="020F0302020204030204"/>
                <a:ea typeface="Linux Libertine" panose="02000503000000000000" pitchFamily="2" charset="0"/>
                <a:cs typeface="Linux Libertine" panose="02000503000000000000" pitchFamily="2" charset="0"/>
              </a:rPr>
              <a:t>amplitude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Light" panose="020F0302020204030204"/>
                <a:ea typeface="Linux Libertine" panose="02000503000000000000" pitchFamily="2" charset="0"/>
                <a:cs typeface="Linux Libertine" panose="02000503000000000000" pitchFamily="2" charset="0"/>
              </a:rPr>
              <a:t>modulator</a:t>
            </a:r>
          </a:p>
        </p:txBody>
      </p:sp>
      <p:sp>
        <p:nvSpPr>
          <p:cNvPr id="33" name="Rectangle 32">
            <a:extLst>
              <a:ext uri="{FF2B5EF4-FFF2-40B4-BE49-F238E27FC236}">
                <a16:creationId xmlns:a16="http://schemas.microsoft.com/office/drawing/2014/main" id="{B3AB3213-9113-4E4D-AFD7-4534D7EDED22}"/>
              </a:ext>
            </a:extLst>
          </p:cNvPr>
          <p:cNvSpPr/>
          <p:nvPr/>
        </p:nvSpPr>
        <p:spPr>
          <a:xfrm>
            <a:off x="1627047" y="1405735"/>
            <a:ext cx="206151" cy="19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 name="Group 116">
            <a:extLst>
              <a:ext uri="{FF2B5EF4-FFF2-40B4-BE49-F238E27FC236}">
                <a16:creationId xmlns:a16="http://schemas.microsoft.com/office/drawing/2014/main" id="{EF2CB763-10D4-424E-943B-50714163C70D}"/>
              </a:ext>
            </a:extLst>
          </p:cNvPr>
          <p:cNvGrpSpPr/>
          <p:nvPr/>
        </p:nvGrpSpPr>
        <p:grpSpPr>
          <a:xfrm>
            <a:off x="103905" y="4832719"/>
            <a:ext cx="3949136" cy="2077812"/>
            <a:chOff x="39509" y="4784917"/>
            <a:chExt cx="3949136" cy="2077812"/>
          </a:xfrm>
        </p:grpSpPr>
        <p:pic>
          <p:nvPicPr>
            <p:cNvPr id="118" name="Picture 117">
              <a:extLst>
                <a:ext uri="{FF2B5EF4-FFF2-40B4-BE49-F238E27FC236}">
                  <a16:creationId xmlns:a16="http://schemas.microsoft.com/office/drawing/2014/main" id="{EE9884F9-7F87-405B-859B-6724C7A193D0}"/>
                </a:ext>
              </a:extLst>
            </p:cNvPr>
            <p:cNvPicPr>
              <a:picLocks noChangeAspect="1"/>
            </p:cNvPicPr>
            <p:nvPr/>
          </p:nvPicPr>
          <p:blipFill>
            <a:blip r:embed="rId9">
              <a:biLevel thresh="25000"/>
            </a:blip>
            <a:stretch>
              <a:fillRect/>
            </a:stretch>
          </p:blipFill>
          <p:spPr>
            <a:xfrm>
              <a:off x="474833" y="5033241"/>
              <a:ext cx="3285930" cy="1733897"/>
            </a:xfrm>
            <a:prstGeom prst="rect">
              <a:avLst/>
            </a:prstGeom>
          </p:spPr>
        </p:pic>
        <p:grpSp>
          <p:nvGrpSpPr>
            <p:cNvPr id="119" name="Group 118">
              <a:extLst>
                <a:ext uri="{FF2B5EF4-FFF2-40B4-BE49-F238E27FC236}">
                  <a16:creationId xmlns:a16="http://schemas.microsoft.com/office/drawing/2014/main" id="{E3BECE62-6540-4600-8666-621ADCBF63A6}"/>
                </a:ext>
              </a:extLst>
            </p:cNvPr>
            <p:cNvGrpSpPr/>
            <p:nvPr/>
          </p:nvGrpSpPr>
          <p:grpSpPr>
            <a:xfrm>
              <a:off x="553863" y="4784917"/>
              <a:ext cx="3155973" cy="2016257"/>
              <a:chOff x="1156911" y="4070350"/>
              <a:chExt cx="4318419" cy="2758913"/>
            </a:xfrm>
          </p:grpSpPr>
          <p:cxnSp>
            <p:nvCxnSpPr>
              <p:cNvPr id="120" name="Straight Connector 119">
                <a:extLst>
                  <a:ext uri="{FF2B5EF4-FFF2-40B4-BE49-F238E27FC236}">
                    <a16:creationId xmlns:a16="http://schemas.microsoft.com/office/drawing/2014/main" id="{2A7CC0A5-7479-4651-A0A6-914F278D2C91}"/>
                  </a:ext>
                </a:extLst>
              </p:cNvPr>
              <p:cNvCxnSpPr>
                <a:cxnSpLocks/>
              </p:cNvCxnSpPr>
              <p:nvPr/>
            </p:nvCxnSpPr>
            <p:spPr>
              <a:xfrm flipH="1">
                <a:off x="1156911" y="6516830"/>
                <a:ext cx="4318419" cy="0"/>
              </a:xfrm>
              <a:prstGeom prst="line">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9364B8E7-815D-4774-A53A-289BFF76A35E}"/>
                  </a:ext>
                </a:extLst>
              </p:cNvPr>
              <p:cNvCxnSpPr>
                <a:cxnSpLocks/>
              </p:cNvCxnSpPr>
              <p:nvPr/>
            </p:nvCxnSpPr>
            <p:spPr>
              <a:xfrm>
                <a:off x="1464251" y="4070350"/>
                <a:ext cx="0" cy="2758913"/>
              </a:xfrm>
              <a:prstGeom prst="line">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22" name="TextBox 121">
                  <a:extLst>
                    <a:ext uri="{FF2B5EF4-FFF2-40B4-BE49-F238E27FC236}">
                      <a16:creationId xmlns:a16="http://schemas.microsoft.com/office/drawing/2014/main" id="{1FB27389-A692-446E-B578-A85A267655A1}"/>
                    </a:ext>
                  </a:extLst>
                </p:cNvPr>
                <p:cNvSpPr txBox="1"/>
                <p:nvPr/>
              </p:nvSpPr>
              <p:spPr>
                <a:xfrm>
                  <a:off x="39509" y="5120136"/>
                  <a:ext cx="645818"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𝐴</m:t>
                        </m:r>
                        <m:r>
                          <a:rPr lang="en-US" sz="2200" b="0" i="1" smtClean="0">
                            <a:latin typeface="Cambria Math" panose="02040503050406030204" pitchFamily="18" charset="0"/>
                          </a:rPr>
                          <m:t>(</m:t>
                        </m:r>
                        <m:r>
                          <a:rPr lang="en-US" sz="2200" b="0" i="1" smtClean="0">
                            <a:latin typeface="Cambria Math" panose="02040503050406030204" pitchFamily="18" charset="0"/>
                          </a:rPr>
                          <m:t>𝜃</m:t>
                        </m:r>
                        <m:r>
                          <a:rPr lang="en-US" sz="2200" b="0" i="1" smtClean="0">
                            <a:latin typeface="Cambria Math" panose="02040503050406030204" pitchFamily="18" charset="0"/>
                          </a:rPr>
                          <m:t>)</m:t>
                        </m:r>
                      </m:oMath>
                    </m:oMathPara>
                  </a14:m>
                  <a:endParaRPr lang="en-US" sz="2200" dirty="0"/>
                </a:p>
              </p:txBody>
            </p:sp>
          </mc:Choice>
          <mc:Fallback xmlns="">
            <p:sp>
              <p:nvSpPr>
                <p:cNvPr id="122" name="TextBox 121">
                  <a:extLst>
                    <a:ext uri="{FF2B5EF4-FFF2-40B4-BE49-F238E27FC236}">
                      <a16:creationId xmlns:a16="http://schemas.microsoft.com/office/drawing/2014/main" id="{1FB27389-A692-446E-B578-A85A267655A1}"/>
                    </a:ext>
                  </a:extLst>
                </p:cNvPr>
                <p:cNvSpPr txBox="1">
                  <a:spLocks noRot="1" noChangeAspect="1" noMove="1" noResize="1" noEditPoints="1" noAdjustHandles="1" noChangeArrowheads="1" noChangeShapeType="1" noTextEdit="1"/>
                </p:cNvSpPr>
                <p:nvPr/>
              </p:nvSpPr>
              <p:spPr>
                <a:xfrm>
                  <a:off x="39509" y="5120136"/>
                  <a:ext cx="645818" cy="338554"/>
                </a:xfrm>
                <a:prstGeom prst="rect">
                  <a:avLst/>
                </a:prstGeom>
                <a:blipFill>
                  <a:blip r:embed="rId10"/>
                  <a:stretch>
                    <a:fillRect l="-9434" r="-15094" b="-3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4" name="TextBox 123">
                  <a:extLst>
                    <a:ext uri="{FF2B5EF4-FFF2-40B4-BE49-F238E27FC236}">
                      <a16:creationId xmlns:a16="http://schemas.microsoft.com/office/drawing/2014/main" id="{765E88A0-9E23-48D3-987D-995C38722838}"/>
                    </a:ext>
                  </a:extLst>
                </p:cNvPr>
                <p:cNvSpPr txBox="1"/>
                <p:nvPr/>
              </p:nvSpPr>
              <p:spPr>
                <a:xfrm>
                  <a:off x="3757556" y="6524175"/>
                  <a:ext cx="231089"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𝜃</m:t>
                        </m:r>
                      </m:oMath>
                    </m:oMathPara>
                  </a14:m>
                  <a:endParaRPr lang="en-US" sz="2200" dirty="0"/>
                </a:p>
              </p:txBody>
            </p:sp>
          </mc:Choice>
          <mc:Fallback xmlns="">
            <p:sp>
              <p:nvSpPr>
                <p:cNvPr id="124" name="TextBox 123">
                  <a:extLst>
                    <a:ext uri="{FF2B5EF4-FFF2-40B4-BE49-F238E27FC236}">
                      <a16:creationId xmlns:a16="http://schemas.microsoft.com/office/drawing/2014/main" id="{765E88A0-9E23-48D3-987D-995C38722838}"/>
                    </a:ext>
                  </a:extLst>
                </p:cNvPr>
                <p:cNvSpPr txBox="1">
                  <a:spLocks noRot="1" noChangeAspect="1" noMove="1" noResize="1" noEditPoints="1" noAdjustHandles="1" noChangeArrowheads="1" noChangeShapeType="1" noTextEdit="1"/>
                </p:cNvSpPr>
                <p:nvPr/>
              </p:nvSpPr>
              <p:spPr>
                <a:xfrm>
                  <a:off x="3757556" y="6524175"/>
                  <a:ext cx="231089" cy="338554"/>
                </a:xfrm>
                <a:prstGeom prst="rect">
                  <a:avLst/>
                </a:prstGeom>
                <a:blipFill>
                  <a:blip r:embed="rId11"/>
                  <a:stretch>
                    <a:fillRect l="-28947" r="-23684" b="-5357"/>
                  </a:stretch>
                </a:blipFill>
              </p:spPr>
              <p:txBody>
                <a:bodyPr/>
                <a:lstStyle/>
                <a:p>
                  <a:r>
                    <a:rPr lang="en-US">
                      <a:noFill/>
                    </a:rPr>
                    <a:t> </a:t>
                  </a:r>
                </a:p>
              </p:txBody>
            </p:sp>
          </mc:Fallback>
        </mc:AlternateContent>
      </p:grpSp>
      <p:sp>
        <p:nvSpPr>
          <p:cNvPr id="1031" name="Rectangle 1030">
            <a:extLst>
              <a:ext uri="{FF2B5EF4-FFF2-40B4-BE49-F238E27FC236}">
                <a16:creationId xmlns:a16="http://schemas.microsoft.com/office/drawing/2014/main" id="{66BAA926-CD7E-434B-A491-7E1B3FF6476A}"/>
              </a:ext>
            </a:extLst>
          </p:cNvPr>
          <p:cNvSpPr/>
          <p:nvPr/>
        </p:nvSpPr>
        <p:spPr>
          <a:xfrm>
            <a:off x="68581" y="1910478"/>
            <a:ext cx="4106813" cy="2826650"/>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0" name="Straight Arrow Connector 149">
            <a:extLst>
              <a:ext uri="{FF2B5EF4-FFF2-40B4-BE49-F238E27FC236}">
                <a16:creationId xmlns:a16="http://schemas.microsoft.com/office/drawing/2014/main" id="{E967EBF5-49C6-4994-9294-5B2B45AE5D69}"/>
              </a:ext>
            </a:extLst>
          </p:cNvPr>
          <p:cNvCxnSpPr>
            <a:cxnSpLocks/>
          </p:cNvCxnSpPr>
          <p:nvPr/>
        </p:nvCxnSpPr>
        <p:spPr>
          <a:xfrm>
            <a:off x="3932143" y="4846796"/>
            <a:ext cx="1169407" cy="0"/>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1" name="TextBox 150">
                <a:extLst>
                  <a:ext uri="{FF2B5EF4-FFF2-40B4-BE49-F238E27FC236}">
                    <a16:creationId xmlns:a16="http://schemas.microsoft.com/office/drawing/2014/main" id="{BD339401-6DAB-4D70-BB6C-7B6177091553}"/>
                  </a:ext>
                </a:extLst>
              </p:cNvPr>
              <p:cNvSpPr txBox="1"/>
              <p:nvPr/>
            </p:nvSpPr>
            <p:spPr>
              <a:xfrm>
                <a:off x="4373238" y="4896705"/>
                <a:ext cx="24788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𝑓</m:t>
                      </m:r>
                    </m:oMath>
                  </m:oMathPara>
                </a14:m>
                <a:endParaRPr lang="en-US" dirty="0">
                  <a:solidFill>
                    <a:schemeClr val="tx1"/>
                  </a:solidFill>
                </a:endParaRPr>
              </a:p>
            </p:txBody>
          </p:sp>
        </mc:Choice>
        <mc:Fallback xmlns="">
          <p:sp>
            <p:nvSpPr>
              <p:cNvPr id="151" name="TextBox 150">
                <a:extLst>
                  <a:ext uri="{FF2B5EF4-FFF2-40B4-BE49-F238E27FC236}">
                    <a16:creationId xmlns:a16="http://schemas.microsoft.com/office/drawing/2014/main" id="{BD339401-6DAB-4D70-BB6C-7B6177091553}"/>
                  </a:ext>
                </a:extLst>
              </p:cNvPr>
              <p:cNvSpPr txBox="1">
                <a:spLocks noRot="1" noChangeAspect="1" noMove="1" noResize="1" noEditPoints="1" noAdjustHandles="1" noChangeArrowheads="1" noChangeShapeType="1" noTextEdit="1"/>
              </p:cNvSpPr>
              <p:nvPr/>
            </p:nvSpPr>
            <p:spPr>
              <a:xfrm>
                <a:off x="4373238" y="4896705"/>
                <a:ext cx="247888" cy="369332"/>
              </a:xfrm>
              <a:prstGeom prst="rect">
                <a:avLst/>
              </a:prstGeom>
              <a:blipFill>
                <a:blip r:embed="rId14"/>
                <a:stretch>
                  <a:fillRect l="-41463" r="-39024" b="-34426"/>
                </a:stretch>
              </a:blipFill>
            </p:spPr>
            <p:txBody>
              <a:bodyPr/>
              <a:lstStyle/>
              <a:p>
                <a:r>
                  <a:rPr lang="en-US">
                    <a:noFill/>
                  </a:rPr>
                  <a:t> </a:t>
                </a:r>
              </a:p>
            </p:txBody>
          </p:sp>
        </mc:Fallback>
      </mc:AlternateContent>
      <p:sp>
        <p:nvSpPr>
          <p:cNvPr id="125" name="Title 1">
            <a:extLst>
              <a:ext uri="{FF2B5EF4-FFF2-40B4-BE49-F238E27FC236}">
                <a16:creationId xmlns:a16="http://schemas.microsoft.com/office/drawing/2014/main" id="{67FC8A85-B4AA-458B-A7D0-3E04B44B1B30}"/>
              </a:ext>
            </a:extLst>
          </p:cNvPr>
          <p:cNvSpPr txBox="1">
            <a:spLocks/>
          </p:cNvSpPr>
          <p:nvPr/>
        </p:nvSpPr>
        <p:spPr>
          <a:xfrm>
            <a:off x="3501840" y="5646695"/>
            <a:ext cx="3380247" cy="9666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800" dirty="0"/>
              <a:t>Implementing</a:t>
            </a:r>
          </a:p>
          <a:p>
            <a:pPr algn="ctr"/>
            <a:r>
              <a:rPr lang="en-US" sz="3800" dirty="0"/>
              <a:t>probing</a:t>
            </a:r>
          </a:p>
        </p:txBody>
      </p:sp>
      <p:sp>
        <p:nvSpPr>
          <p:cNvPr id="65" name="Oval 64">
            <a:extLst>
              <a:ext uri="{FF2B5EF4-FFF2-40B4-BE49-F238E27FC236}">
                <a16:creationId xmlns:a16="http://schemas.microsoft.com/office/drawing/2014/main" id="{95C43A36-62D8-475C-B79B-8E7C41557FCB}"/>
              </a:ext>
            </a:extLst>
          </p:cNvPr>
          <p:cNvSpPr/>
          <p:nvPr/>
        </p:nvSpPr>
        <p:spPr>
          <a:xfrm rot="10800000" flipV="1">
            <a:off x="2979251" y="2438627"/>
            <a:ext cx="456729" cy="2180253"/>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Droid Serif" charset="0"/>
              <a:ea typeface="Droid Serif" charset="0"/>
              <a:cs typeface="Droid Serif" charset="0"/>
            </a:endParaRPr>
          </a:p>
        </p:txBody>
      </p:sp>
      <p:sp>
        <p:nvSpPr>
          <p:cNvPr id="81" name="Rectangle 80">
            <a:extLst>
              <a:ext uri="{FF2B5EF4-FFF2-40B4-BE49-F238E27FC236}">
                <a16:creationId xmlns:a16="http://schemas.microsoft.com/office/drawing/2014/main" id="{DD78FC96-C510-450F-B12F-E80ABB2707FB}"/>
              </a:ext>
            </a:extLst>
          </p:cNvPr>
          <p:cNvSpPr/>
          <p:nvPr/>
        </p:nvSpPr>
        <p:spPr>
          <a:xfrm>
            <a:off x="3912024" y="3058393"/>
            <a:ext cx="99947" cy="947809"/>
          </a:xfrm>
          <a:prstGeom prst="rect">
            <a:avLst/>
          </a:prstGeom>
          <a:gradFill>
            <a:gsLst>
              <a:gs pos="0">
                <a:schemeClr val="bg1"/>
              </a:gs>
              <a:gs pos="50000">
                <a:schemeClr val="tx1"/>
              </a:gs>
              <a:gs pos="100000">
                <a:schemeClr val="bg1"/>
              </a:gs>
            </a:gsLst>
            <a:lin ang="5400000" scaled="0"/>
          </a:gradFill>
          <a:ln>
            <a:noFill/>
          </a:ln>
          <a:effectLst>
            <a:glow>
              <a:schemeClr val="tx1">
                <a:alpha val="40000"/>
              </a:schemeClr>
            </a:glo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7146D1A0-CE4D-4967-8220-06B6F210B23B}"/>
              </a:ext>
            </a:extLst>
          </p:cNvPr>
          <p:cNvSpPr/>
          <p:nvPr/>
        </p:nvSpPr>
        <p:spPr>
          <a:xfrm rot="10800000" flipV="1">
            <a:off x="4877901" y="2438627"/>
            <a:ext cx="456729" cy="2180253"/>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Droid Serif" charset="0"/>
              <a:ea typeface="Droid Serif" charset="0"/>
              <a:cs typeface="Droid Serif" charset="0"/>
            </a:endParaRPr>
          </a:p>
        </p:txBody>
      </p:sp>
      <p:grpSp>
        <p:nvGrpSpPr>
          <p:cNvPr id="70" name="Group 69">
            <a:extLst>
              <a:ext uri="{FF2B5EF4-FFF2-40B4-BE49-F238E27FC236}">
                <a16:creationId xmlns:a16="http://schemas.microsoft.com/office/drawing/2014/main" id="{44DEB5F9-689F-4C1F-A4AB-DBEEA12386AD}"/>
              </a:ext>
            </a:extLst>
          </p:cNvPr>
          <p:cNvGrpSpPr/>
          <p:nvPr/>
        </p:nvGrpSpPr>
        <p:grpSpPr>
          <a:xfrm>
            <a:off x="6323539" y="913059"/>
            <a:ext cx="2650325" cy="124885"/>
            <a:chOff x="4770836" y="1658541"/>
            <a:chExt cx="2650325" cy="124885"/>
          </a:xfrm>
        </p:grpSpPr>
        <p:sp>
          <p:nvSpPr>
            <p:cNvPr id="71" name="Rectangle 70">
              <a:extLst>
                <a:ext uri="{FF2B5EF4-FFF2-40B4-BE49-F238E27FC236}">
                  <a16:creationId xmlns:a16="http://schemas.microsoft.com/office/drawing/2014/main" id="{7C292EFF-CADE-4B04-B35B-89A9812BAA78}"/>
                </a:ext>
              </a:extLst>
            </p:cNvPr>
            <p:cNvSpPr/>
            <p:nvPr/>
          </p:nvSpPr>
          <p:spPr>
            <a:xfrm rot="5400000">
              <a:off x="6063852" y="365525"/>
              <a:ext cx="64293" cy="2650325"/>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6DA4E9DF-2C4E-43E0-BD10-3CA108AB04A6}"/>
                </a:ext>
              </a:extLst>
            </p:cNvPr>
            <p:cNvSpPr/>
            <p:nvPr/>
          </p:nvSpPr>
          <p:spPr>
            <a:xfrm rot="5400000">
              <a:off x="6063852" y="426117"/>
              <a:ext cx="64293" cy="2650325"/>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TextBox 67">
            <a:extLst>
              <a:ext uri="{FF2B5EF4-FFF2-40B4-BE49-F238E27FC236}">
                <a16:creationId xmlns:a16="http://schemas.microsoft.com/office/drawing/2014/main" id="{0EBF0E01-87DF-4DD9-B247-4C6258137FDA}"/>
              </a:ext>
            </a:extLst>
          </p:cNvPr>
          <p:cNvSpPr txBox="1"/>
          <p:nvPr/>
        </p:nvSpPr>
        <p:spPr>
          <a:xfrm>
            <a:off x="-545642" y="362915"/>
            <a:ext cx="254734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Light" panose="020F0302020204030204"/>
                <a:ea typeface="Linux Libertine" panose="02000503000000000000" pitchFamily="2" charset="0"/>
                <a:cs typeface="Linux Libertine" panose="02000503000000000000" pitchFamily="2" charset="0"/>
              </a:rPr>
              <a:t>broadband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prstClr val="white"/>
                </a:solidFill>
                <a:latin typeface="Calibri Light" panose="020F0302020204030204"/>
                <a:ea typeface="Linux Libertine" panose="02000503000000000000" pitchFamily="2" charset="0"/>
                <a:cs typeface="Linux Libertine" panose="02000503000000000000" pitchFamily="2" charset="0"/>
              </a:rPr>
              <a:t>laser</a:t>
            </a:r>
            <a:endParaRPr kumimoji="0" lang="en-US" sz="2200" b="0" i="0" u="none" strike="noStrike" kern="1200" cap="none" spc="0" normalizeH="0" baseline="0" noProof="0" dirty="0">
              <a:ln>
                <a:noFill/>
              </a:ln>
              <a:solidFill>
                <a:prstClr val="white"/>
              </a:solidFill>
              <a:effectLst/>
              <a:uLnTx/>
              <a:uFillTx/>
              <a:latin typeface="Calibri Light" panose="020F0302020204030204"/>
              <a:ea typeface="Linux Libertine" panose="02000503000000000000" pitchFamily="2" charset="0"/>
              <a:cs typeface="Linux Libertine" panose="02000503000000000000" pitchFamily="2" charset="0"/>
            </a:endParaRPr>
          </a:p>
        </p:txBody>
      </p:sp>
      <p:graphicFrame>
        <p:nvGraphicFramePr>
          <p:cNvPr id="82" name="Table 81">
            <a:extLst>
              <a:ext uri="{FF2B5EF4-FFF2-40B4-BE49-F238E27FC236}">
                <a16:creationId xmlns:a16="http://schemas.microsoft.com/office/drawing/2014/main" id="{D2C04373-6071-484D-A09A-FD4D5CBA6528}"/>
              </a:ext>
            </a:extLst>
          </p:cNvPr>
          <p:cNvGraphicFramePr>
            <a:graphicFrameLocks noGrp="1"/>
          </p:cNvGraphicFramePr>
          <p:nvPr>
            <p:extLst>
              <p:ext uri="{D42A27DB-BD31-4B8C-83A1-F6EECF244321}">
                <p14:modId xmlns:p14="http://schemas.microsoft.com/office/powerpoint/2010/main" val="650337782"/>
              </p:ext>
            </p:extLst>
          </p:nvPr>
        </p:nvGraphicFramePr>
        <p:xfrm>
          <a:off x="2765968" y="636570"/>
          <a:ext cx="2860640" cy="414370"/>
        </p:xfrm>
        <a:graphic>
          <a:graphicData uri="http://schemas.openxmlformats.org/drawingml/2006/table">
            <a:tbl>
              <a:tblPr>
                <a:tableStyleId>{2D5ABB26-0587-4C30-8999-92F81FD0307C}</a:tableStyleId>
              </a:tblPr>
              <a:tblGrid>
                <a:gridCol w="357580">
                  <a:extLst>
                    <a:ext uri="{9D8B030D-6E8A-4147-A177-3AD203B41FA5}">
                      <a16:colId xmlns:a16="http://schemas.microsoft.com/office/drawing/2014/main" val="3886583017"/>
                    </a:ext>
                  </a:extLst>
                </a:gridCol>
                <a:gridCol w="357580">
                  <a:extLst>
                    <a:ext uri="{9D8B030D-6E8A-4147-A177-3AD203B41FA5}">
                      <a16:colId xmlns:a16="http://schemas.microsoft.com/office/drawing/2014/main" val="1816695572"/>
                    </a:ext>
                  </a:extLst>
                </a:gridCol>
                <a:gridCol w="357580">
                  <a:extLst>
                    <a:ext uri="{9D8B030D-6E8A-4147-A177-3AD203B41FA5}">
                      <a16:colId xmlns:a16="http://schemas.microsoft.com/office/drawing/2014/main" val="2548623504"/>
                    </a:ext>
                  </a:extLst>
                </a:gridCol>
                <a:gridCol w="357580">
                  <a:extLst>
                    <a:ext uri="{9D8B030D-6E8A-4147-A177-3AD203B41FA5}">
                      <a16:colId xmlns:a16="http://schemas.microsoft.com/office/drawing/2014/main" val="3857027920"/>
                    </a:ext>
                  </a:extLst>
                </a:gridCol>
                <a:gridCol w="357580">
                  <a:extLst>
                    <a:ext uri="{9D8B030D-6E8A-4147-A177-3AD203B41FA5}">
                      <a16:colId xmlns:a16="http://schemas.microsoft.com/office/drawing/2014/main" val="1106616226"/>
                    </a:ext>
                  </a:extLst>
                </a:gridCol>
                <a:gridCol w="357580">
                  <a:extLst>
                    <a:ext uri="{9D8B030D-6E8A-4147-A177-3AD203B41FA5}">
                      <a16:colId xmlns:a16="http://schemas.microsoft.com/office/drawing/2014/main" val="22251990"/>
                    </a:ext>
                  </a:extLst>
                </a:gridCol>
                <a:gridCol w="357580">
                  <a:extLst>
                    <a:ext uri="{9D8B030D-6E8A-4147-A177-3AD203B41FA5}">
                      <a16:colId xmlns:a16="http://schemas.microsoft.com/office/drawing/2014/main" val="1639891843"/>
                    </a:ext>
                  </a:extLst>
                </a:gridCol>
                <a:gridCol w="357580">
                  <a:extLst>
                    <a:ext uri="{9D8B030D-6E8A-4147-A177-3AD203B41FA5}">
                      <a16:colId xmlns:a16="http://schemas.microsoft.com/office/drawing/2014/main" val="4062506687"/>
                    </a:ext>
                  </a:extLst>
                </a:gridCol>
              </a:tblGrid>
              <a:tr h="414370">
                <a:tc>
                  <a:txBody>
                    <a:bodyPr/>
                    <a:lstStyle/>
                    <a:p>
                      <a:pPr algn="ctr"/>
                      <a:endParaRPr lang="en-US" sz="2000" dirty="0"/>
                    </a:p>
                  </a:txBody>
                  <a:tcPr marL="148992" marR="74496" marT="37248" marB="3724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endParaRPr lang="en-US" sz="2000" dirty="0"/>
                    </a:p>
                  </a:txBody>
                  <a:tcPr marL="148992" marR="74496" marT="37248" marB="3724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2000" dirty="0"/>
                    </a:p>
                  </a:txBody>
                  <a:tcPr marL="148992" marR="74496" marT="37248" marB="3724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000" dirty="0"/>
                    </a:p>
                  </a:txBody>
                  <a:tcPr marL="148992" marR="74496" marT="37248" marB="3724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2000" dirty="0"/>
                    </a:p>
                  </a:txBody>
                  <a:tcPr marL="148992" marR="74496" marT="37248" marB="3724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000" dirty="0"/>
                    </a:p>
                  </a:txBody>
                  <a:tcPr marL="148992" marR="74496" marT="37248" marB="3724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2000" dirty="0"/>
                    </a:p>
                  </a:txBody>
                  <a:tcPr marL="148992" marR="74496" marT="37248" marB="3724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endParaRPr lang="en-US" sz="2000" dirty="0"/>
                    </a:p>
                  </a:txBody>
                  <a:tcPr marL="148992" marR="74496" marT="37248" marB="3724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8330484"/>
                  </a:ext>
                </a:extLst>
              </a:tr>
            </a:tbl>
          </a:graphicData>
        </a:graphic>
      </p:graphicFrame>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0360FDAB-B11E-4DF9-BC9B-E4B8401711B2}"/>
                  </a:ext>
                </a:extLst>
              </p:cNvPr>
              <p:cNvSpPr txBox="1"/>
              <p:nvPr/>
            </p:nvSpPr>
            <p:spPr>
              <a:xfrm>
                <a:off x="2964114" y="1096752"/>
                <a:ext cx="2469330" cy="448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tx1"/>
                          </a:solidFill>
                          <a:latin typeface="Cambria Math" panose="02040503050406030204" pitchFamily="18" charset="0"/>
                          <a:ea typeface="Cambria Math" panose="02040503050406030204" pitchFamily="18" charset="0"/>
                        </a:rPr>
                        <m:t>ℱ</m:t>
                      </m:r>
                      <m:r>
                        <a:rPr lang="en-US" sz="2800" b="0" i="1" smtClean="0">
                          <a:solidFill>
                            <a:schemeClr val="tx1"/>
                          </a:solidFill>
                          <a:latin typeface="Cambria Math" panose="02040503050406030204" pitchFamily="18" charset="0"/>
                          <a:ea typeface="Cambria Math" panose="02040503050406030204" pitchFamily="18" charset="0"/>
                        </a:rPr>
                        <m:t>=</m:t>
                      </m:r>
                      <m:r>
                        <a:rPr lang="en-US" sz="2800" b="0" i="1" smtClean="0">
                          <a:solidFill>
                            <a:schemeClr val="accent1"/>
                          </a:solidFill>
                          <a:latin typeface="Cambria Math" panose="02040503050406030204" pitchFamily="18" charset="0"/>
                          <a:ea typeface="Cambria Math" panose="02040503050406030204" pitchFamily="18" charset="0"/>
                        </a:rPr>
                        <m:t>𝐴</m:t>
                      </m:r>
                      <m:d>
                        <m:dPr>
                          <m:ctrlPr>
                            <a:rPr lang="en-US" sz="2800" i="1" smtClean="0">
                              <a:solidFill>
                                <a:schemeClr val="accent1"/>
                              </a:solidFill>
                              <a:latin typeface="Cambria Math" panose="02040503050406030204" pitchFamily="18" charset="0"/>
                              <a:ea typeface="Cambria Math" panose="02040503050406030204" pitchFamily="18" charset="0"/>
                            </a:rPr>
                          </m:ctrlPr>
                        </m:dPr>
                        <m:e>
                          <m:r>
                            <a:rPr lang="en-US" sz="2800" b="0" i="1" smtClean="0">
                              <a:solidFill>
                                <a:schemeClr val="accent1"/>
                              </a:solidFill>
                              <a:latin typeface="Cambria Math" panose="02040503050406030204" pitchFamily="18" charset="0"/>
                              <a:ea typeface="Cambria Math" panose="02040503050406030204" pitchFamily="18" charset="0"/>
                            </a:rPr>
                            <m:t>𝜃</m:t>
                          </m:r>
                        </m:e>
                      </m:d>
                      <m:sSup>
                        <m:sSupPr>
                          <m:ctrlPr>
                            <a:rPr lang="en-US" sz="2800" i="1" smtClean="0">
                              <a:solidFill>
                                <a:schemeClr val="accent6"/>
                              </a:solidFill>
                              <a:latin typeface="Cambria Math" panose="02040503050406030204" pitchFamily="18" charset="0"/>
                              <a:ea typeface="Cambria Math" panose="02040503050406030204" pitchFamily="18" charset="0"/>
                            </a:rPr>
                          </m:ctrlPr>
                        </m:sSupPr>
                        <m:e>
                          <m:r>
                            <a:rPr lang="en-US" sz="2800" b="0" i="1" smtClean="0">
                              <a:solidFill>
                                <a:schemeClr val="accent6"/>
                              </a:solidFill>
                              <a:latin typeface="Cambria Math" panose="02040503050406030204" pitchFamily="18" charset="0"/>
                              <a:ea typeface="Cambria Math" panose="02040503050406030204" pitchFamily="18" charset="0"/>
                            </a:rPr>
                            <m:t>𝑒</m:t>
                          </m:r>
                        </m:e>
                        <m:sup>
                          <m:r>
                            <a:rPr lang="en-US" sz="2800" b="0" i="1" smtClean="0">
                              <a:solidFill>
                                <a:schemeClr val="accent6"/>
                              </a:solidFill>
                              <a:latin typeface="Cambria Math" panose="02040503050406030204" pitchFamily="18" charset="0"/>
                              <a:ea typeface="Cambria Math" panose="02040503050406030204" pitchFamily="18" charset="0"/>
                            </a:rPr>
                            <m:t>𝑗</m:t>
                          </m:r>
                          <m:r>
                            <a:rPr lang="en-US" sz="2800" b="0" i="1" smtClean="0">
                              <a:solidFill>
                                <a:schemeClr val="accent6"/>
                              </a:solidFill>
                              <a:latin typeface="Cambria Math" panose="02040503050406030204" pitchFamily="18" charset="0"/>
                              <a:ea typeface="Cambria Math" panose="02040503050406030204" pitchFamily="18" charset="0"/>
                            </a:rPr>
                            <m:t>𝜙</m:t>
                          </m:r>
                          <m:r>
                            <a:rPr lang="en-US" sz="2800" b="0" i="1" smtClean="0">
                              <a:solidFill>
                                <a:schemeClr val="accent6"/>
                              </a:solidFill>
                              <a:latin typeface="Cambria Math" panose="02040503050406030204" pitchFamily="18" charset="0"/>
                              <a:ea typeface="Cambria Math" panose="02040503050406030204" pitchFamily="18" charset="0"/>
                            </a:rPr>
                            <m:t>(</m:t>
                          </m:r>
                          <m:r>
                            <a:rPr lang="en-US" sz="2800" b="0" i="1" smtClean="0">
                              <a:solidFill>
                                <a:schemeClr val="accent6"/>
                              </a:solidFill>
                              <a:latin typeface="Cambria Math" panose="02040503050406030204" pitchFamily="18" charset="0"/>
                              <a:ea typeface="Cambria Math" panose="02040503050406030204" pitchFamily="18" charset="0"/>
                            </a:rPr>
                            <m:t>𝜃</m:t>
                          </m:r>
                          <m:r>
                            <a:rPr lang="en-US" sz="2800" b="0" i="1" smtClean="0">
                              <a:solidFill>
                                <a:schemeClr val="accent6"/>
                              </a:solidFill>
                              <a:latin typeface="Cambria Math" panose="02040503050406030204" pitchFamily="18" charset="0"/>
                              <a:ea typeface="Cambria Math" panose="02040503050406030204" pitchFamily="18" charset="0"/>
                            </a:rPr>
                            <m:t>)</m:t>
                          </m:r>
                        </m:sup>
                      </m:sSup>
                    </m:oMath>
                  </m:oMathPara>
                </a14:m>
                <a:endParaRPr lang="en-US" sz="2800" dirty="0">
                  <a:solidFill>
                    <a:schemeClr val="tx1"/>
                  </a:solidFill>
                </a:endParaRPr>
              </a:p>
            </p:txBody>
          </p:sp>
        </mc:Choice>
        <mc:Fallback xmlns="">
          <p:sp>
            <p:nvSpPr>
              <p:cNvPr id="83" name="TextBox 82">
                <a:extLst>
                  <a:ext uri="{FF2B5EF4-FFF2-40B4-BE49-F238E27FC236}">
                    <a16:creationId xmlns:a16="http://schemas.microsoft.com/office/drawing/2014/main" id="{0360FDAB-B11E-4DF9-BC9B-E4B8401711B2}"/>
                  </a:ext>
                </a:extLst>
              </p:cNvPr>
              <p:cNvSpPr txBox="1">
                <a:spLocks noRot="1" noChangeAspect="1" noMove="1" noResize="1" noEditPoints="1" noAdjustHandles="1" noChangeArrowheads="1" noChangeShapeType="1" noTextEdit="1"/>
              </p:cNvSpPr>
              <p:nvPr/>
            </p:nvSpPr>
            <p:spPr>
              <a:xfrm>
                <a:off x="2964114" y="1096752"/>
                <a:ext cx="2469330" cy="448777"/>
              </a:xfrm>
              <a:prstGeom prst="rect">
                <a:avLst/>
              </a:prstGeom>
              <a:blipFill>
                <a:blip r:embed="rId16"/>
                <a:stretch>
                  <a:fillRect/>
                </a:stretch>
              </a:blipFill>
            </p:spPr>
            <p:txBody>
              <a:bodyPr/>
              <a:lstStyle/>
              <a:p>
                <a:r>
                  <a:rPr lang="en-US">
                    <a:noFill/>
                  </a:rPr>
                  <a:t> </a:t>
                </a:r>
              </a:p>
            </p:txBody>
          </p:sp>
        </mc:Fallback>
      </mc:AlternateContent>
      <p:cxnSp>
        <p:nvCxnSpPr>
          <p:cNvPr id="84" name="Straight Connector 83">
            <a:extLst>
              <a:ext uri="{FF2B5EF4-FFF2-40B4-BE49-F238E27FC236}">
                <a16:creationId xmlns:a16="http://schemas.microsoft.com/office/drawing/2014/main" id="{D8B703D1-9131-4242-AF9D-ABB8626F4C4B}"/>
              </a:ext>
            </a:extLst>
          </p:cNvPr>
          <p:cNvCxnSpPr>
            <a:cxnSpLocks/>
          </p:cNvCxnSpPr>
          <p:nvPr/>
        </p:nvCxnSpPr>
        <p:spPr>
          <a:xfrm>
            <a:off x="9127190" y="396479"/>
            <a:ext cx="0" cy="2137162"/>
          </a:xfrm>
          <a:prstGeom prst="line">
            <a:avLst/>
          </a:prstGeom>
          <a:ln w="28575">
            <a:solidFill>
              <a:srgbClr val="FFFF00"/>
            </a:soli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86" name="Group 85">
            <a:extLst>
              <a:ext uri="{FF2B5EF4-FFF2-40B4-BE49-F238E27FC236}">
                <a16:creationId xmlns:a16="http://schemas.microsoft.com/office/drawing/2014/main" id="{42D494BA-8CBF-405C-B5D8-DCB7D7434F8B}"/>
              </a:ext>
            </a:extLst>
          </p:cNvPr>
          <p:cNvGrpSpPr/>
          <p:nvPr/>
        </p:nvGrpSpPr>
        <p:grpSpPr>
          <a:xfrm>
            <a:off x="6659615" y="5418283"/>
            <a:ext cx="1810546" cy="1377608"/>
            <a:chOff x="5288017" y="5418283"/>
            <a:chExt cx="1810546" cy="1377608"/>
          </a:xfrm>
          <a:solidFill>
            <a:schemeClr val="bg1"/>
          </a:solidFill>
        </p:grpSpPr>
        <p:grpSp>
          <p:nvGrpSpPr>
            <p:cNvPr id="87" name="Group 86">
              <a:extLst>
                <a:ext uri="{FF2B5EF4-FFF2-40B4-BE49-F238E27FC236}">
                  <a16:creationId xmlns:a16="http://schemas.microsoft.com/office/drawing/2014/main" id="{A0076029-7820-418C-BC4D-300F28186D24}"/>
                </a:ext>
              </a:extLst>
            </p:cNvPr>
            <p:cNvGrpSpPr/>
            <p:nvPr/>
          </p:nvGrpSpPr>
          <p:grpSpPr>
            <a:xfrm rot="16200000">
              <a:off x="5640751" y="5338079"/>
              <a:ext cx="1105078" cy="1810546"/>
              <a:chOff x="500910" y="2184396"/>
              <a:chExt cx="3356023" cy="1911350"/>
            </a:xfrm>
            <a:grpFill/>
          </p:grpSpPr>
          <p:sp>
            <p:nvSpPr>
              <p:cNvPr id="104" name="Isosceles Triangle 120">
                <a:extLst>
                  <a:ext uri="{FF2B5EF4-FFF2-40B4-BE49-F238E27FC236}">
                    <a16:creationId xmlns:a16="http://schemas.microsoft.com/office/drawing/2014/main" id="{93C3E22F-D58F-4EFB-B1EE-CE372F89282F}"/>
                  </a:ext>
                </a:extLst>
              </p:cNvPr>
              <p:cNvSpPr/>
              <p:nvPr/>
            </p:nvSpPr>
            <p:spPr>
              <a:xfrm rot="16200000">
                <a:off x="2529027" y="2621146"/>
                <a:ext cx="1612682" cy="1043130"/>
              </a:xfrm>
              <a:prstGeom prst="triangle">
                <a:avLst/>
              </a:prstGeom>
              <a:grp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07" name="Rectangle 106">
                <a:extLst>
                  <a:ext uri="{FF2B5EF4-FFF2-40B4-BE49-F238E27FC236}">
                    <a16:creationId xmlns:a16="http://schemas.microsoft.com/office/drawing/2014/main" id="{141E7E7D-D7E3-46FB-9428-B5169FCB80F5}"/>
                  </a:ext>
                </a:extLst>
              </p:cNvPr>
              <p:cNvSpPr/>
              <p:nvPr/>
            </p:nvSpPr>
            <p:spPr>
              <a:xfrm>
                <a:off x="500910" y="2184396"/>
                <a:ext cx="2537925" cy="1911350"/>
              </a:xfrm>
              <a:prstGeom prst="rect">
                <a:avLst/>
              </a:prstGeom>
              <a:grp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r>
                  <a:rPr lang="en-US" sz="2200" dirty="0">
                    <a:solidFill>
                      <a:schemeClr val="tx1"/>
                    </a:solidFill>
                  </a:rPr>
                  <a:t>camera</a:t>
                </a:r>
              </a:p>
            </p:txBody>
          </p:sp>
        </p:grpSp>
        <p:grpSp>
          <p:nvGrpSpPr>
            <p:cNvPr id="88" name="Group 87">
              <a:extLst>
                <a:ext uri="{FF2B5EF4-FFF2-40B4-BE49-F238E27FC236}">
                  <a16:creationId xmlns:a16="http://schemas.microsoft.com/office/drawing/2014/main" id="{88796276-88F4-4BDE-90F6-DDD56B314D2B}"/>
                </a:ext>
              </a:extLst>
            </p:cNvPr>
            <p:cNvGrpSpPr/>
            <p:nvPr/>
          </p:nvGrpSpPr>
          <p:grpSpPr>
            <a:xfrm rot="5400000">
              <a:off x="6058536" y="4725055"/>
              <a:ext cx="269502" cy="1655958"/>
              <a:chOff x="261257" y="261257"/>
              <a:chExt cx="478973" cy="3847469"/>
            </a:xfrm>
            <a:grpFill/>
          </p:grpSpPr>
          <p:sp>
            <p:nvSpPr>
              <p:cNvPr id="90" name="Rectangle 89">
                <a:extLst>
                  <a:ext uri="{FF2B5EF4-FFF2-40B4-BE49-F238E27FC236}">
                    <a16:creationId xmlns:a16="http://schemas.microsoft.com/office/drawing/2014/main" id="{08191AD8-AE86-479F-A4C3-D0D6D75CE7FF}"/>
                  </a:ext>
                </a:extLst>
              </p:cNvPr>
              <p:cNvSpPr/>
              <p:nvPr/>
            </p:nvSpPr>
            <p:spPr>
              <a:xfrm>
                <a:off x="261257" y="261257"/>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B2698511-1752-4F62-BC80-2AF79F0D2375}"/>
                  </a:ext>
                </a:extLst>
              </p:cNvPr>
              <p:cNvSpPr/>
              <p:nvPr/>
            </p:nvSpPr>
            <p:spPr>
              <a:xfrm>
                <a:off x="261257" y="740229"/>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Rectangle 91">
                <a:extLst>
                  <a:ext uri="{FF2B5EF4-FFF2-40B4-BE49-F238E27FC236}">
                    <a16:creationId xmlns:a16="http://schemas.microsoft.com/office/drawing/2014/main" id="{32681D39-6664-44FE-8ED9-08B5EFB66D44}"/>
                  </a:ext>
                </a:extLst>
              </p:cNvPr>
              <p:cNvSpPr/>
              <p:nvPr/>
            </p:nvSpPr>
            <p:spPr>
              <a:xfrm>
                <a:off x="261257" y="1223123"/>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95">
                <a:extLst>
                  <a:ext uri="{FF2B5EF4-FFF2-40B4-BE49-F238E27FC236}">
                    <a16:creationId xmlns:a16="http://schemas.microsoft.com/office/drawing/2014/main" id="{1BDF122D-866F-4394-A290-962B4A2E8E06}"/>
                  </a:ext>
                </a:extLst>
              </p:cNvPr>
              <p:cNvSpPr/>
              <p:nvPr/>
            </p:nvSpPr>
            <p:spPr>
              <a:xfrm>
                <a:off x="261257" y="170602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870221D8-9B85-474E-B9CF-CF7E5611CAE4}"/>
                  </a:ext>
                </a:extLst>
              </p:cNvPr>
              <p:cNvSpPr/>
              <p:nvPr/>
            </p:nvSpPr>
            <p:spPr>
              <a:xfrm>
                <a:off x="261257" y="218499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2BF79097-1E7B-4AFA-85D3-B333219DC82F}"/>
                  </a:ext>
                </a:extLst>
              </p:cNvPr>
              <p:cNvSpPr/>
              <p:nvPr/>
            </p:nvSpPr>
            <p:spPr>
              <a:xfrm>
                <a:off x="261257" y="2667888"/>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A1353987-5C8C-4949-85BB-FA6C425CB1E0}"/>
                  </a:ext>
                </a:extLst>
              </p:cNvPr>
              <p:cNvSpPr/>
              <p:nvPr/>
            </p:nvSpPr>
            <p:spPr>
              <a:xfrm>
                <a:off x="261258" y="315078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50A98404-6FC3-4B7A-A7DE-624736E40EB9}"/>
                  </a:ext>
                </a:extLst>
              </p:cNvPr>
              <p:cNvSpPr/>
              <p:nvPr/>
            </p:nvSpPr>
            <p:spPr>
              <a:xfrm>
                <a:off x="261258" y="362975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57454084"/>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trimmed-bead-oct-experiment3-transient">
            <a:hlinkClick r:id="" action="ppaction://media"/>
            <a:extLst>
              <a:ext uri="{FF2B5EF4-FFF2-40B4-BE49-F238E27FC236}">
                <a16:creationId xmlns:a16="http://schemas.microsoft.com/office/drawing/2014/main" id="{7A026462-6727-4A34-A3AD-9EE8BCB80EF3}"/>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606386" y="1141767"/>
            <a:ext cx="3444174" cy="2745591"/>
          </a:xfrm>
          <a:prstGeom prst="rect">
            <a:avLst/>
          </a:prstGeom>
          <a:ln w="19050">
            <a:solidFill>
              <a:schemeClr val="tx1"/>
            </a:solidFill>
          </a:ln>
        </p:spPr>
      </p:pic>
      <p:pic>
        <p:nvPicPr>
          <p:cNvPr id="30" name="trimmed-bead-oct-experiment4-transient">
            <a:hlinkClick r:id="" action="ppaction://media"/>
            <a:extLst>
              <a:ext uri="{FF2B5EF4-FFF2-40B4-BE49-F238E27FC236}">
                <a16:creationId xmlns:a16="http://schemas.microsoft.com/office/drawing/2014/main" id="{3A02A30D-3A0E-4ABA-B7AC-720478026B30}"/>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6151777" y="1141767"/>
            <a:ext cx="3444174" cy="2745591"/>
          </a:xfrm>
          <a:prstGeom prst="rect">
            <a:avLst/>
          </a:prstGeom>
          <a:ln w="19050">
            <a:solidFill>
              <a:schemeClr val="tx1"/>
            </a:solidFill>
          </a:ln>
        </p:spPr>
      </p:pic>
      <p:pic>
        <p:nvPicPr>
          <p:cNvPr id="7" name="Picture 6">
            <a:extLst>
              <a:ext uri="{FF2B5EF4-FFF2-40B4-BE49-F238E27FC236}">
                <a16:creationId xmlns:a16="http://schemas.microsoft.com/office/drawing/2014/main" id="{587038DC-B2FF-4490-A8D6-3C3EB2F1CBEF}"/>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58260" y="145320"/>
            <a:ext cx="1865841" cy="1490908"/>
          </a:xfrm>
          <a:prstGeom prst="rect">
            <a:avLst/>
          </a:prstGeom>
          <a:ln w="19050">
            <a:solidFill>
              <a:schemeClr val="tx1"/>
            </a:solidFill>
          </a:ln>
        </p:spPr>
      </p:pic>
      <p:grpSp>
        <p:nvGrpSpPr>
          <p:cNvPr id="10" name="Group 9">
            <a:extLst>
              <a:ext uri="{FF2B5EF4-FFF2-40B4-BE49-F238E27FC236}">
                <a16:creationId xmlns:a16="http://schemas.microsoft.com/office/drawing/2014/main" id="{3E46B2C6-4D37-4905-8DF3-18D22F7E6C70}"/>
              </a:ext>
            </a:extLst>
          </p:cNvPr>
          <p:cNvGrpSpPr/>
          <p:nvPr/>
        </p:nvGrpSpPr>
        <p:grpSpPr>
          <a:xfrm>
            <a:off x="58368" y="2278943"/>
            <a:ext cx="2545962" cy="1215483"/>
            <a:chOff x="2428428" y="5642517"/>
            <a:chExt cx="2545962" cy="1215483"/>
          </a:xfrm>
        </p:grpSpPr>
        <p:sp>
          <p:nvSpPr>
            <p:cNvPr id="11" name="TextBox 10">
              <a:extLst>
                <a:ext uri="{FF2B5EF4-FFF2-40B4-BE49-F238E27FC236}">
                  <a16:creationId xmlns:a16="http://schemas.microsoft.com/office/drawing/2014/main" id="{15C2195D-615B-48F3-8656-9F7BD3A382BF}"/>
                </a:ext>
              </a:extLst>
            </p:cNvPr>
            <p:cNvSpPr txBox="1"/>
            <p:nvPr/>
          </p:nvSpPr>
          <p:spPr>
            <a:xfrm>
              <a:off x="2428428" y="6396335"/>
              <a:ext cx="100893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source</a:t>
              </a:r>
            </a:p>
          </p:txBody>
        </p:sp>
        <p:sp>
          <p:nvSpPr>
            <p:cNvPr id="12" name="Rectangle 11">
              <a:extLst>
                <a:ext uri="{FF2B5EF4-FFF2-40B4-BE49-F238E27FC236}">
                  <a16:creationId xmlns:a16="http://schemas.microsoft.com/office/drawing/2014/main" id="{54020BAE-1CB3-42D8-9DBB-B95D67278154}"/>
                </a:ext>
              </a:extLst>
            </p:cNvPr>
            <p:cNvSpPr/>
            <p:nvPr/>
          </p:nvSpPr>
          <p:spPr>
            <a:xfrm>
              <a:off x="3984695" y="5647662"/>
              <a:ext cx="808709" cy="774644"/>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D7388E1-254A-48F6-905F-4DB5D3D18735}"/>
                </a:ext>
              </a:extLst>
            </p:cNvPr>
            <p:cNvSpPr txBox="1"/>
            <p:nvPr/>
          </p:nvSpPr>
          <p:spPr>
            <a:xfrm>
              <a:off x="3803877" y="6396335"/>
              <a:ext cx="117051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probing</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DE9A2C6-A7A4-4C8E-AF02-0CD33B4AB727}"/>
                    </a:ext>
                  </a:extLst>
                </p:cNvPr>
                <p:cNvSpPr txBox="1"/>
                <p:nvPr/>
              </p:nvSpPr>
              <p:spPr>
                <a:xfrm>
                  <a:off x="3409639" y="5668858"/>
                  <a:ext cx="466473" cy="9848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1" i="1" smtClean="0">
                            <a:solidFill>
                              <a:schemeClr val="tx1"/>
                            </a:solidFill>
                            <a:latin typeface="Cambria Math" panose="02040503050406030204" pitchFamily="18" charset="0"/>
                            <a:ea typeface="Cambria Math" panose="02040503050406030204" pitchFamily="18" charset="0"/>
                          </a:rPr>
                          <m:t>↔</m:t>
                        </m:r>
                      </m:oMath>
                    </m:oMathPara>
                  </a14:m>
                  <a:endParaRPr lang="en-US" sz="3200" b="1" i="1" dirty="0">
                    <a:solidFill>
                      <a:schemeClr val="tx1"/>
                    </a:solidFill>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3200" b="1" i="1" smtClean="0">
                            <a:solidFill>
                              <a:schemeClr val="tx1"/>
                            </a:solidFill>
                            <a:latin typeface="Cambria Math" panose="02040503050406030204" pitchFamily="18" charset="0"/>
                            <a:ea typeface="Cambria Math" panose="02040503050406030204" pitchFamily="18" charset="0"/>
                          </a:rPr>
                          <m:t>ℱ</m:t>
                        </m:r>
                      </m:oMath>
                    </m:oMathPara>
                  </a14:m>
                  <a:endParaRPr lang="en-US" sz="3200" b="1" dirty="0">
                    <a:solidFill>
                      <a:schemeClr val="tx1"/>
                    </a:solidFill>
                  </a:endParaRPr>
                </a:p>
              </p:txBody>
            </p:sp>
          </mc:Choice>
          <mc:Fallback xmlns="">
            <p:sp>
              <p:nvSpPr>
                <p:cNvPr id="14" name="TextBox 13">
                  <a:extLst>
                    <a:ext uri="{FF2B5EF4-FFF2-40B4-BE49-F238E27FC236}">
                      <a16:creationId xmlns:a16="http://schemas.microsoft.com/office/drawing/2014/main" id="{7DE9A2C6-A7A4-4C8E-AF02-0CD33B4AB727}"/>
                    </a:ext>
                  </a:extLst>
                </p:cNvPr>
                <p:cNvSpPr txBox="1">
                  <a:spLocks noRot="1" noChangeAspect="1" noMove="1" noResize="1" noEditPoints="1" noAdjustHandles="1" noChangeArrowheads="1" noChangeShapeType="1" noTextEdit="1"/>
                </p:cNvSpPr>
                <p:nvPr/>
              </p:nvSpPr>
              <p:spPr>
                <a:xfrm>
                  <a:off x="3409639" y="5668858"/>
                  <a:ext cx="466473" cy="984885"/>
                </a:xfrm>
                <a:prstGeom prst="rect">
                  <a:avLst/>
                </a:prstGeom>
                <a:blipFill>
                  <a:blip r:embed="rId16"/>
                  <a:stretch>
                    <a:fillRect/>
                  </a:stretch>
                </a:blipFill>
              </p:spPr>
              <p:txBody>
                <a:bodyPr/>
                <a:lstStyle/>
                <a:p>
                  <a:r>
                    <a:rPr lang="en-US">
                      <a:noFill/>
                    </a:rPr>
                    <a:t> </a:t>
                  </a:r>
                </a:p>
              </p:txBody>
            </p:sp>
          </mc:Fallback>
        </mc:AlternateContent>
        <p:sp>
          <p:nvSpPr>
            <p:cNvPr id="15" name="Rectangle 14">
              <a:extLst>
                <a:ext uri="{FF2B5EF4-FFF2-40B4-BE49-F238E27FC236}">
                  <a16:creationId xmlns:a16="http://schemas.microsoft.com/office/drawing/2014/main" id="{A64D8432-1FBB-457C-B16B-651E552FD501}"/>
                </a:ext>
              </a:extLst>
            </p:cNvPr>
            <p:cNvSpPr/>
            <p:nvPr/>
          </p:nvSpPr>
          <p:spPr>
            <a:xfrm>
              <a:off x="2893160" y="5990106"/>
              <a:ext cx="79466" cy="794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196AF0D-002F-43B8-85AF-0A2D39208E89}"/>
                </a:ext>
              </a:extLst>
            </p:cNvPr>
            <p:cNvSpPr/>
            <p:nvPr/>
          </p:nvSpPr>
          <p:spPr>
            <a:xfrm>
              <a:off x="2528539" y="5642517"/>
              <a:ext cx="808709" cy="77464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2AABA90E-35B4-46C0-8D3B-F63AF9496A34}"/>
              </a:ext>
            </a:extLst>
          </p:cNvPr>
          <p:cNvGrpSpPr/>
          <p:nvPr/>
        </p:nvGrpSpPr>
        <p:grpSpPr>
          <a:xfrm>
            <a:off x="9666333" y="2278943"/>
            <a:ext cx="2545962" cy="1215483"/>
            <a:chOff x="2428428" y="5642517"/>
            <a:chExt cx="2545962" cy="1215483"/>
          </a:xfrm>
        </p:grpSpPr>
        <p:sp>
          <p:nvSpPr>
            <p:cNvPr id="18" name="TextBox 17">
              <a:extLst>
                <a:ext uri="{FF2B5EF4-FFF2-40B4-BE49-F238E27FC236}">
                  <a16:creationId xmlns:a16="http://schemas.microsoft.com/office/drawing/2014/main" id="{619E3143-FCC5-4A75-B67D-CCCD6896ED86}"/>
                </a:ext>
              </a:extLst>
            </p:cNvPr>
            <p:cNvSpPr txBox="1"/>
            <p:nvPr/>
          </p:nvSpPr>
          <p:spPr>
            <a:xfrm>
              <a:off x="2428428" y="6396335"/>
              <a:ext cx="100893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source</a:t>
              </a:r>
            </a:p>
          </p:txBody>
        </p:sp>
        <p:sp>
          <p:nvSpPr>
            <p:cNvPr id="20" name="TextBox 19">
              <a:extLst>
                <a:ext uri="{FF2B5EF4-FFF2-40B4-BE49-F238E27FC236}">
                  <a16:creationId xmlns:a16="http://schemas.microsoft.com/office/drawing/2014/main" id="{66060F62-338F-4202-B44B-19153170E2E1}"/>
                </a:ext>
              </a:extLst>
            </p:cNvPr>
            <p:cNvSpPr txBox="1"/>
            <p:nvPr/>
          </p:nvSpPr>
          <p:spPr>
            <a:xfrm>
              <a:off x="3803877" y="6396335"/>
              <a:ext cx="117051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probing</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1BC7CC2-9A4D-4458-A5B5-9E3D15B453EC}"/>
                    </a:ext>
                  </a:extLst>
                </p:cNvPr>
                <p:cNvSpPr txBox="1"/>
                <p:nvPr/>
              </p:nvSpPr>
              <p:spPr>
                <a:xfrm>
                  <a:off x="3409639" y="5668858"/>
                  <a:ext cx="466473" cy="9848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1" i="1" smtClean="0">
                            <a:solidFill>
                              <a:schemeClr val="tx1"/>
                            </a:solidFill>
                            <a:latin typeface="Cambria Math" panose="02040503050406030204" pitchFamily="18" charset="0"/>
                            <a:ea typeface="Cambria Math" panose="02040503050406030204" pitchFamily="18" charset="0"/>
                          </a:rPr>
                          <m:t>↔</m:t>
                        </m:r>
                      </m:oMath>
                    </m:oMathPara>
                  </a14:m>
                  <a:endParaRPr lang="en-US" sz="3200" b="1" i="1" dirty="0">
                    <a:solidFill>
                      <a:schemeClr val="tx1"/>
                    </a:solidFill>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3200" b="1" i="1" smtClean="0">
                            <a:solidFill>
                              <a:schemeClr val="tx1"/>
                            </a:solidFill>
                            <a:latin typeface="Cambria Math" panose="02040503050406030204" pitchFamily="18" charset="0"/>
                            <a:ea typeface="Cambria Math" panose="02040503050406030204" pitchFamily="18" charset="0"/>
                          </a:rPr>
                          <m:t>ℱ</m:t>
                        </m:r>
                      </m:oMath>
                    </m:oMathPara>
                  </a14:m>
                  <a:endParaRPr lang="en-US" sz="3200" b="1" dirty="0">
                    <a:solidFill>
                      <a:schemeClr val="tx1"/>
                    </a:solidFill>
                  </a:endParaRPr>
                </a:p>
              </p:txBody>
            </p:sp>
          </mc:Choice>
          <mc:Fallback xmlns="">
            <p:sp>
              <p:nvSpPr>
                <p:cNvPr id="21" name="TextBox 20">
                  <a:extLst>
                    <a:ext uri="{FF2B5EF4-FFF2-40B4-BE49-F238E27FC236}">
                      <a16:creationId xmlns:a16="http://schemas.microsoft.com/office/drawing/2014/main" id="{91BC7CC2-9A4D-4458-A5B5-9E3D15B453EC}"/>
                    </a:ext>
                  </a:extLst>
                </p:cNvPr>
                <p:cNvSpPr txBox="1">
                  <a:spLocks noRot="1" noChangeAspect="1" noMove="1" noResize="1" noEditPoints="1" noAdjustHandles="1" noChangeArrowheads="1" noChangeShapeType="1" noTextEdit="1"/>
                </p:cNvSpPr>
                <p:nvPr/>
              </p:nvSpPr>
              <p:spPr>
                <a:xfrm>
                  <a:off x="3409639" y="5668858"/>
                  <a:ext cx="466473" cy="984885"/>
                </a:xfrm>
                <a:prstGeom prst="rect">
                  <a:avLst/>
                </a:prstGeom>
                <a:blipFill>
                  <a:blip r:embed="rId17"/>
                  <a:stretch>
                    <a:fillRect/>
                  </a:stretch>
                </a:blipFill>
              </p:spPr>
              <p:txBody>
                <a:bodyPr/>
                <a:lstStyle/>
                <a:p>
                  <a:r>
                    <a:rPr lang="en-US">
                      <a:noFill/>
                    </a:rPr>
                    <a:t> </a:t>
                  </a:r>
                </a:p>
              </p:txBody>
            </p:sp>
          </mc:Fallback>
        </mc:AlternateContent>
        <p:sp>
          <p:nvSpPr>
            <p:cNvPr id="22" name="Rectangle 21">
              <a:extLst>
                <a:ext uri="{FF2B5EF4-FFF2-40B4-BE49-F238E27FC236}">
                  <a16:creationId xmlns:a16="http://schemas.microsoft.com/office/drawing/2014/main" id="{875C9EEB-398A-4E44-8607-EFC4ABDA1AF5}"/>
                </a:ext>
              </a:extLst>
            </p:cNvPr>
            <p:cNvSpPr/>
            <p:nvPr/>
          </p:nvSpPr>
          <p:spPr>
            <a:xfrm>
              <a:off x="4349316" y="5990106"/>
              <a:ext cx="79466" cy="794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ED769052-F043-4ECC-B093-DBA061209781}"/>
                </a:ext>
              </a:extLst>
            </p:cNvPr>
            <p:cNvSpPr/>
            <p:nvPr/>
          </p:nvSpPr>
          <p:spPr>
            <a:xfrm>
              <a:off x="3984695" y="5642517"/>
              <a:ext cx="808709" cy="77464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E93FBA83-C468-4DA3-A64A-82BEF5BEFE14}"/>
                </a:ext>
              </a:extLst>
            </p:cNvPr>
            <p:cNvSpPr/>
            <p:nvPr/>
          </p:nvSpPr>
          <p:spPr>
            <a:xfrm>
              <a:off x="2528538" y="5642517"/>
              <a:ext cx="808709" cy="774644"/>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trimmed-bead-oct-experiment1-transient">
            <a:hlinkClick r:id="" action="ppaction://media"/>
            <a:extLst>
              <a:ext uri="{FF2B5EF4-FFF2-40B4-BE49-F238E27FC236}">
                <a16:creationId xmlns:a16="http://schemas.microsoft.com/office/drawing/2014/main" id="{7CF50B61-3D2E-4B06-9E19-35D94CD94CBF}"/>
              </a:ext>
            </a:extLst>
          </p:cNvPr>
          <p:cNvPicPr>
            <a:picLocks noChangeAspect="1"/>
          </p:cNvPicPr>
          <p:nvPr>
            <a:videoFile r:link="rId6"/>
            <p:extLst>
              <p:ext uri="{DAA4B4D4-6D71-4841-9C94-3DE7FCFB9230}">
                <p14:media xmlns:p14="http://schemas.microsoft.com/office/powerpoint/2010/main" r:embed="rId5"/>
              </p:ext>
            </p:extLst>
          </p:nvPr>
        </p:nvPicPr>
        <p:blipFill>
          <a:blip r:embed="rId18"/>
          <a:stretch>
            <a:fillRect/>
          </a:stretch>
        </p:blipFill>
        <p:spPr>
          <a:xfrm>
            <a:off x="2604330" y="3988030"/>
            <a:ext cx="3444174" cy="2745591"/>
          </a:xfrm>
          <a:prstGeom prst="rect">
            <a:avLst/>
          </a:prstGeom>
          <a:ln w="19050">
            <a:solidFill>
              <a:schemeClr val="tx1"/>
            </a:solidFill>
          </a:ln>
        </p:spPr>
      </p:pic>
      <p:pic>
        <p:nvPicPr>
          <p:cNvPr id="27" name="trimmed-bead-oct-experiment2-transient">
            <a:hlinkClick r:id="" action="ppaction://media"/>
            <a:extLst>
              <a:ext uri="{FF2B5EF4-FFF2-40B4-BE49-F238E27FC236}">
                <a16:creationId xmlns:a16="http://schemas.microsoft.com/office/drawing/2014/main" id="{C74EDA24-77DD-4B4E-9895-47D6E5BC4057}"/>
              </a:ext>
            </a:extLst>
          </p:cNvPr>
          <p:cNvPicPr>
            <a:picLocks noChangeAspect="1"/>
          </p:cNvPicPr>
          <p:nvPr>
            <a:videoFile r:link="rId8"/>
            <p:extLst>
              <p:ext uri="{DAA4B4D4-6D71-4841-9C94-3DE7FCFB9230}">
                <p14:media xmlns:p14="http://schemas.microsoft.com/office/powerpoint/2010/main" r:embed="rId7"/>
              </p:ext>
            </p:extLst>
          </p:nvPr>
        </p:nvPicPr>
        <p:blipFill>
          <a:blip r:embed="rId19"/>
          <a:stretch>
            <a:fillRect/>
          </a:stretch>
        </p:blipFill>
        <p:spPr>
          <a:xfrm>
            <a:off x="6149721" y="3988030"/>
            <a:ext cx="3444174" cy="2745591"/>
          </a:xfrm>
          <a:prstGeom prst="rect">
            <a:avLst/>
          </a:prstGeom>
          <a:ln w="19050">
            <a:solidFill>
              <a:schemeClr val="tx1"/>
            </a:solidFill>
          </a:ln>
        </p:spPr>
      </p:pic>
      <p:grpSp>
        <p:nvGrpSpPr>
          <p:cNvPr id="2" name="Group 1">
            <a:extLst>
              <a:ext uri="{FF2B5EF4-FFF2-40B4-BE49-F238E27FC236}">
                <a16:creationId xmlns:a16="http://schemas.microsoft.com/office/drawing/2014/main" id="{D3EC9E14-8B95-45B2-8F51-70DFCBD57023}"/>
              </a:ext>
            </a:extLst>
          </p:cNvPr>
          <p:cNvGrpSpPr/>
          <p:nvPr/>
        </p:nvGrpSpPr>
        <p:grpSpPr>
          <a:xfrm>
            <a:off x="58368" y="4890959"/>
            <a:ext cx="2537257" cy="1221758"/>
            <a:chOff x="58368" y="4190561"/>
            <a:chExt cx="2537257" cy="1221758"/>
          </a:xfrm>
        </p:grpSpPr>
        <p:sp>
          <p:nvSpPr>
            <p:cNvPr id="28" name="TextBox 27">
              <a:extLst>
                <a:ext uri="{FF2B5EF4-FFF2-40B4-BE49-F238E27FC236}">
                  <a16:creationId xmlns:a16="http://schemas.microsoft.com/office/drawing/2014/main" id="{B88D5804-46B0-4BC8-B4C9-B2BFA8B3A13B}"/>
                </a:ext>
              </a:extLst>
            </p:cNvPr>
            <p:cNvSpPr txBox="1"/>
            <p:nvPr/>
          </p:nvSpPr>
          <p:spPr>
            <a:xfrm>
              <a:off x="58368" y="4944379"/>
              <a:ext cx="100893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source</a:t>
              </a:r>
            </a:p>
          </p:txBody>
        </p:sp>
        <p:sp>
          <p:nvSpPr>
            <p:cNvPr id="31" name="Rectangle 30">
              <a:extLst>
                <a:ext uri="{FF2B5EF4-FFF2-40B4-BE49-F238E27FC236}">
                  <a16:creationId xmlns:a16="http://schemas.microsoft.com/office/drawing/2014/main" id="{C9D4DAAF-E96E-426B-9D5D-7060B808CCEF}"/>
                </a:ext>
              </a:extLst>
            </p:cNvPr>
            <p:cNvSpPr/>
            <p:nvPr/>
          </p:nvSpPr>
          <p:spPr>
            <a:xfrm>
              <a:off x="158479" y="4190561"/>
              <a:ext cx="808709" cy="77464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1C5B6D5C-8992-4984-B7E6-650267FAE980}"/>
                </a:ext>
              </a:extLst>
            </p:cNvPr>
            <p:cNvSpPr txBox="1"/>
            <p:nvPr/>
          </p:nvSpPr>
          <p:spPr>
            <a:xfrm>
              <a:off x="1425112" y="4950654"/>
              <a:ext cx="117051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probing</a:t>
              </a:r>
            </a:p>
          </p:txBody>
        </p:sp>
        <p:cxnSp>
          <p:nvCxnSpPr>
            <p:cNvPr id="34" name="Straight Connector 33">
              <a:extLst>
                <a:ext uri="{FF2B5EF4-FFF2-40B4-BE49-F238E27FC236}">
                  <a16:creationId xmlns:a16="http://schemas.microsoft.com/office/drawing/2014/main" id="{2B9FFB53-4695-485F-98A6-D1683C527E33}"/>
                </a:ext>
              </a:extLst>
            </p:cNvPr>
            <p:cNvCxnSpPr>
              <a:cxnSpLocks/>
            </p:cNvCxnSpPr>
            <p:nvPr/>
          </p:nvCxnSpPr>
          <p:spPr>
            <a:xfrm rot="16200000">
              <a:off x="356261" y="4371309"/>
              <a:ext cx="413144" cy="413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A60F64DF-3C1A-4BB6-80C9-BB5CE89BF170}"/>
                </a:ext>
              </a:extLst>
            </p:cNvPr>
            <p:cNvSpPr/>
            <p:nvPr/>
          </p:nvSpPr>
          <p:spPr>
            <a:xfrm>
              <a:off x="1605930" y="4190561"/>
              <a:ext cx="808709" cy="77464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7" name="Straight Connector 36">
              <a:extLst>
                <a:ext uri="{FF2B5EF4-FFF2-40B4-BE49-F238E27FC236}">
                  <a16:creationId xmlns:a16="http://schemas.microsoft.com/office/drawing/2014/main" id="{39F596AA-7B2F-4B4E-8C12-A6F47BD04FBB}"/>
                </a:ext>
              </a:extLst>
            </p:cNvPr>
            <p:cNvCxnSpPr>
              <a:cxnSpLocks/>
            </p:cNvCxnSpPr>
            <p:nvPr/>
          </p:nvCxnSpPr>
          <p:spPr>
            <a:xfrm>
              <a:off x="1803712" y="4371309"/>
              <a:ext cx="413144" cy="413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22D1B414-0F6A-4AFF-B298-9DB34F56F750}"/>
                    </a:ext>
                  </a:extLst>
                </p:cNvPr>
                <p:cNvSpPr txBox="1"/>
                <p:nvPr/>
              </p:nvSpPr>
              <p:spPr>
                <a:xfrm>
                  <a:off x="1039578" y="4217358"/>
                  <a:ext cx="466473" cy="9848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1" i="1" smtClean="0">
                            <a:solidFill>
                              <a:schemeClr val="tx1"/>
                            </a:solidFill>
                            <a:latin typeface="Cambria Math" panose="02040503050406030204" pitchFamily="18" charset="0"/>
                            <a:ea typeface="Cambria Math" panose="02040503050406030204" pitchFamily="18" charset="0"/>
                          </a:rPr>
                          <m:t>↔</m:t>
                        </m:r>
                      </m:oMath>
                    </m:oMathPara>
                  </a14:m>
                  <a:endParaRPr lang="en-US" sz="3200" b="1" i="1" dirty="0">
                    <a:solidFill>
                      <a:schemeClr val="tx1"/>
                    </a:solidFill>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3200" b="1" i="1" smtClean="0">
                            <a:solidFill>
                              <a:schemeClr val="tx1"/>
                            </a:solidFill>
                            <a:latin typeface="Cambria Math" panose="02040503050406030204" pitchFamily="18" charset="0"/>
                            <a:ea typeface="Cambria Math" panose="02040503050406030204" pitchFamily="18" charset="0"/>
                          </a:rPr>
                          <m:t>ℱ</m:t>
                        </m:r>
                      </m:oMath>
                    </m:oMathPara>
                  </a14:m>
                  <a:endParaRPr lang="en-US" sz="3200" b="1" dirty="0">
                    <a:solidFill>
                      <a:schemeClr val="tx1"/>
                    </a:solidFill>
                  </a:endParaRPr>
                </a:p>
              </p:txBody>
            </p:sp>
          </mc:Choice>
          <mc:Fallback xmlns="">
            <p:sp>
              <p:nvSpPr>
                <p:cNvPr id="38" name="TextBox 37">
                  <a:extLst>
                    <a:ext uri="{FF2B5EF4-FFF2-40B4-BE49-F238E27FC236}">
                      <a16:creationId xmlns:a16="http://schemas.microsoft.com/office/drawing/2014/main" id="{22D1B414-0F6A-4AFF-B298-9DB34F56F750}"/>
                    </a:ext>
                  </a:extLst>
                </p:cNvPr>
                <p:cNvSpPr txBox="1">
                  <a:spLocks noRot="1" noChangeAspect="1" noMove="1" noResize="1" noEditPoints="1" noAdjustHandles="1" noChangeArrowheads="1" noChangeShapeType="1" noTextEdit="1"/>
                </p:cNvSpPr>
                <p:nvPr/>
              </p:nvSpPr>
              <p:spPr>
                <a:xfrm>
                  <a:off x="1039578" y="4217358"/>
                  <a:ext cx="466473" cy="984885"/>
                </a:xfrm>
                <a:prstGeom prst="rect">
                  <a:avLst/>
                </a:prstGeom>
                <a:blipFill>
                  <a:blip r:embed="rId20"/>
                  <a:stretch>
                    <a:fillRect/>
                  </a:stretch>
                </a:blipFill>
              </p:spPr>
              <p:txBody>
                <a:bodyPr/>
                <a:lstStyle/>
                <a:p>
                  <a:r>
                    <a:rPr lang="en-US">
                      <a:noFill/>
                    </a:rPr>
                    <a:t> </a:t>
                  </a:r>
                </a:p>
              </p:txBody>
            </p:sp>
          </mc:Fallback>
        </mc:AlternateContent>
      </p:grpSp>
      <p:grpSp>
        <p:nvGrpSpPr>
          <p:cNvPr id="43" name="Group 42">
            <a:extLst>
              <a:ext uri="{FF2B5EF4-FFF2-40B4-BE49-F238E27FC236}">
                <a16:creationId xmlns:a16="http://schemas.microsoft.com/office/drawing/2014/main" id="{15C66297-4F36-4FC7-A221-AD46A0CEB799}"/>
              </a:ext>
            </a:extLst>
          </p:cNvPr>
          <p:cNvGrpSpPr/>
          <p:nvPr/>
        </p:nvGrpSpPr>
        <p:grpSpPr>
          <a:xfrm>
            <a:off x="9678952" y="4884684"/>
            <a:ext cx="2537257" cy="1221758"/>
            <a:chOff x="58368" y="4190561"/>
            <a:chExt cx="2537257" cy="1221758"/>
          </a:xfrm>
        </p:grpSpPr>
        <p:sp>
          <p:nvSpPr>
            <p:cNvPr id="44" name="TextBox 43">
              <a:extLst>
                <a:ext uri="{FF2B5EF4-FFF2-40B4-BE49-F238E27FC236}">
                  <a16:creationId xmlns:a16="http://schemas.microsoft.com/office/drawing/2014/main" id="{B12DCEB1-B2BD-4155-A5F6-9735674F4F5C}"/>
                </a:ext>
              </a:extLst>
            </p:cNvPr>
            <p:cNvSpPr txBox="1"/>
            <p:nvPr/>
          </p:nvSpPr>
          <p:spPr>
            <a:xfrm>
              <a:off x="58368" y="4944379"/>
              <a:ext cx="100893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source</a:t>
              </a:r>
            </a:p>
          </p:txBody>
        </p:sp>
        <p:sp>
          <p:nvSpPr>
            <p:cNvPr id="45" name="Rectangle 44">
              <a:extLst>
                <a:ext uri="{FF2B5EF4-FFF2-40B4-BE49-F238E27FC236}">
                  <a16:creationId xmlns:a16="http://schemas.microsoft.com/office/drawing/2014/main" id="{733D6ED3-3E1C-469D-9C39-E67566814025}"/>
                </a:ext>
              </a:extLst>
            </p:cNvPr>
            <p:cNvSpPr/>
            <p:nvPr/>
          </p:nvSpPr>
          <p:spPr>
            <a:xfrm>
              <a:off x="158479" y="4190561"/>
              <a:ext cx="808709" cy="77464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6" name="Straight Connector 45">
              <a:extLst>
                <a:ext uri="{FF2B5EF4-FFF2-40B4-BE49-F238E27FC236}">
                  <a16:creationId xmlns:a16="http://schemas.microsoft.com/office/drawing/2014/main" id="{AFDE55A0-E5AE-4BFE-AE39-B0D6743091B0}"/>
                </a:ext>
              </a:extLst>
            </p:cNvPr>
            <p:cNvCxnSpPr>
              <a:cxnSpLocks/>
            </p:cNvCxnSpPr>
            <p:nvPr/>
          </p:nvCxnSpPr>
          <p:spPr>
            <a:xfrm>
              <a:off x="356261" y="4371308"/>
              <a:ext cx="413144" cy="413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BB97D8AA-D8E9-4586-B964-22F16CF17AD1}"/>
                </a:ext>
              </a:extLst>
            </p:cNvPr>
            <p:cNvSpPr txBox="1"/>
            <p:nvPr/>
          </p:nvSpPr>
          <p:spPr>
            <a:xfrm>
              <a:off x="1425112" y="4950654"/>
              <a:ext cx="117051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probing</a:t>
              </a:r>
            </a:p>
          </p:txBody>
        </p:sp>
        <p:sp>
          <p:nvSpPr>
            <p:cNvPr id="49" name="Rectangle 48">
              <a:extLst>
                <a:ext uri="{FF2B5EF4-FFF2-40B4-BE49-F238E27FC236}">
                  <a16:creationId xmlns:a16="http://schemas.microsoft.com/office/drawing/2014/main" id="{FF87D891-53F2-4BA3-B82D-F50151BC7875}"/>
                </a:ext>
              </a:extLst>
            </p:cNvPr>
            <p:cNvSpPr/>
            <p:nvPr/>
          </p:nvSpPr>
          <p:spPr>
            <a:xfrm>
              <a:off x="1605930" y="4190561"/>
              <a:ext cx="808709" cy="77464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0" name="Straight Connector 49">
              <a:extLst>
                <a:ext uri="{FF2B5EF4-FFF2-40B4-BE49-F238E27FC236}">
                  <a16:creationId xmlns:a16="http://schemas.microsoft.com/office/drawing/2014/main" id="{4AAB8512-0545-43EE-ACBD-BDE0A46009DE}"/>
                </a:ext>
              </a:extLst>
            </p:cNvPr>
            <p:cNvCxnSpPr>
              <a:cxnSpLocks/>
            </p:cNvCxnSpPr>
            <p:nvPr/>
          </p:nvCxnSpPr>
          <p:spPr>
            <a:xfrm rot="5400000">
              <a:off x="1803712" y="4371308"/>
              <a:ext cx="413144" cy="413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7A067953-A92C-45DE-A643-5F14D1718F3C}"/>
                    </a:ext>
                  </a:extLst>
                </p:cNvPr>
                <p:cNvSpPr txBox="1"/>
                <p:nvPr/>
              </p:nvSpPr>
              <p:spPr>
                <a:xfrm>
                  <a:off x="1039578" y="4217358"/>
                  <a:ext cx="466473" cy="9848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1" i="1" smtClean="0">
                            <a:solidFill>
                              <a:schemeClr val="tx1"/>
                            </a:solidFill>
                            <a:latin typeface="Cambria Math" panose="02040503050406030204" pitchFamily="18" charset="0"/>
                            <a:ea typeface="Cambria Math" panose="02040503050406030204" pitchFamily="18" charset="0"/>
                          </a:rPr>
                          <m:t>↔</m:t>
                        </m:r>
                      </m:oMath>
                    </m:oMathPara>
                  </a14:m>
                  <a:endParaRPr lang="en-US" sz="3200" b="1" i="1" dirty="0">
                    <a:solidFill>
                      <a:schemeClr val="tx1"/>
                    </a:solidFill>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3200" b="1" i="1" smtClean="0">
                            <a:solidFill>
                              <a:schemeClr val="tx1"/>
                            </a:solidFill>
                            <a:latin typeface="Cambria Math" panose="02040503050406030204" pitchFamily="18" charset="0"/>
                            <a:ea typeface="Cambria Math" panose="02040503050406030204" pitchFamily="18" charset="0"/>
                          </a:rPr>
                          <m:t>ℱ</m:t>
                        </m:r>
                      </m:oMath>
                    </m:oMathPara>
                  </a14:m>
                  <a:endParaRPr lang="en-US" sz="3200" b="1" dirty="0">
                    <a:solidFill>
                      <a:schemeClr val="tx1"/>
                    </a:solidFill>
                  </a:endParaRPr>
                </a:p>
              </p:txBody>
            </p:sp>
          </mc:Choice>
          <mc:Fallback xmlns="">
            <p:sp>
              <p:nvSpPr>
                <p:cNvPr id="52" name="TextBox 51">
                  <a:extLst>
                    <a:ext uri="{FF2B5EF4-FFF2-40B4-BE49-F238E27FC236}">
                      <a16:creationId xmlns:a16="http://schemas.microsoft.com/office/drawing/2014/main" id="{7A067953-A92C-45DE-A643-5F14D1718F3C}"/>
                    </a:ext>
                  </a:extLst>
                </p:cNvPr>
                <p:cNvSpPr txBox="1">
                  <a:spLocks noRot="1" noChangeAspect="1" noMove="1" noResize="1" noEditPoints="1" noAdjustHandles="1" noChangeArrowheads="1" noChangeShapeType="1" noTextEdit="1"/>
                </p:cNvSpPr>
                <p:nvPr/>
              </p:nvSpPr>
              <p:spPr>
                <a:xfrm>
                  <a:off x="1039578" y="4217358"/>
                  <a:ext cx="466473" cy="984885"/>
                </a:xfrm>
                <a:prstGeom prst="rect">
                  <a:avLst/>
                </a:prstGeom>
                <a:blipFill>
                  <a:blip r:embed="rId21"/>
                  <a:stretch>
                    <a:fillRect/>
                  </a:stretch>
                </a:blipFill>
              </p:spPr>
              <p:txBody>
                <a:bodyPr/>
                <a:lstStyle/>
                <a:p>
                  <a:r>
                    <a:rPr lang="en-US">
                      <a:noFill/>
                    </a:rPr>
                    <a:t> </a:t>
                  </a:r>
                </a:p>
              </p:txBody>
            </p:sp>
          </mc:Fallback>
        </mc:AlternateContent>
      </p:grpSp>
      <p:sp>
        <p:nvSpPr>
          <p:cNvPr id="53" name="Rectangle 52">
            <a:extLst>
              <a:ext uri="{FF2B5EF4-FFF2-40B4-BE49-F238E27FC236}">
                <a16:creationId xmlns:a16="http://schemas.microsoft.com/office/drawing/2014/main" id="{27B58823-0832-40C4-821E-38B1F0C7F5A6}"/>
              </a:ext>
            </a:extLst>
          </p:cNvPr>
          <p:cNvSpPr/>
          <p:nvPr/>
        </p:nvSpPr>
        <p:spPr>
          <a:xfrm>
            <a:off x="3383438" y="2150449"/>
            <a:ext cx="679104" cy="85292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D3019109-4B75-41C5-9417-898B46BA0E95}"/>
              </a:ext>
            </a:extLst>
          </p:cNvPr>
          <p:cNvSpPr/>
          <p:nvPr/>
        </p:nvSpPr>
        <p:spPr>
          <a:xfrm>
            <a:off x="4513013" y="2150449"/>
            <a:ext cx="679104" cy="8529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0AE3614E-8645-47A0-B2BE-282F9C540F21}"/>
              </a:ext>
            </a:extLst>
          </p:cNvPr>
          <p:cNvSpPr/>
          <p:nvPr/>
        </p:nvSpPr>
        <p:spPr>
          <a:xfrm>
            <a:off x="6937224" y="2150449"/>
            <a:ext cx="679104" cy="85292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B0364618-B8BA-40DC-845F-0ED88808AD28}"/>
              </a:ext>
            </a:extLst>
          </p:cNvPr>
          <p:cNvSpPr/>
          <p:nvPr/>
        </p:nvSpPr>
        <p:spPr>
          <a:xfrm>
            <a:off x="8066799" y="2150449"/>
            <a:ext cx="679104" cy="8529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60286D3D-D6D1-48EA-B0B7-BA9437390D7C}"/>
              </a:ext>
            </a:extLst>
          </p:cNvPr>
          <p:cNvSpPr/>
          <p:nvPr/>
        </p:nvSpPr>
        <p:spPr>
          <a:xfrm>
            <a:off x="3383438" y="5007777"/>
            <a:ext cx="679104" cy="85292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F6DABB0F-DFA8-49F0-B9B5-EEA887CD7BED}"/>
              </a:ext>
            </a:extLst>
          </p:cNvPr>
          <p:cNvSpPr/>
          <p:nvPr/>
        </p:nvSpPr>
        <p:spPr>
          <a:xfrm>
            <a:off x="4513013" y="5007777"/>
            <a:ext cx="679104" cy="8529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00CF2237-2439-46FC-9C80-32A27BFBD71F}"/>
              </a:ext>
            </a:extLst>
          </p:cNvPr>
          <p:cNvSpPr/>
          <p:nvPr/>
        </p:nvSpPr>
        <p:spPr>
          <a:xfrm>
            <a:off x="6937224" y="5007777"/>
            <a:ext cx="679104" cy="85292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32B85140-1C9E-49E7-AF19-9B8C83B46719}"/>
              </a:ext>
            </a:extLst>
          </p:cNvPr>
          <p:cNvSpPr/>
          <p:nvPr/>
        </p:nvSpPr>
        <p:spPr>
          <a:xfrm>
            <a:off x="8066799" y="5007777"/>
            <a:ext cx="679104" cy="8529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itle 1">
            <a:extLst>
              <a:ext uri="{FF2B5EF4-FFF2-40B4-BE49-F238E27FC236}">
                <a16:creationId xmlns:a16="http://schemas.microsoft.com/office/drawing/2014/main" id="{372C3D25-DD2C-4E42-9389-E15AD8482B8F}"/>
              </a:ext>
            </a:extLst>
          </p:cNvPr>
          <p:cNvSpPr txBox="1">
            <a:spLocks/>
          </p:cNvSpPr>
          <p:nvPr/>
        </p:nvSpPr>
        <p:spPr>
          <a:xfrm>
            <a:off x="838540" y="-5910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transient images v/s orientation</a:t>
            </a:r>
          </a:p>
        </p:txBody>
      </p:sp>
    </p:spTree>
    <p:extLst>
      <p:ext uri="{BB962C8B-B14F-4D97-AF65-F5344CB8AC3E}">
        <p14:creationId xmlns:p14="http://schemas.microsoft.com/office/powerpoint/2010/main" val="13791898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 fill="hold"/>
                                        <p:tgtEl>
                                          <p:spTgt spid="29"/>
                                        </p:tgtEl>
                                      </p:cBhvr>
                                    </p:cmd>
                                  </p:childTnLst>
                                </p:cTn>
                              </p:par>
                              <p:par>
                                <p:cTn id="7" presetID="1" presetClass="mediacall" presetSubtype="0" fill="hold" nodeType="withEffect">
                                  <p:stCondLst>
                                    <p:cond delay="0"/>
                                  </p:stCondLst>
                                  <p:childTnLst>
                                    <p:cmd type="call" cmd="playFrom(0.0)">
                                      <p:cBhvr>
                                        <p:cTn id="8" dur="3000" fill="hold"/>
                                        <p:tgtEl>
                                          <p:spTgt spid="30"/>
                                        </p:tgtEl>
                                      </p:cBhvr>
                                    </p:cmd>
                                  </p:childTnLst>
                                </p:cTn>
                              </p:par>
                              <p:par>
                                <p:cTn id="9" presetID="1" presetClass="mediacall" presetSubtype="0" fill="hold" nodeType="withEffect">
                                  <p:stCondLst>
                                    <p:cond delay="0"/>
                                  </p:stCondLst>
                                  <p:childTnLst>
                                    <p:cmd type="call" cmd="playFrom(0.0)">
                                      <p:cBhvr>
                                        <p:cTn id="10" dur="3000" fill="hold"/>
                                        <p:tgtEl>
                                          <p:spTgt spid="25"/>
                                        </p:tgtEl>
                                      </p:cBhvr>
                                    </p:cmd>
                                  </p:childTnLst>
                                </p:cTn>
                              </p:par>
                              <p:par>
                                <p:cTn id="11" presetID="1" presetClass="mediacall" presetSubtype="0" fill="hold" nodeType="withEffect">
                                  <p:stCondLst>
                                    <p:cond delay="0"/>
                                  </p:stCondLst>
                                  <p:childTnLst>
                                    <p:cmd type="call" cmd="playFrom(0.0)">
                                      <p:cBhvr>
                                        <p:cTn id="12" dur="3000"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29"/>
                </p:tgtEl>
              </p:cMediaNode>
            </p:video>
            <p:video>
              <p:cMediaNode vol="80000">
                <p:cTn id="14" repeatCount="indefinite" fill="hold" display="0">
                  <p:stCondLst>
                    <p:cond delay="indefinite"/>
                  </p:stCondLst>
                </p:cTn>
                <p:tgtEl>
                  <p:spTgt spid="30"/>
                </p:tgtEl>
              </p:cMediaNode>
            </p:video>
            <p:video>
              <p:cMediaNode vol="80000">
                <p:cTn id="15" repeatCount="indefinite" fill="hold" display="0">
                  <p:stCondLst>
                    <p:cond delay="indefinite"/>
                  </p:stCondLst>
                </p:cTn>
                <p:tgtEl>
                  <p:spTgt spid="25"/>
                </p:tgtEl>
              </p:cMediaNode>
            </p:video>
            <p:video>
              <p:cMediaNode vol="80000">
                <p:cTn id="16" repeatCount="indefinite" fill="hold" display="0">
                  <p:stCondLst>
                    <p:cond delay="indefinite"/>
                  </p:stCondLst>
                </p:cTn>
                <p:tgtEl>
                  <p:spTgt spid="27"/>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sitting, black, white, photo&#10;&#10;Description automatically generated">
            <a:extLst>
              <a:ext uri="{FF2B5EF4-FFF2-40B4-BE49-F238E27FC236}">
                <a16:creationId xmlns:a16="http://schemas.microsoft.com/office/drawing/2014/main" id="{E8AB8269-3EF9-49AB-8FA3-0E828FA3CE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3801" y="1777967"/>
            <a:ext cx="4664823" cy="3727448"/>
          </a:xfrm>
          <a:prstGeom prst="rect">
            <a:avLst/>
          </a:prstGeom>
          <a:ln w="28575">
            <a:solidFill>
              <a:schemeClr val="tx1"/>
            </a:solidFill>
          </a:ln>
        </p:spPr>
      </p:pic>
      <p:pic>
        <p:nvPicPr>
          <p:cNvPr id="4" name="Picture 3">
            <a:extLst>
              <a:ext uri="{FF2B5EF4-FFF2-40B4-BE49-F238E27FC236}">
                <a16:creationId xmlns:a16="http://schemas.microsoft.com/office/drawing/2014/main" id="{75CB94E9-BD0C-44EC-9623-9B0A1149B76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p:blipFill>
        <p:spPr>
          <a:xfrm>
            <a:off x="1048962" y="1777967"/>
            <a:ext cx="4664825" cy="3727448"/>
          </a:xfrm>
          <a:prstGeom prst="rect">
            <a:avLst/>
          </a:prstGeom>
          <a:ln w="28575">
            <a:solidFill>
              <a:schemeClr val="tx1"/>
            </a:solidFill>
          </a:ln>
        </p:spPr>
      </p:pic>
      <p:sp>
        <p:nvSpPr>
          <p:cNvPr id="35" name="TextBox 34">
            <a:extLst>
              <a:ext uri="{FF2B5EF4-FFF2-40B4-BE49-F238E27FC236}">
                <a16:creationId xmlns:a16="http://schemas.microsoft.com/office/drawing/2014/main" id="{49F36382-F01B-41D8-8F27-D0F7C054D453}"/>
              </a:ext>
            </a:extLst>
          </p:cNvPr>
          <p:cNvSpPr txBox="1"/>
          <p:nvPr/>
        </p:nvSpPr>
        <p:spPr>
          <a:xfrm>
            <a:off x="1861653" y="3136688"/>
            <a:ext cx="5084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(a)</a:t>
            </a:r>
          </a:p>
        </p:txBody>
      </p:sp>
      <p:sp>
        <p:nvSpPr>
          <p:cNvPr id="36" name="TextBox 35">
            <a:extLst>
              <a:ext uri="{FF2B5EF4-FFF2-40B4-BE49-F238E27FC236}">
                <a16:creationId xmlns:a16="http://schemas.microsoft.com/office/drawing/2014/main" id="{A1603EF2-2D0C-433D-84FC-1238C2F9AF6B}"/>
              </a:ext>
            </a:extLst>
          </p:cNvPr>
          <p:cNvSpPr txBox="1"/>
          <p:nvPr/>
        </p:nvSpPr>
        <p:spPr>
          <a:xfrm>
            <a:off x="4271725" y="3136687"/>
            <a:ext cx="52770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(b)</a:t>
            </a:r>
          </a:p>
        </p:txBody>
      </p:sp>
      <p:sp>
        <p:nvSpPr>
          <p:cNvPr id="37" name="TextBox 36">
            <a:extLst>
              <a:ext uri="{FF2B5EF4-FFF2-40B4-BE49-F238E27FC236}">
                <a16:creationId xmlns:a16="http://schemas.microsoft.com/office/drawing/2014/main" id="{47C7C73E-47E7-4719-938E-35AEEFF2E28A}"/>
              </a:ext>
            </a:extLst>
          </p:cNvPr>
          <p:cNvSpPr txBox="1"/>
          <p:nvPr/>
        </p:nvSpPr>
        <p:spPr>
          <a:xfrm>
            <a:off x="1861653" y="4845809"/>
            <a:ext cx="49885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(c)</a:t>
            </a:r>
          </a:p>
        </p:txBody>
      </p:sp>
      <p:sp>
        <p:nvSpPr>
          <p:cNvPr id="39" name="TextBox 38">
            <a:extLst>
              <a:ext uri="{FF2B5EF4-FFF2-40B4-BE49-F238E27FC236}">
                <a16:creationId xmlns:a16="http://schemas.microsoft.com/office/drawing/2014/main" id="{0A7635B8-303C-4EF2-BA11-FDF200E9D518}"/>
              </a:ext>
            </a:extLst>
          </p:cNvPr>
          <p:cNvSpPr txBox="1"/>
          <p:nvPr/>
        </p:nvSpPr>
        <p:spPr>
          <a:xfrm>
            <a:off x="4326721" y="4845808"/>
            <a:ext cx="52290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(d)</a:t>
            </a:r>
          </a:p>
        </p:txBody>
      </p:sp>
      <p:pic>
        <p:nvPicPr>
          <p:cNvPr id="42" name="Picture 41">
            <a:extLst>
              <a:ext uri="{FF2B5EF4-FFF2-40B4-BE49-F238E27FC236}">
                <a16:creationId xmlns:a16="http://schemas.microsoft.com/office/drawing/2014/main" id="{FA5F688A-1A30-4FF4-9452-57DA78F0D23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15127" y="124379"/>
            <a:ext cx="1865841" cy="1490908"/>
          </a:xfrm>
          <a:prstGeom prst="rect">
            <a:avLst/>
          </a:prstGeom>
          <a:ln w="19050">
            <a:solidFill>
              <a:schemeClr val="tx1"/>
            </a:solidFill>
          </a:ln>
        </p:spPr>
      </p:pic>
      <p:sp>
        <p:nvSpPr>
          <p:cNvPr id="43" name="Title 1">
            <a:extLst>
              <a:ext uri="{FF2B5EF4-FFF2-40B4-BE49-F238E27FC236}">
                <a16:creationId xmlns:a16="http://schemas.microsoft.com/office/drawing/2014/main" id="{05D3C15E-3492-4730-AE61-3637B43B4173}"/>
              </a:ext>
            </a:extLst>
          </p:cNvPr>
          <p:cNvSpPr txBox="1">
            <a:spLocks/>
          </p:cNvSpPr>
          <p:nvPr/>
        </p:nvSpPr>
        <p:spPr>
          <a:xfrm>
            <a:off x="1413162" y="823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path orientations</a:t>
            </a:r>
          </a:p>
        </p:txBody>
      </p:sp>
      <p:grpSp>
        <p:nvGrpSpPr>
          <p:cNvPr id="38" name="Group 37">
            <a:extLst>
              <a:ext uri="{FF2B5EF4-FFF2-40B4-BE49-F238E27FC236}">
                <a16:creationId xmlns:a16="http://schemas.microsoft.com/office/drawing/2014/main" id="{F7253784-B1DB-4F78-A368-D80F389B93D7}"/>
              </a:ext>
            </a:extLst>
          </p:cNvPr>
          <p:cNvGrpSpPr/>
          <p:nvPr/>
        </p:nvGrpSpPr>
        <p:grpSpPr>
          <a:xfrm>
            <a:off x="2100702" y="5657017"/>
            <a:ext cx="2942470" cy="1215483"/>
            <a:chOff x="2428428" y="5642517"/>
            <a:chExt cx="2942470" cy="1215483"/>
          </a:xfrm>
        </p:grpSpPr>
        <p:sp>
          <p:nvSpPr>
            <p:cNvPr id="40" name="TextBox 39">
              <a:extLst>
                <a:ext uri="{FF2B5EF4-FFF2-40B4-BE49-F238E27FC236}">
                  <a16:creationId xmlns:a16="http://schemas.microsoft.com/office/drawing/2014/main" id="{C4542E9B-BC8B-4D41-9C2F-D24617EFBF39}"/>
                </a:ext>
              </a:extLst>
            </p:cNvPr>
            <p:cNvSpPr txBox="1"/>
            <p:nvPr/>
          </p:nvSpPr>
          <p:spPr>
            <a:xfrm>
              <a:off x="2428428" y="6396335"/>
              <a:ext cx="100893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source</a:t>
              </a:r>
            </a:p>
          </p:txBody>
        </p:sp>
        <p:sp>
          <p:nvSpPr>
            <p:cNvPr id="41" name="Rectangle 40">
              <a:extLst>
                <a:ext uri="{FF2B5EF4-FFF2-40B4-BE49-F238E27FC236}">
                  <a16:creationId xmlns:a16="http://schemas.microsoft.com/office/drawing/2014/main" id="{9EB3AB45-3A5A-4B1F-B8BB-F9000C20A135}"/>
                </a:ext>
              </a:extLst>
            </p:cNvPr>
            <p:cNvSpPr/>
            <p:nvPr/>
          </p:nvSpPr>
          <p:spPr>
            <a:xfrm>
              <a:off x="4381203" y="5647662"/>
              <a:ext cx="808709" cy="774644"/>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F3067CB0-B039-40D8-8A5B-4F8D8C2469B0}"/>
                </a:ext>
              </a:extLst>
            </p:cNvPr>
            <p:cNvSpPr txBox="1"/>
            <p:nvPr/>
          </p:nvSpPr>
          <p:spPr>
            <a:xfrm>
              <a:off x="4200385" y="6396335"/>
              <a:ext cx="117051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probing</a:t>
              </a:r>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24826813-62EF-4E9F-9028-0A204ECE6730}"/>
                    </a:ext>
                  </a:extLst>
                </p:cNvPr>
                <p:cNvSpPr txBox="1"/>
                <p:nvPr/>
              </p:nvSpPr>
              <p:spPr>
                <a:xfrm>
                  <a:off x="3628123" y="5668858"/>
                  <a:ext cx="466473" cy="9848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1" i="1" smtClean="0">
                            <a:solidFill>
                              <a:schemeClr val="tx1"/>
                            </a:solidFill>
                            <a:latin typeface="Cambria Math" panose="02040503050406030204" pitchFamily="18" charset="0"/>
                            <a:ea typeface="Cambria Math" panose="02040503050406030204" pitchFamily="18" charset="0"/>
                          </a:rPr>
                          <m:t>↔</m:t>
                        </m:r>
                      </m:oMath>
                    </m:oMathPara>
                  </a14:m>
                  <a:endParaRPr lang="en-US" sz="3200" b="1" i="1" dirty="0">
                    <a:solidFill>
                      <a:schemeClr val="tx1"/>
                    </a:solidFill>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3200" b="1" i="1" smtClean="0">
                            <a:solidFill>
                              <a:schemeClr val="tx1"/>
                            </a:solidFill>
                            <a:latin typeface="Cambria Math" panose="02040503050406030204" pitchFamily="18" charset="0"/>
                            <a:ea typeface="Cambria Math" panose="02040503050406030204" pitchFamily="18" charset="0"/>
                          </a:rPr>
                          <m:t>ℱ</m:t>
                        </m:r>
                      </m:oMath>
                    </m:oMathPara>
                  </a14:m>
                  <a:endParaRPr lang="en-US" sz="3200" b="1" dirty="0">
                    <a:solidFill>
                      <a:schemeClr val="tx1"/>
                    </a:solidFill>
                  </a:endParaRPr>
                </a:p>
              </p:txBody>
            </p:sp>
          </mc:Choice>
          <mc:Fallback xmlns="">
            <p:sp>
              <p:nvSpPr>
                <p:cNvPr id="43" name="TextBox 42">
                  <a:extLst>
                    <a:ext uri="{FF2B5EF4-FFF2-40B4-BE49-F238E27FC236}">
                      <a16:creationId xmlns:a16="http://schemas.microsoft.com/office/drawing/2014/main" id="{7971726D-835D-4ADD-AC03-6B65F62917C6}"/>
                    </a:ext>
                  </a:extLst>
                </p:cNvPr>
                <p:cNvSpPr txBox="1">
                  <a:spLocks noRot="1" noChangeAspect="1" noMove="1" noResize="1" noEditPoints="1" noAdjustHandles="1" noChangeArrowheads="1" noChangeShapeType="1" noTextEdit="1"/>
                </p:cNvSpPr>
                <p:nvPr/>
              </p:nvSpPr>
              <p:spPr>
                <a:xfrm>
                  <a:off x="3628123" y="5668858"/>
                  <a:ext cx="466473" cy="984885"/>
                </a:xfrm>
                <a:prstGeom prst="rect">
                  <a:avLst/>
                </a:prstGeom>
                <a:blipFill>
                  <a:blip r:embed="rId9"/>
                  <a:stretch>
                    <a:fillRect/>
                  </a:stretch>
                </a:blipFill>
              </p:spPr>
              <p:txBody>
                <a:bodyPr/>
                <a:lstStyle/>
                <a:p>
                  <a:r>
                    <a:rPr lang="en-US">
                      <a:noFill/>
                    </a:rPr>
                    <a:t> </a:t>
                  </a:r>
                </a:p>
              </p:txBody>
            </p:sp>
          </mc:Fallback>
        </mc:AlternateContent>
        <p:sp>
          <p:nvSpPr>
            <p:cNvPr id="46" name="Rectangle 45">
              <a:extLst>
                <a:ext uri="{FF2B5EF4-FFF2-40B4-BE49-F238E27FC236}">
                  <a16:creationId xmlns:a16="http://schemas.microsoft.com/office/drawing/2014/main" id="{37B29203-2E13-4238-A868-03502456C5EA}"/>
                </a:ext>
              </a:extLst>
            </p:cNvPr>
            <p:cNvSpPr/>
            <p:nvPr/>
          </p:nvSpPr>
          <p:spPr>
            <a:xfrm>
              <a:off x="2893160" y="5990106"/>
              <a:ext cx="79466" cy="794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222A0D8B-209A-47FD-933E-5A1883CA7907}"/>
                </a:ext>
              </a:extLst>
            </p:cNvPr>
            <p:cNvSpPr/>
            <p:nvPr/>
          </p:nvSpPr>
          <p:spPr>
            <a:xfrm>
              <a:off x="2528539" y="5642517"/>
              <a:ext cx="808709" cy="77464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8" name="TextBox 47">
            <a:extLst>
              <a:ext uri="{FF2B5EF4-FFF2-40B4-BE49-F238E27FC236}">
                <a16:creationId xmlns:a16="http://schemas.microsoft.com/office/drawing/2014/main" id="{0E1DBBDB-7F5E-4C77-B9F8-9611D5962371}"/>
              </a:ext>
            </a:extLst>
          </p:cNvPr>
          <p:cNvSpPr txBox="1"/>
          <p:nvPr/>
        </p:nvSpPr>
        <p:spPr>
          <a:xfrm>
            <a:off x="7504517" y="6443451"/>
            <a:ext cx="100893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source</a:t>
            </a:r>
          </a:p>
        </p:txBody>
      </p:sp>
      <p:sp>
        <p:nvSpPr>
          <p:cNvPr id="49" name="Rectangle 48">
            <a:extLst>
              <a:ext uri="{FF2B5EF4-FFF2-40B4-BE49-F238E27FC236}">
                <a16:creationId xmlns:a16="http://schemas.microsoft.com/office/drawing/2014/main" id="{275673BD-5EC9-485D-A2E0-441184E76D3D}"/>
              </a:ext>
            </a:extLst>
          </p:cNvPr>
          <p:cNvSpPr/>
          <p:nvPr/>
        </p:nvSpPr>
        <p:spPr>
          <a:xfrm>
            <a:off x="7604628" y="5689633"/>
            <a:ext cx="808709" cy="77464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0" name="Straight Connector 49">
            <a:extLst>
              <a:ext uri="{FF2B5EF4-FFF2-40B4-BE49-F238E27FC236}">
                <a16:creationId xmlns:a16="http://schemas.microsoft.com/office/drawing/2014/main" id="{FAD1E458-6384-4C69-B581-477F80BCF58F}"/>
              </a:ext>
            </a:extLst>
          </p:cNvPr>
          <p:cNvCxnSpPr>
            <a:cxnSpLocks/>
          </p:cNvCxnSpPr>
          <p:nvPr/>
        </p:nvCxnSpPr>
        <p:spPr>
          <a:xfrm>
            <a:off x="7802410" y="5870380"/>
            <a:ext cx="413144" cy="413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66E52959-577D-48F9-A3D3-253832B4F837}"/>
              </a:ext>
            </a:extLst>
          </p:cNvPr>
          <p:cNvSpPr txBox="1"/>
          <p:nvPr/>
        </p:nvSpPr>
        <p:spPr>
          <a:xfrm>
            <a:off x="9276474" y="6443451"/>
            <a:ext cx="117051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probing</a:t>
            </a:r>
          </a:p>
        </p:txBody>
      </p:sp>
      <p:cxnSp>
        <p:nvCxnSpPr>
          <p:cNvPr id="55" name="Straight Connector 54">
            <a:extLst>
              <a:ext uri="{FF2B5EF4-FFF2-40B4-BE49-F238E27FC236}">
                <a16:creationId xmlns:a16="http://schemas.microsoft.com/office/drawing/2014/main" id="{A8119907-B9AC-401B-B398-F4EB28753B17}"/>
              </a:ext>
            </a:extLst>
          </p:cNvPr>
          <p:cNvCxnSpPr>
            <a:cxnSpLocks/>
          </p:cNvCxnSpPr>
          <p:nvPr/>
        </p:nvCxnSpPr>
        <p:spPr>
          <a:xfrm rot="16200000">
            <a:off x="7802410" y="5870381"/>
            <a:ext cx="413144" cy="413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0111A2D7-B3C5-4E47-A6BE-E1933AD6ADDD}"/>
              </a:ext>
            </a:extLst>
          </p:cNvPr>
          <p:cNvSpPr/>
          <p:nvPr/>
        </p:nvSpPr>
        <p:spPr>
          <a:xfrm>
            <a:off x="9457292" y="5683358"/>
            <a:ext cx="808709" cy="77464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7" name="Straight Connector 56">
            <a:extLst>
              <a:ext uri="{FF2B5EF4-FFF2-40B4-BE49-F238E27FC236}">
                <a16:creationId xmlns:a16="http://schemas.microsoft.com/office/drawing/2014/main" id="{42E65618-0AA7-4F1D-8089-946E012CDC0C}"/>
              </a:ext>
            </a:extLst>
          </p:cNvPr>
          <p:cNvCxnSpPr>
            <a:cxnSpLocks/>
          </p:cNvCxnSpPr>
          <p:nvPr/>
        </p:nvCxnSpPr>
        <p:spPr>
          <a:xfrm rot="5400000">
            <a:off x="9655074" y="5864105"/>
            <a:ext cx="413144" cy="413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99CEC89-9B0A-4C89-BD00-ABE60BC368EA}"/>
              </a:ext>
            </a:extLst>
          </p:cNvPr>
          <p:cNvCxnSpPr>
            <a:cxnSpLocks/>
          </p:cNvCxnSpPr>
          <p:nvPr/>
        </p:nvCxnSpPr>
        <p:spPr>
          <a:xfrm>
            <a:off x="9655074" y="5864106"/>
            <a:ext cx="413144" cy="413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C226D5D0-F7B4-485D-9595-C42BE632B546}"/>
                  </a:ext>
                </a:extLst>
              </p:cNvPr>
              <p:cNvSpPr txBox="1"/>
              <p:nvPr/>
            </p:nvSpPr>
            <p:spPr>
              <a:xfrm>
                <a:off x="8704212" y="5656176"/>
                <a:ext cx="466473" cy="9848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1" i="1" smtClean="0">
                          <a:solidFill>
                            <a:schemeClr val="tx1"/>
                          </a:solidFill>
                          <a:latin typeface="Cambria Math" panose="02040503050406030204" pitchFamily="18" charset="0"/>
                          <a:ea typeface="Cambria Math" panose="02040503050406030204" pitchFamily="18" charset="0"/>
                        </a:rPr>
                        <m:t>↔</m:t>
                      </m:r>
                    </m:oMath>
                  </m:oMathPara>
                </a14:m>
                <a:endParaRPr lang="en-US" sz="3200" b="1" i="1" dirty="0">
                  <a:solidFill>
                    <a:schemeClr val="tx1"/>
                  </a:solidFill>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3200" b="1" i="1" smtClean="0">
                          <a:solidFill>
                            <a:schemeClr val="tx1"/>
                          </a:solidFill>
                          <a:latin typeface="Cambria Math" panose="02040503050406030204" pitchFamily="18" charset="0"/>
                          <a:ea typeface="Cambria Math" panose="02040503050406030204" pitchFamily="18" charset="0"/>
                        </a:rPr>
                        <m:t>ℱ</m:t>
                      </m:r>
                    </m:oMath>
                  </m:oMathPara>
                </a14:m>
                <a:endParaRPr lang="en-US" sz="3200" b="1" dirty="0">
                  <a:solidFill>
                    <a:schemeClr val="tx1"/>
                  </a:solidFill>
                </a:endParaRPr>
              </a:p>
            </p:txBody>
          </p:sp>
        </mc:Choice>
        <mc:Fallback xmlns="">
          <p:sp>
            <p:nvSpPr>
              <p:cNvPr id="59" name="TextBox 58">
                <a:extLst>
                  <a:ext uri="{FF2B5EF4-FFF2-40B4-BE49-F238E27FC236}">
                    <a16:creationId xmlns:a16="http://schemas.microsoft.com/office/drawing/2014/main" id="{C226D5D0-F7B4-485D-9595-C42BE632B546}"/>
                  </a:ext>
                </a:extLst>
              </p:cNvPr>
              <p:cNvSpPr txBox="1">
                <a:spLocks noRot="1" noChangeAspect="1" noMove="1" noResize="1" noEditPoints="1" noAdjustHandles="1" noChangeArrowheads="1" noChangeShapeType="1" noTextEdit="1"/>
              </p:cNvSpPr>
              <p:nvPr/>
            </p:nvSpPr>
            <p:spPr>
              <a:xfrm>
                <a:off x="8704212" y="5656176"/>
                <a:ext cx="466473" cy="984885"/>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900958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par>
                                <p:cTn id="9" presetID="1" presetClass="entr" presetSubtype="0" fill="hold" nodeType="withEffect">
                                  <p:stCondLst>
                                    <p:cond delay="50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500"/>
                                  </p:stCondLst>
                                  <p:childTnLst>
                                    <p:set>
                                      <p:cBhvr>
                                        <p:cTn id="12" dur="1" fill="hold">
                                          <p:stCondLst>
                                            <p:cond delay="0"/>
                                          </p:stCondLst>
                                        </p:cTn>
                                        <p:tgtEl>
                                          <p:spTgt spid="57"/>
                                        </p:tgtEl>
                                        <p:attrNameLst>
                                          <p:attrName>style.visibility</p:attrName>
                                        </p:attrNameLst>
                                      </p:cBhvr>
                                      <p:to>
                                        <p:strVal val="visible"/>
                                      </p:to>
                                    </p:set>
                                  </p:childTnLst>
                                </p:cTn>
                              </p:par>
                            </p:childTnLst>
                          </p:cTn>
                        </p:par>
                        <p:par>
                          <p:cTn id="13" fill="hold">
                            <p:stCondLst>
                              <p:cond delay="500"/>
                            </p:stCondLst>
                            <p:childTnLst>
                              <p:par>
                                <p:cTn id="14" presetID="35" presetClass="emph" presetSubtype="0" repeatCount="indefinite" fill="hold" nodeType="afterEffect">
                                  <p:stCondLst>
                                    <p:cond delay="0"/>
                                  </p:stCondLst>
                                  <p:childTnLst>
                                    <p:anim calcmode="discrete" valueType="str">
                                      <p:cBhvr>
                                        <p:cTn id="15" dur="1000" fill="hold"/>
                                        <p:tgtEl>
                                          <p:spTgt spid="55"/>
                                        </p:tgtEl>
                                        <p:attrNameLst>
                                          <p:attrName>style.visibility</p:attrName>
                                        </p:attrNameLst>
                                      </p:cBhvr>
                                      <p:tavLst>
                                        <p:tav tm="0">
                                          <p:val>
                                            <p:strVal val="hidden"/>
                                          </p:val>
                                        </p:tav>
                                        <p:tav tm="50000">
                                          <p:val>
                                            <p:strVal val="visible"/>
                                          </p:val>
                                        </p:tav>
                                      </p:tavLst>
                                    </p:anim>
                                  </p:childTnLst>
                                </p:cTn>
                              </p:par>
                              <p:par>
                                <p:cTn id="16" presetID="35" presetClass="emph" presetSubtype="0" repeatCount="indefinite" fill="hold" nodeType="withEffect">
                                  <p:stCondLst>
                                    <p:cond delay="0"/>
                                  </p:stCondLst>
                                  <p:childTnLst>
                                    <p:anim calcmode="discrete" valueType="str">
                                      <p:cBhvr>
                                        <p:cTn id="17" dur="1000" fill="hold"/>
                                        <p:tgtEl>
                                          <p:spTgt spid="58"/>
                                        </p:tgtEl>
                                        <p:attrNameLst>
                                          <p:attrName>style.visibility</p:attrName>
                                        </p:attrNameLst>
                                      </p:cBhvr>
                                      <p:tavLst>
                                        <p:tav tm="0">
                                          <p:val>
                                            <p:strVal val="hidden"/>
                                          </p:val>
                                        </p:tav>
                                        <p:tav tm="50000">
                                          <p:val>
                                            <p:strVal val="visible"/>
                                          </p:val>
                                        </p:tav>
                                      </p:tavLst>
                                    </p:anim>
                                  </p:childTnLst>
                                </p:cTn>
                              </p:par>
                              <p:par>
                                <p:cTn id="18" presetID="35" presetClass="emph" presetSubtype="0" repeatCount="indefinite" fill="hold" nodeType="withEffect">
                                  <p:stCondLst>
                                    <p:cond delay="500"/>
                                  </p:stCondLst>
                                  <p:childTnLst>
                                    <p:anim calcmode="discrete" valueType="str">
                                      <p:cBhvr>
                                        <p:cTn id="19" dur="1000" fill="hold"/>
                                        <p:tgtEl>
                                          <p:spTgt spid="50"/>
                                        </p:tgtEl>
                                        <p:attrNameLst>
                                          <p:attrName>style.visibility</p:attrName>
                                        </p:attrNameLst>
                                      </p:cBhvr>
                                      <p:tavLst>
                                        <p:tav tm="0">
                                          <p:val>
                                            <p:strVal val="hidden"/>
                                          </p:val>
                                        </p:tav>
                                        <p:tav tm="50000">
                                          <p:val>
                                            <p:strVal val="visible"/>
                                          </p:val>
                                        </p:tav>
                                      </p:tavLst>
                                    </p:anim>
                                  </p:childTnLst>
                                </p:cTn>
                              </p:par>
                              <p:par>
                                <p:cTn id="20" presetID="35" presetClass="emph" presetSubtype="0" repeatCount="indefinite" fill="hold" nodeType="withEffect">
                                  <p:stCondLst>
                                    <p:cond delay="500"/>
                                  </p:stCondLst>
                                  <p:childTnLst>
                                    <p:anim calcmode="discrete" valueType="str">
                                      <p:cBhvr>
                                        <p:cTn id="21" dur="1000" fill="hold"/>
                                        <p:tgtEl>
                                          <p:spTgt spid="5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119D033-CFF7-4888-81D2-799C042A240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8298" r="11119"/>
          <a:stretch/>
        </p:blipFill>
        <p:spPr>
          <a:xfrm>
            <a:off x="1664021" y="1902578"/>
            <a:ext cx="4729977" cy="4690228"/>
          </a:xfrm>
          <a:prstGeom prst="rect">
            <a:avLst/>
          </a:prstGeom>
          <a:ln w="28575">
            <a:solidFill>
              <a:schemeClr val="tx1"/>
            </a:solidFill>
          </a:ln>
        </p:spPr>
      </p:pic>
      <p:sp>
        <p:nvSpPr>
          <p:cNvPr id="39" name="Title 1">
            <a:extLst>
              <a:ext uri="{FF2B5EF4-FFF2-40B4-BE49-F238E27FC236}">
                <a16:creationId xmlns:a16="http://schemas.microsoft.com/office/drawing/2014/main" id="{981D45BB-D830-40CE-8E5C-1B3A4968C6F7}"/>
              </a:ext>
            </a:extLst>
          </p:cNvPr>
          <p:cNvSpPr txBox="1">
            <a:spLocks/>
          </p:cNvSpPr>
          <p:nvPr/>
        </p:nvSpPr>
        <p:spPr>
          <a:xfrm>
            <a:off x="1413162" y="823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retroreflective paths</a:t>
            </a:r>
          </a:p>
        </p:txBody>
      </p:sp>
      <p:pic>
        <p:nvPicPr>
          <p:cNvPr id="40" name="Picture 39">
            <a:extLst>
              <a:ext uri="{FF2B5EF4-FFF2-40B4-BE49-F238E27FC236}">
                <a16:creationId xmlns:a16="http://schemas.microsoft.com/office/drawing/2014/main" id="{62034EC4-1E95-44D1-AE23-91133DF82C59}"/>
              </a:ext>
            </a:extLst>
          </p:cNvPr>
          <p:cNvPicPr>
            <a:picLocks noChangeAspect="1"/>
          </p:cNvPicPr>
          <p:nvPr/>
        </p:nvPicPr>
        <p:blipFill rotWithShape="1">
          <a:blip r:embed="rId6">
            <a:extLst>
              <a:ext uri="{28A0092B-C50C-407E-A947-70E740481C1C}">
                <a14:useLocalDpi xmlns:a14="http://schemas.microsoft.com/office/drawing/2010/main" val="0"/>
              </a:ext>
            </a:extLst>
          </a:blip>
          <a:srcRect l="8823" r="8823"/>
          <a:stretch/>
        </p:blipFill>
        <p:spPr>
          <a:xfrm>
            <a:off x="2528539" y="124052"/>
            <a:ext cx="1503424" cy="1484308"/>
          </a:xfrm>
          <a:prstGeom prst="rect">
            <a:avLst/>
          </a:prstGeom>
          <a:ln w="28575">
            <a:solidFill>
              <a:schemeClr val="tx1"/>
            </a:solidFill>
          </a:ln>
        </p:spPr>
      </p:pic>
      <p:cxnSp>
        <p:nvCxnSpPr>
          <p:cNvPr id="43" name="Straight Arrow Connector 42">
            <a:extLst>
              <a:ext uri="{FF2B5EF4-FFF2-40B4-BE49-F238E27FC236}">
                <a16:creationId xmlns:a16="http://schemas.microsoft.com/office/drawing/2014/main" id="{5212D72B-2A94-46B9-AC41-9363CBF3A8A7}"/>
              </a:ext>
            </a:extLst>
          </p:cNvPr>
          <p:cNvCxnSpPr>
            <a:cxnSpLocks/>
          </p:cNvCxnSpPr>
          <p:nvPr/>
        </p:nvCxnSpPr>
        <p:spPr>
          <a:xfrm flipH="1">
            <a:off x="877240" y="465735"/>
            <a:ext cx="1056394" cy="0"/>
          </a:xfrm>
          <a:prstGeom prst="straightConnector1">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7765AAAE-35B5-4FF2-8BE9-F42D44DB3F24}"/>
              </a:ext>
            </a:extLst>
          </p:cNvPr>
          <p:cNvCxnSpPr>
            <a:cxnSpLocks/>
          </p:cNvCxnSpPr>
          <p:nvPr/>
        </p:nvCxnSpPr>
        <p:spPr>
          <a:xfrm flipV="1">
            <a:off x="1933634" y="465735"/>
            <a:ext cx="0" cy="811666"/>
          </a:xfrm>
          <a:prstGeom prst="straightConnector1">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A84A8488-BBC0-42F2-A91A-2679040C68C1}"/>
              </a:ext>
            </a:extLst>
          </p:cNvPr>
          <p:cNvCxnSpPr>
            <a:cxnSpLocks/>
          </p:cNvCxnSpPr>
          <p:nvPr/>
        </p:nvCxnSpPr>
        <p:spPr>
          <a:xfrm>
            <a:off x="877240" y="1277400"/>
            <a:ext cx="1056394" cy="0"/>
          </a:xfrm>
          <a:prstGeom prst="straightConnector1">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71" name="Freeform: Shape 70">
            <a:extLst>
              <a:ext uri="{FF2B5EF4-FFF2-40B4-BE49-F238E27FC236}">
                <a16:creationId xmlns:a16="http://schemas.microsoft.com/office/drawing/2014/main" id="{564158BB-F528-4ABA-B926-5E6CC43E177E}"/>
              </a:ext>
            </a:extLst>
          </p:cNvPr>
          <p:cNvSpPr/>
          <p:nvPr/>
        </p:nvSpPr>
        <p:spPr>
          <a:xfrm>
            <a:off x="1498717" y="243473"/>
            <a:ext cx="557798" cy="1252155"/>
          </a:xfrm>
          <a:custGeom>
            <a:avLst/>
            <a:gdLst>
              <a:gd name="connsiteX0" fmla="*/ 0 w 1099740"/>
              <a:gd name="connsiteY0" fmla="*/ 0 h 3930650"/>
              <a:gd name="connsiteX1" fmla="*/ 977900 w 1099740"/>
              <a:gd name="connsiteY1" fmla="*/ 920750 h 3930650"/>
              <a:gd name="connsiteX2" fmla="*/ 977900 w 1099740"/>
              <a:gd name="connsiteY2" fmla="*/ 3060700 h 3930650"/>
              <a:gd name="connsiteX3" fmla="*/ 6350 w 1099740"/>
              <a:gd name="connsiteY3" fmla="*/ 3930650 h 3930650"/>
            </a:gdLst>
            <a:ahLst/>
            <a:cxnLst>
              <a:cxn ang="0">
                <a:pos x="connsiteX0" y="connsiteY0"/>
              </a:cxn>
              <a:cxn ang="0">
                <a:pos x="connsiteX1" y="connsiteY1"/>
              </a:cxn>
              <a:cxn ang="0">
                <a:pos x="connsiteX2" y="connsiteY2"/>
              </a:cxn>
              <a:cxn ang="0">
                <a:pos x="connsiteX3" y="connsiteY3"/>
              </a:cxn>
            </a:cxnLst>
            <a:rect l="l" t="t" r="r" b="b"/>
            <a:pathLst>
              <a:path w="1099740" h="3930650">
                <a:moveTo>
                  <a:pt x="0" y="0"/>
                </a:moveTo>
                <a:cubicBezTo>
                  <a:pt x="407458" y="205316"/>
                  <a:pt x="814917" y="410633"/>
                  <a:pt x="977900" y="920750"/>
                </a:cubicBezTo>
                <a:cubicBezTo>
                  <a:pt x="1140883" y="1430867"/>
                  <a:pt x="1139825" y="2559050"/>
                  <a:pt x="977900" y="3060700"/>
                </a:cubicBezTo>
                <a:cubicBezTo>
                  <a:pt x="815975" y="3562350"/>
                  <a:pt x="172508" y="3817408"/>
                  <a:pt x="6350" y="393065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FCE5C3C1-1CD2-44B2-AB58-CF87CE24D320}"/>
              </a:ext>
            </a:extLst>
          </p:cNvPr>
          <p:cNvSpPr/>
          <p:nvPr/>
        </p:nvSpPr>
        <p:spPr>
          <a:xfrm>
            <a:off x="794002" y="126609"/>
            <a:ext cx="1583195" cy="148340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descr="A star filled sky&#10;&#10;Description automatically generated">
            <a:extLst>
              <a:ext uri="{FF2B5EF4-FFF2-40B4-BE49-F238E27FC236}">
                <a16:creationId xmlns:a16="http://schemas.microsoft.com/office/drawing/2014/main" id="{F58E1851-F438-4714-9382-AE03A1C6ED1A}"/>
              </a:ext>
            </a:extLst>
          </p:cNvPr>
          <p:cNvPicPr>
            <a:picLocks noChangeAspect="1"/>
          </p:cNvPicPr>
          <p:nvPr/>
        </p:nvPicPr>
        <p:blipFill rotWithShape="1">
          <a:blip r:embed="rId7">
            <a:alphaModFix/>
            <a:extLst>
              <a:ext uri="{28A0092B-C50C-407E-A947-70E740481C1C}">
                <a14:useLocalDpi xmlns:a14="http://schemas.microsoft.com/office/drawing/2010/main" val="0"/>
              </a:ext>
            </a:extLst>
          </a:blip>
          <a:srcRect l="14407" t="11575" r="14407" b="11575"/>
          <a:stretch/>
        </p:blipFill>
        <p:spPr>
          <a:xfrm>
            <a:off x="6998601" y="2474323"/>
            <a:ext cx="3913776" cy="3376219"/>
          </a:xfrm>
          <a:prstGeom prst="rect">
            <a:avLst/>
          </a:prstGeom>
          <a:ln w="28575">
            <a:solidFill>
              <a:schemeClr val="tx1"/>
            </a:solidFill>
          </a:ln>
        </p:spPr>
      </p:pic>
      <p:sp>
        <p:nvSpPr>
          <p:cNvPr id="2" name="Circle: Hollow 1">
            <a:extLst>
              <a:ext uri="{FF2B5EF4-FFF2-40B4-BE49-F238E27FC236}">
                <a16:creationId xmlns:a16="http://schemas.microsoft.com/office/drawing/2014/main" id="{FF21F4CD-087E-418F-A4FB-7849195809FC}"/>
              </a:ext>
            </a:extLst>
          </p:cNvPr>
          <p:cNvSpPr/>
          <p:nvPr/>
        </p:nvSpPr>
        <p:spPr>
          <a:xfrm>
            <a:off x="1891968" y="2031247"/>
            <a:ext cx="4204032" cy="4415803"/>
          </a:xfrm>
          <a:prstGeom prst="donut">
            <a:avLst>
              <a:gd name="adj" fmla="val 13673"/>
            </a:avLst>
          </a:prstGeom>
          <a:solidFill>
            <a:schemeClr val="bg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Oval 2">
            <a:extLst>
              <a:ext uri="{FF2B5EF4-FFF2-40B4-BE49-F238E27FC236}">
                <a16:creationId xmlns:a16="http://schemas.microsoft.com/office/drawing/2014/main" id="{036313E8-40AE-4F3E-A191-F65E1948A2C9}"/>
              </a:ext>
            </a:extLst>
          </p:cNvPr>
          <p:cNvSpPr/>
          <p:nvPr/>
        </p:nvSpPr>
        <p:spPr>
          <a:xfrm>
            <a:off x="2794569" y="3004491"/>
            <a:ext cx="2468880" cy="2468880"/>
          </a:xfrm>
          <a:prstGeom prst="ellipse">
            <a:avLst/>
          </a:prstGeom>
          <a:solidFill>
            <a:schemeClr val="bg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7597462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tar filled sky&#10;&#10;Description automatically generated">
            <a:extLst>
              <a:ext uri="{FF2B5EF4-FFF2-40B4-BE49-F238E27FC236}">
                <a16:creationId xmlns:a16="http://schemas.microsoft.com/office/drawing/2014/main" id="{75CB94E9-BD0C-44EC-9623-9B0A1149B767}"/>
              </a:ext>
            </a:extLst>
          </p:cNvPr>
          <p:cNvPicPr>
            <a:picLocks noChangeAspect="1"/>
          </p:cNvPicPr>
          <p:nvPr/>
        </p:nvPicPr>
        <p:blipFill rotWithShape="1">
          <a:blip r:embed="rId4">
            <a:extLst>
              <a:ext uri="{28A0092B-C50C-407E-A947-70E740481C1C}">
                <a14:useLocalDpi xmlns:a14="http://schemas.microsoft.com/office/drawing/2010/main" val="0"/>
              </a:ext>
            </a:extLst>
          </a:blip>
          <a:srcRect l="14407" t="11575" r="14407" b="11575"/>
          <a:stretch/>
        </p:blipFill>
        <p:spPr>
          <a:xfrm>
            <a:off x="1443475" y="1757956"/>
            <a:ext cx="4348367" cy="3751119"/>
          </a:xfrm>
          <a:prstGeom prst="rect">
            <a:avLst/>
          </a:prstGeom>
          <a:ln w="28575">
            <a:solidFill>
              <a:schemeClr val="tx1"/>
            </a:solidFill>
          </a:ln>
        </p:spPr>
      </p:pic>
      <p:cxnSp>
        <p:nvCxnSpPr>
          <p:cNvPr id="86" name="Straight Arrow Connector 85">
            <a:extLst>
              <a:ext uri="{FF2B5EF4-FFF2-40B4-BE49-F238E27FC236}">
                <a16:creationId xmlns:a16="http://schemas.microsoft.com/office/drawing/2014/main" id="{3F3AFC8E-8B73-4949-92F7-80CC3F9887EA}"/>
              </a:ext>
            </a:extLst>
          </p:cNvPr>
          <p:cNvCxnSpPr>
            <a:cxnSpLocks/>
          </p:cNvCxnSpPr>
          <p:nvPr/>
        </p:nvCxnSpPr>
        <p:spPr>
          <a:xfrm>
            <a:off x="3491877" y="2223840"/>
            <a:ext cx="0" cy="3005233"/>
          </a:xfrm>
          <a:prstGeom prst="straightConnector1">
            <a:avLst/>
          </a:prstGeom>
          <a:ln w="38100">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7C4EE3C2-7A2F-4723-A64E-AA2C10C61E86}"/>
              </a:ext>
            </a:extLst>
          </p:cNvPr>
          <p:cNvCxnSpPr>
            <a:cxnSpLocks/>
          </p:cNvCxnSpPr>
          <p:nvPr/>
        </p:nvCxnSpPr>
        <p:spPr>
          <a:xfrm flipH="1">
            <a:off x="410478" y="5212521"/>
            <a:ext cx="3068714" cy="799503"/>
          </a:xfrm>
          <a:prstGeom prst="straightConnector1">
            <a:avLst/>
          </a:prstGeom>
          <a:ln w="38100">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2E25281E-0278-4CD5-9EB6-A6FC130D6B32}"/>
              </a:ext>
            </a:extLst>
          </p:cNvPr>
          <p:cNvCxnSpPr>
            <a:cxnSpLocks/>
          </p:cNvCxnSpPr>
          <p:nvPr/>
        </p:nvCxnSpPr>
        <p:spPr>
          <a:xfrm flipV="1">
            <a:off x="390053" y="2196224"/>
            <a:ext cx="3101824" cy="808129"/>
          </a:xfrm>
          <a:prstGeom prst="straightConnector1">
            <a:avLst/>
          </a:prstGeom>
          <a:ln w="38100">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62034EC4-1E95-44D1-AE23-91133DF82C59}"/>
              </a:ext>
            </a:extLst>
          </p:cNvPr>
          <p:cNvPicPr>
            <a:picLocks noChangeAspect="1"/>
          </p:cNvPicPr>
          <p:nvPr/>
        </p:nvPicPr>
        <p:blipFill rotWithShape="1">
          <a:blip r:embed="rId5">
            <a:extLst>
              <a:ext uri="{28A0092B-C50C-407E-A947-70E740481C1C}">
                <a14:useLocalDpi xmlns:a14="http://schemas.microsoft.com/office/drawing/2010/main" val="0"/>
              </a:ext>
            </a:extLst>
          </a:blip>
          <a:srcRect l="8823" r="8823"/>
          <a:stretch/>
        </p:blipFill>
        <p:spPr>
          <a:xfrm>
            <a:off x="2528539" y="124052"/>
            <a:ext cx="1503424" cy="1484308"/>
          </a:xfrm>
          <a:prstGeom prst="rect">
            <a:avLst/>
          </a:prstGeom>
          <a:ln w="28575">
            <a:solidFill>
              <a:schemeClr val="tx1"/>
            </a:solidFill>
          </a:ln>
        </p:spPr>
      </p:pic>
      <p:cxnSp>
        <p:nvCxnSpPr>
          <p:cNvPr id="43" name="Straight Arrow Connector 42">
            <a:extLst>
              <a:ext uri="{FF2B5EF4-FFF2-40B4-BE49-F238E27FC236}">
                <a16:creationId xmlns:a16="http://schemas.microsoft.com/office/drawing/2014/main" id="{5212D72B-2A94-46B9-AC41-9363CBF3A8A7}"/>
              </a:ext>
            </a:extLst>
          </p:cNvPr>
          <p:cNvCxnSpPr>
            <a:cxnSpLocks/>
          </p:cNvCxnSpPr>
          <p:nvPr/>
        </p:nvCxnSpPr>
        <p:spPr>
          <a:xfrm flipH="1">
            <a:off x="971155" y="465735"/>
            <a:ext cx="1056394" cy="0"/>
          </a:xfrm>
          <a:prstGeom prst="straightConnector1">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7765AAAE-35B5-4FF2-8BE9-F42D44DB3F24}"/>
              </a:ext>
            </a:extLst>
          </p:cNvPr>
          <p:cNvCxnSpPr>
            <a:cxnSpLocks/>
          </p:cNvCxnSpPr>
          <p:nvPr/>
        </p:nvCxnSpPr>
        <p:spPr>
          <a:xfrm flipV="1">
            <a:off x="2027549" y="465735"/>
            <a:ext cx="0" cy="811666"/>
          </a:xfrm>
          <a:prstGeom prst="straightConnector1">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A84A8488-BBC0-42F2-A91A-2679040C68C1}"/>
              </a:ext>
            </a:extLst>
          </p:cNvPr>
          <p:cNvCxnSpPr>
            <a:cxnSpLocks/>
          </p:cNvCxnSpPr>
          <p:nvPr/>
        </p:nvCxnSpPr>
        <p:spPr>
          <a:xfrm>
            <a:off x="971155" y="1277400"/>
            <a:ext cx="1056394" cy="0"/>
          </a:xfrm>
          <a:prstGeom prst="straightConnector1">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71" name="Freeform: Shape 70">
            <a:extLst>
              <a:ext uri="{FF2B5EF4-FFF2-40B4-BE49-F238E27FC236}">
                <a16:creationId xmlns:a16="http://schemas.microsoft.com/office/drawing/2014/main" id="{564158BB-F528-4ABA-B926-5E6CC43E177E}"/>
              </a:ext>
            </a:extLst>
          </p:cNvPr>
          <p:cNvSpPr/>
          <p:nvPr/>
        </p:nvSpPr>
        <p:spPr>
          <a:xfrm>
            <a:off x="1592632" y="243473"/>
            <a:ext cx="557798" cy="1252155"/>
          </a:xfrm>
          <a:custGeom>
            <a:avLst/>
            <a:gdLst>
              <a:gd name="connsiteX0" fmla="*/ 0 w 1099740"/>
              <a:gd name="connsiteY0" fmla="*/ 0 h 3930650"/>
              <a:gd name="connsiteX1" fmla="*/ 977900 w 1099740"/>
              <a:gd name="connsiteY1" fmla="*/ 920750 h 3930650"/>
              <a:gd name="connsiteX2" fmla="*/ 977900 w 1099740"/>
              <a:gd name="connsiteY2" fmla="*/ 3060700 h 3930650"/>
              <a:gd name="connsiteX3" fmla="*/ 6350 w 1099740"/>
              <a:gd name="connsiteY3" fmla="*/ 3930650 h 3930650"/>
            </a:gdLst>
            <a:ahLst/>
            <a:cxnLst>
              <a:cxn ang="0">
                <a:pos x="connsiteX0" y="connsiteY0"/>
              </a:cxn>
              <a:cxn ang="0">
                <a:pos x="connsiteX1" y="connsiteY1"/>
              </a:cxn>
              <a:cxn ang="0">
                <a:pos x="connsiteX2" y="connsiteY2"/>
              </a:cxn>
              <a:cxn ang="0">
                <a:pos x="connsiteX3" y="connsiteY3"/>
              </a:cxn>
            </a:cxnLst>
            <a:rect l="l" t="t" r="r" b="b"/>
            <a:pathLst>
              <a:path w="1099740" h="3930650">
                <a:moveTo>
                  <a:pt x="0" y="0"/>
                </a:moveTo>
                <a:cubicBezTo>
                  <a:pt x="407458" y="205316"/>
                  <a:pt x="814917" y="410633"/>
                  <a:pt x="977900" y="920750"/>
                </a:cubicBezTo>
                <a:cubicBezTo>
                  <a:pt x="1140883" y="1430867"/>
                  <a:pt x="1139825" y="2559050"/>
                  <a:pt x="977900" y="3060700"/>
                </a:cubicBezTo>
                <a:cubicBezTo>
                  <a:pt x="815975" y="3562350"/>
                  <a:pt x="172508" y="3817408"/>
                  <a:pt x="6350" y="393065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FCE5C3C1-1CD2-44B2-AB58-CF87CE24D320}"/>
              </a:ext>
            </a:extLst>
          </p:cNvPr>
          <p:cNvSpPr/>
          <p:nvPr/>
        </p:nvSpPr>
        <p:spPr>
          <a:xfrm>
            <a:off x="794002" y="126609"/>
            <a:ext cx="1583195" cy="148340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97851BCB-0C58-4817-9E4E-590C8BE793FD}"/>
              </a:ext>
            </a:extLst>
          </p:cNvPr>
          <p:cNvGrpSpPr/>
          <p:nvPr/>
        </p:nvGrpSpPr>
        <p:grpSpPr>
          <a:xfrm>
            <a:off x="2100702" y="5657017"/>
            <a:ext cx="2942470" cy="1215483"/>
            <a:chOff x="2428428" y="5642517"/>
            <a:chExt cx="2942470" cy="1215483"/>
          </a:xfrm>
        </p:grpSpPr>
        <p:sp>
          <p:nvSpPr>
            <p:cNvPr id="76" name="TextBox 75">
              <a:extLst>
                <a:ext uri="{FF2B5EF4-FFF2-40B4-BE49-F238E27FC236}">
                  <a16:creationId xmlns:a16="http://schemas.microsoft.com/office/drawing/2014/main" id="{8BF689DF-D964-466B-BC7A-3202462075E2}"/>
                </a:ext>
              </a:extLst>
            </p:cNvPr>
            <p:cNvSpPr txBox="1"/>
            <p:nvPr/>
          </p:nvSpPr>
          <p:spPr>
            <a:xfrm>
              <a:off x="2428428" y="6396335"/>
              <a:ext cx="100893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source</a:t>
              </a:r>
            </a:p>
          </p:txBody>
        </p:sp>
        <p:sp>
          <p:nvSpPr>
            <p:cNvPr id="73" name="Rectangle 72">
              <a:extLst>
                <a:ext uri="{FF2B5EF4-FFF2-40B4-BE49-F238E27FC236}">
                  <a16:creationId xmlns:a16="http://schemas.microsoft.com/office/drawing/2014/main" id="{4D579B44-C240-4E85-A642-4BDC9DCA1502}"/>
                </a:ext>
              </a:extLst>
            </p:cNvPr>
            <p:cNvSpPr/>
            <p:nvPr/>
          </p:nvSpPr>
          <p:spPr>
            <a:xfrm>
              <a:off x="4381203" y="5647662"/>
              <a:ext cx="808709" cy="774644"/>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TextBox 73">
              <a:extLst>
                <a:ext uri="{FF2B5EF4-FFF2-40B4-BE49-F238E27FC236}">
                  <a16:creationId xmlns:a16="http://schemas.microsoft.com/office/drawing/2014/main" id="{667BE5C2-B452-4658-BFF7-4489A9967F4C}"/>
                </a:ext>
              </a:extLst>
            </p:cNvPr>
            <p:cNvSpPr txBox="1"/>
            <p:nvPr/>
          </p:nvSpPr>
          <p:spPr>
            <a:xfrm>
              <a:off x="4200385" y="6396335"/>
              <a:ext cx="117051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probing</a:t>
              </a:r>
            </a:p>
          </p:txBody>
        </p: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F26D6E52-AF9E-4311-BC48-83C6054C9E38}"/>
                    </a:ext>
                  </a:extLst>
                </p:cNvPr>
                <p:cNvSpPr txBox="1"/>
                <p:nvPr/>
              </p:nvSpPr>
              <p:spPr>
                <a:xfrm>
                  <a:off x="3628123" y="5668858"/>
                  <a:ext cx="466473" cy="9848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1" i="1" smtClean="0">
                            <a:solidFill>
                              <a:schemeClr val="tx1"/>
                            </a:solidFill>
                            <a:latin typeface="Cambria Math" panose="02040503050406030204" pitchFamily="18" charset="0"/>
                            <a:ea typeface="Cambria Math" panose="02040503050406030204" pitchFamily="18" charset="0"/>
                          </a:rPr>
                          <m:t>↔</m:t>
                        </m:r>
                      </m:oMath>
                    </m:oMathPara>
                  </a14:m>
                  <a:endParaRPr lang="en-US" sz="3200" b="1" i="1" dirty="0">
                    <a:solidFill>
                      <a:schemeClr val="tx1"/>
                    </a:solidFill>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3200" b="1" i="1" smtClean="0">
                            <a:solidFill>
                              <a:schemeClr val="tx1"/>
                            </a:solidFill>
                            <a:latin typeface="Cambria Math" panose="02040503050406030204" pitchFamily="18" charset="0"/>
                            <a:ea typeface="Cambria Math" panose="02040503050406030204" pitchFamily="18" charset="0"/>
                          </a:rPr>
                          <m:t>ℱ</m:t>
                        </m:r>
                      </m:oMath>
                    </m:oMathPara>
                  </a14:m>
                  <a:endParaRPr lang="en-US" sz="3200" b="1" dirty="0">
                    <a:solidFill>
                      <a:schemeClr val="tx1"/>
                    </a:solidFill>
                  </a:endParaRPr>
                </a:p>
              </p:txBody>
            </p:sp>
          </mc:Choice>
          <mc:Fallback xmlns="">
            <p:sp>
              <p:nvSpPr>
                <p:cNvPr id="68" name="TextBox 67">
                  <a:extLst>
                    <a:ext uri="{FF2B5EF4-FFF2-40B4-BE49-F238E27FC236}">
                      <a16:creationId xmlns:a16="http://schemas.microsoft.com/office/drawing/2014/main" id="{F26D6E52-AF9E-4311-BC48-83C6054C9E38}"/>
                    </a:ext>
                  </a:extLst>
                </p:cNvPr>
                <p:cNvSpPr txBox="1">
                  <a:spLocks noRot="1" noChangeAspect="1" noMove="1" noResize="1" noEditPoints="1" noAdjustHandles="1" noChangeArrowheads="1" noChangeShapeType="1" noTextEdit="1"/>
                </p:cNvSpPr>
                <p:nvPr/>
              </p:nvSpPr>
              <p:spPr>
                <a:xfrm>
                  <a:off x="3628123" y="5668858"/>
                  <a:ext cx="466473" cy="984885"/>
                </a:xfrm>
                <a:prstGeom prst="rect">
                  <a:avLst/>
                </a:prstGeom>
                <a:blipFill>
                  <a:blip r:embed="rId9"/>
                  <a:stretch>
                    <a:fillRect/>
                  </a:stretch>
                </a:blipFill>
              </p:spPr>
              <p:txBody>
                <a:bodyPr/>
                <a:lstStyle/>
                <a:p>
                  <a:r>
                    <a:rPr lang="en-US">
                      <a:noFill/>
                    </a:rPr>
                    <a:t> </a:t>
                  </a:r>
                </a:p>
              </p:txBody>
            </p:sp>
          </mc:Fallback>
        </mc:AlternateContent>
        <p:sp>
          <p:nvSpPr>
            <p:cNvPr id="80" name="Rectangle 79">
              <a:extLst>
                <a:ext uri="{FF2B5EF4-FFF2-40B4-BE49-F238E27FC236}">
                  <a16:creationId xmlns:a16="http://schemas.microsoft.com/office/drawing/2014/main" id="{897846A6-3A4B-41A8-9FC4-1B26B10434DC}"/>
                </a:ext>
              </a:extLst>
            </p:cNvPr>
            <p:cNvSpPr/>
            <p:nvPr/>
          </p:nvSpPr>
          <p:spPr>
            <a:xfrm>
              <a:off x="2893160" y="5990106"/>
              <a:ext cx="79466" cy="794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8F128857-96D3-4945-89E0-DC954E509998}"/>
                </a:ext>
              </a:extLst>
            </p:cNvPr>
            <p:cNvSpPr/>
            <p:nvPr/>
          </p:nvSpPr>
          <p:spPr>
            <a:xfrm>
              <a:off x="2528539" y="5642517"/>
              <a:ext cx="808709" cy="77464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9" name="Title 1">
            <a:extLst>
              <a:ext uri="{FF2B5EF4-FFF2-40B4-BE49-F238E27FC236}">
                <a16:creationId xmlns:a16="http://schemas.microsoft.com/office/drawing/2014/main" id="{981D45BB-D830-40CE-8E5C-1B3A4968C6F7}"/>
              </a:ext>
            </a:extLst>
          </p:cNvPr>
          <p:cNvSpPr txBox="1">
            <a:spLocks/>
          </p:cNvSpPr>
          <p:nvPr/>
        </p:nvSpPr>
        <p:spPr>
          <a:xfrm>
            <a:off x="1413162" y="823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retroreflective paths</a:t>
            </a:r>
          </a:p>
        </p:txBody>
      </p:sp>
    </p:spTree>
    <p:custDataLst>
      <p:tags r:id="rId1"/>
    </p:custDataLst>
    <p:extLst>
      <p:ext uri="{BB962C8B-B14F-4D97-AF65-F5344CB8AC3E}">
        <p14:creationId xmlns:p14="http://schemas.microsoft.com/office/powerpoint/2010/main" val="1634572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nodeType="clickEffect">
                                  <p:stCondLst>
                                    <p:cond delay="0"/>
                                  </p:stCondLst>
                                  <p:childTnLst>
                                    <p:animClr clrSpc="rgb" dir="cw">
                                      <p:cBhvr>
                                        <p:cTn id="6" dur="350" fill="hold"/>
                                        <p:tgtEl>
                                          <p:spTgt spid="72"/>
                                        </p:tgtEl>
                                        <p:attrNameLst>
                                          <p:attrName>stroke.color</p:attrName>
                                        </p:attrNameLst>
                                      </p:cBhvr>
                                      <p:to>
                                        <a:srgbClr val="FFFF00"/>
                                      </p:to>
                                    </p:animClr>
                                    <p:set>
                                      <p:cBhvr>
                                        <p:cTn id="7" dur="350" fill="hold"/>
                                        <p:tgtEl>
                                          <p:spTgt spid="72"/>
                                        </p:tgtEl>
                                        <p:attrNameLst>
                                          <p:attrName>stroke.on</p:attrName>
                                        </p:attrNameLst>
                                      </p:cBhvr>
                                      <p:to>
                                        <p:strVal val="true"/>
                                      </p:to>
                                    </p:se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8"/>
                                        </p:tgtEl>
                                        <p:attrNameLst>
                                          <p:attrName>style.visibility</p:attrName>
                                        </p:attrNameLst>
                                      </p:cBhvr>
                                      <p:to>
                                        <p:strVal val="visible"/>
                                      </p:to>
                                    </p:set>
                                    <p:animEffect transition="in" filter="wipe(down)">
                                      <p:cBhvr>
                                        <p:cTn id="18" dur="350"/>
                                        <p:tgtEl>
                                          <p:spTgt spid="88"/>
                                        </p:tgtEl>
                                      </p:cBhvr>
                                    </p:animEffect>
                                  </p:childTnLst>
                                </p:cTn>
                              </p:par>
                            </p:childTnLst>
                          </p:cTn>
                        </p:par>
                        <p:par>
                          <p:cTn id="19" fill="hold">
                            <p:stCondLst>
                              <p:cond delay="350"/>
                            </p:stCondLst>
                            <p:childTnLst>
                              <p:par>
                                <p:cTn id="20" presetID="22" presetClass="entr" presetSubtype="1" fill="hold" nodeType="afterEffect">
                                  <p:stCondLst>
                                    <p:cond delay="0"/>
                                  </p:stCondLst>
                                  <p:childTnLst>
                                    <p:set>
                                      <p:cBhvr>
                                        <p:cTn id="21" dur="1" fill="hold">
                                          <p:stCondLst>
                                            <p:cond delay="0"/>
                                          </p:stCondLst>
                                        </p:cTn>
                                        <p:tgtEl>
                                          <p:spTgt spid="86"/>
                                        </p:tgtEl>
                                        <p:attrNameLst>
                                          <p:attrName>style.visibility</p:attrName>
                                        </p:attrNameLst>
                                      </p:cBhvr>
                                      <p:to>
                                        <p:strVal val="visible"/>
                                      </p:to>
                                    </p:set>
                                    <p:animEffect transition="in" filter="wipe(up)">
                                      <p:cBhvr>
                                        <p:cTn id="22" dur="350"/>
                                        <p:tgtEl>
                                          <p:spTgt spid="86"/>
                                        </p:tgtEl>
                                      </p:cBhvr>
                                    </p:animEffect>
                                  </p:childTnLst>
                                </p:cTn>
                              </p:par>
                            </p:childTnLst>
                          </p:cTn>
                        </p:par>
                        <p:par>
                          <p:cTn id="23" fill="hold">
                            <p:stCondLst>
                              <p:cond delay="700"/>
                            </p:stCondLst>
                            <p:childTnLst>
                              <p:par>
                                <p:cTn id="24" presetID="22" presetClass="entr" presetSubtype="2" fill="hold" nodeType="afterEffect">
                                  <p:stCondLst>
                                    <p:cond delay="0"/>
                                  </p:stCondLst>
                                  <p:childTnLst>
                                    <p:set>
                                      <p:cBhvr>
                                        <p:cTn id="25" dur="1" fill="hold">
                                          <p:stCondLst>
                                            <p:cond delay="0"/>
                                          </p:stCondLst>
                                        </p:cTn>
                                        <p:tgtEl>
                                          <p:spTgt spid="87"/>
                                        </p:tgtEl>
                                        <p:attrNameLst>
                                          <p:attrName>style.visibility</p:attrName>
                                        </p:attrNameLst>
                                      </p:cBhvr>
                                      <p:to>
                                        <p:strVal val="visible"/>
                                      </p:to>
                                    </p:set>
                                    <p:animEffect transition="in" filter="wipe(right)">
                                      <p:cBhvr>
                                        <p:cTn id="26" dur="35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tar filled sky&#10;&#10;Description automatically generated">
            <a:extLst>
              <a:ext uri="{FF2B5EF4-FFF2-40B4-BE49-F238E27FC236}">
                <a16:creationId xmlns:a16="http://schemas.microsoft.com/office/drawing/2014/main" id="{75CB94E9-BD0C-44EC-9623-9B0A1149B767}"/>
              </a:ext>
            </a:extLst>
          </p:cNvPr>
          <p:cNvPicPr>
            <a:picLocks noChangeAspect="1"/>
          </p:cNvPicPr>
          <p:nvPr/>
        </p:nvPicPr>
        <p:blipFill rotWithShape="1">
          <a:blip r:embed="rId4">
            <a:extLst>
              <a:ext uri="{28A0092B-C50C-407E-A947-70E740481C1C}">
                <a14:useLocalDpi xmlns:a14="http://schemas.microsoft.com/office/drawing/2010/main" val="0"/>
              </a:ext>
            </a:extLst>
          </a:blip>
          <a:srcRect l="14407" t="11575" r="14407" b="11575"/>
          <a:stretch/>
        </p:blipFill>
        <p:spPr>
          <a:xfrm>
            <a:off x="1443475" y="1757956"/>
            <a:ext cx="4348367" cy="3751119"/>
          </a:xfrm>
          <a:prstGeom prst="rect">
            <a:avLst/>
          </a:prstGeom>
          <a:ln w="28575">
            <a:solidFill>
              <a:schemeClr val="tx1"/>
            </a:solidFill>
          </a:ln>
        </p:spPr>
      </p:pic>
      <p:cxnSp>
        <p:nvCxnSpPr>
          <p:cNvPr id="86" name="Straight Arrow Connector 85">
            <a:extLst>
              <a:ext uri="{FF2B5EF4-FFF2-40B4-BE49-F238E27FC236}">
                <a16:creationId xmlns:a16="http://schemas.microsoft.com/office/drawing/2014/main" id="{3F3AFC8E-8B73-4949-92F7-80CC3F9887EA}"/>
              </a:ext>
            </a:extLst>
          </p:cNvPr>
          <p:cNvCxnSpPr>
            <a:cxnSpLocks/>
          </p:cNvCxnSpPr>
          <p:nvPr/>
        </p:nvCxnSpPr>
        <p:spPr>
          <a:xfrm>
            <a:off x="3491877" y="2223840"/>
            <a:ext cx="0" cy="3005233"/>
          </a:xfrm>
          <a:prstGeom prst="straightConnector1">
            <a:avLst/>
          </a:prstGeom>
          <a:ln w="38100">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7C4EE3C2-7A2F-4723-A64E-AA2C10C61E86}"/>
              </a:ext>
            </a:extLst>
          </p:cNvPr>
          <p:cNvCxnSpPr>
            <a:cxnSpLocks/>
          </p:cNvCxnSpPr>
          <p:nvPr/>
        </p:nvCxnSpPr>
        <p:spPr>
          <a:xfrm flipH="1">
            <a:off x="410478" y="5212521"/>
            <a:ext cx="3068714" cy="799503"/>
          </a:xfrm>
          <a:prstGeom prst="straightConnector1">
            <a:avLst/>
          </a:prstGeom>
          <a:ln w="38100">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2E25281E-0278-4CD5-9EB6-A6FC130D6B32}"/>
              </a:ext>
            </a:extLst>
          </p:cNvPr>
          <p:cNvCxnSpPr>
            <a:cxnSpLocks/>
          </p:cNvCxnSpPr>
          <p:nvPr/>
        </p:nvCxnSpPr>
        <p:spPr>
          <a:xfrm flipV="1">
            <a:off x="390053" y="2196224"/>
            <a:ext cx="3101824" cy="808129"/>
          </a:xfrm>
          <a:prstGeom prst="straightConnector1">
            <a:avLst/>
          </a:prstGeom>
          <a:ln w="38100">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62034EC4-1E95-44D1-AE23-91133DF82C59}"/>
              </a:ext>
            </a:extLst>
          </p:cNvPr>
          <p:cNvPicPr>
            <a:picLocks noChangeAspect="1"/>
          </p:cNvPicPr>
          <p:nvPr/>
        </p:nvPicPr>
        <p:blipFill rotWithShape="1">
          <a:blip r:embed="rId5">
            <a:extLst>
              <a:ext uri="{28A0092B-C50C-407E-A947-70E740481C1C}">
                <a14:useLocalDpi xmlns:a14="http://schemas.microsoft.com/office/drawing/2010/main" val="0"/>
              </a:ext>
            </a:extLst>
          </a:blip>
          <a:srcRect l="8823" r="8823"/>
          <a:stretch/>
        </p:blipFill>
        <p:spPr>
          <a:xfrm>
            <a:off x="2528539" y="124052"/>
            <a:ext cx="1503424" cy="1484308"/>
          </a:xfrm>
          <a:prstGeom prst="rect">
            <a:avLst/>
          </a:prstGeom>
          <a:ln w="28575">
            <a:solidFill>
              <a:schemeClr val="tx1"/>
            </a:solidFill>
          </a:ln>
        </p:spPr>
      </p:pic>
      <p:cxnSp>
        <p:nvCxnSpPr>
          <p:cNvPr id="43" name="Straight Arrow Connector 42">
            <a:extLst>
              <a:ext uri="{FF2B5EF4-FFF2-40B4-BE49-F238E27FC236}">
                <a16:creationId xmlns:a16="http://schemas.microsoft.com/office/drawing/2014/main" id="{5212D72B-2A94-46B9-AC41-9363CBF3A8A7}"/>
              </a:ext>
            </a:extLst>
          </p:cNvPr>
          <p:cNvCxnSpPr>
            <a:cxnSpLocks/>
          </p:cNvCxnSpPr>
          <p:nvPr/>
        </p:nvCxnSpPr>
        <p:spPr>
          <a:xfrm flipH="1">
            <a:off x="971155" y="465735"/>
            <a:ext cx="1056394" cy="0"/>
          </a:xfrm>
          <a:prstGeom prst="straightConnector1">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7765AAAE-35B5-4FF2-8BE9-F42D44DB3F24}"/>
              </a:ext>
            </a:extLst>
          </p:cNvPr>
          <p:cNvCxnSpPr>
            <a:cxnSpLocks/>
          </p:cNvCxnSpPr>
          <p:nvPr/>
        </p:nvCxnSpPr>
        <p:spPr>
          <a:xfrm flipV="1">
            <a:off x="2027549" y="465735"/>
            <a:ext cx="0" cy="811666"/>
          </a:xfrm>
          <a:prstGeom prst="straightConnector1">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A84A8488-BBC0-42F2-A91A-2679040C68C1}"/>
              </a:ext>
            </a:extLst>
          </p:cNvPr>
          <p:cNvCxnSpPr>
            <a:cxnSpLocks/>
          </p:cNvCxnSpPr>
          <p:nvPr/>
        </p:nvCxnSpPr>
        <p:spPr>
          <a:xfrm>
            <a:off x="971155" y="1277400"/>
            <a:ext cx="1056394" cy="0"/>
          </a:xfrm>
          <a:prstGeom prst="straightConnector1">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71" name="Freeform: Shape 70">
            <a:extLst>
              <a:ext uri="{FF2B5EF4-FFF2-40B4-BE49-F238E27FC236}">
                <a16:creationId xmlns:a16="http://schemas.microsoft.com/office/drawing/2014/main" id="{564158BB-F528-4ABA-B926-5E6CC43E177E}"/>
              </a:ext>
            </a:extLst>
          </p:cNvPr>
          <p:cNvSpPr/>
          <p:nvPr/>
        </p:nvSpPr>
        <p:spPr>
          <a:xfrm>
            <a:off x="1592632" y="243473"/>
            <a:ext cx="557798" cy="1252155"/>
          </a:xfrm>
          <a:custGeom>
            <a:avLst/>
            <a:gdLst>
              <a:gd name="connsiteX0" fmla="*/ 0 w 1099740"/>
              <a:gd name="connsiteY0" fmla="*/ 0 h 3930650"/>
              <a:gd name="connsiteX1" fmla="*/ 977900 w 1099740"/>
              <a:gd name="connsiteY1" fmla="*/ 920750 h 3930650"/>
              <a:gd name="connsiteX2" fmla="*/ 977900 w 1099740"/>
              <a:gd name="connsiteY2" fmla="*/ 3060700 h 3930650"/>
              <a:gd name="connsiteX3" fmla="*/ 6350 w 1099740"/>
              <a:gd name="connsiteY3" fmla="*/ 3930650 h 3930650"/>
            </a:gdLst>
            <a:ahLst/>
            <a:cxnLst>
              <a:cxn ang="0">
                <a:pos x="connsiteX0" y="connsiteY0"/>
              </a:cxn>
              <a:cxn ang="0">
                <a:pos x="connsiteX1" y="connsiteY1"/>
              </a:cxn>
              <a:cxn ang="0">
                <a:pos x="connsiteX2" y="connsiteY2"/>
              </a:cxn>
              <a:cxn ang="0">
                <a:pos x="connsiteX3" y="connsiteY3"/>
              </a:cxn>
            </a:cxnLst>
            <a:rect l="l" t="t" r="r" b="b"/>
            <a:pathLst>
              <a:path w="1099740" h="3930650">
                <a:moveTo>
                  <a:pt x="0" y="0"/>
                </a:moveTo>
                <a:cubicBezTo>
                  <a:pt x="407458" y="205316"/>
                  <a:pt x="814917" y="410633"/>
                  <a:pt x="977900" y="920750"/>
                </a:cubicBezTo>
                <a:cubicBezTo>
                  <a:pt x="1140883" y="1430867"/>
                  <a:pt x="1139825" y="2559050"/>
                  <a:pt x="977900" y="3060700"/>
                </a:cubicBezTo>
                <a:cubicBezTo>
                  <a:pt x="815975" y="3562350"/>
                  <a:pt x="172508" y="3817408"/>
                  <a:pt x="6350" y="393065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FCE5C3C1-1CD2-44B2-AB58-CF87CE24D320}"/>
              </a:ext>
            </a:extLst>
          </p:cNvPr>
          <p:cNvSpPr/>
          <p:nvPr/>
        </p:nvSpPr>
        <p:spPr>
          <a:xfrm>
            <a:off x="794002" y="126609"/>
            <a:ext cx="1583195" cy="148340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97851BCB-0C58-4817-9E4E-590C8BE793FD}"/>
              </a:ext>
            </a:extLst>
          </p:cNvPr>
          <p:cNvGrpSpPr/>
          <p:nvPr/>
        </p:nvGrpSpPr>
        <p:grpSpPr>
          <a:xfrm>
            <a:off x="2100702" y="5657017"/>
            <a:ext cx="2942470" cy="1215483"/>
            <a:chOff x="2428428" y="5642517"/>
            <a:chExt cx="2942470" cy="1215483"/>
          </a:xfrm>
        </p:grpSpPr>
        <p:sp>
          <p:nvSpPr>
            <p:cNvPr id="76" name="TextBox 75">
              <a:extLst>
                <a:ext uri="{FF2B5EF4-FFF2-40B4-BE49-F238E27FC236}">
                  <a16:creationId xmlns:a16="http://schemas.microsoft.com/office/drawing/2014/main" id="{8BF689DF-D964-466B-BC7A-3202462075E2}"/>
                </a:ext>
              </a:extLst>
            </p:cNvPr>
            <p:cNvSpPr txBox="1"/>
            <p:nvPr/>
          </p:nvSpPr>
          <p:spPr>
            <a:xfrm>
              <a:off x="2428428" y="6396335"/>
              <a:ext cx="100893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source</a:t>
              </a:r>
            </a:p>
          </p:txBody>
        </p:sp>
        <p:sp>
          <p:nvSpPr>
            <p:cNvPr id="73" name="Rectangle 72">
              <a:extLst>
                <a:ext uri="{FF2B5EF4-FFF2-40B4-BE49-F238E27FC236}">
                  <a16:creationId xmlns:a16="http://schemas.microsoft.com/office/drawing/2014/main" id="{4D579B44-C240-4E85-A642-4BDC9DCA1502}"/>
                </a:ext>
              </a:extLst>
            </p:cNvPr>
            <p:cNvSpPr/>
            <p:nvPr/>
          </p:nvSpPr>
          <p:spPr>
            <a:xfrm>
              <a:off x="4381203" y="5647662"/>
              <a:ext cx="808709" cy="774644"/>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TextBox 73">
              <a:extLst>
                <a:ext uri="{FF2B5EF4-FFF2-40B4-BE49-F238E27FC236}">
                  <a16:creationId xmlns:a16="http://schemas.microsoft.com/office/drawing/2014/main" id="{667BE5C2-B452-4658-BFF7-4489A9967F4C}"/>
                </a:ext>
              </a:extLst>
            </p:cNvPr>
            <p:cNvSpPr txBox="1"/>
            <p:nvPr/>
          </p:nvSpPr>
          <p:spPr>
            <a:xfrm>
              <a:off x="4200385" y="6396335"/>
              <a:ext cx="117051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probing</a:t>
              </a:r>
            </a:p>
          </p:txBody>
        </p: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F26D6E52-AF9E-4311-BC48-83C6054C9E38}"/>
                    </a:ext>
                  </a:extLst>
                </p:cNvPr>
                <p:cNvSpPr txBox="1"/>
                <p:nvPr/>
              </p:nvSpPr>
              <p:spPr>
                <a:xfrm>
                  <a:off x="3628123" y="5668858"/>
                  <a:ext cx="466473" cy="9848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1" i="1" smtClean="0">
                            <a:solidFill>
                              <a:schemeClr val="tx1"/>
                            </a:solidFill>
                            <a:latin typeface="Cambria Math" panose="02040503050406030204" pitchFamily="18" charset="0"/>
                            <a:ea typeface="Cambria Math" panose="02040503050406030204" pitchFamily="18" charset="0"/>
                          </a:rPr>
                          <m:t>↔</m:t>
                        </m:r>
                      </m:oMath>
                    </m:oMathPara>
                  </a14:m>
                  <a:endParaRPr lang="en-US" sz="3200" b="1" i="1" dirty="0">
                    <a:solidFill>
                      <a:schemeClr val="tx1"/>
                    </a:solidFill>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3200" b="1" i="1" smtClean="0">
                            <a:solidFill>
                              <a:schemeClr val="tx1"/>
                            </a:solidFill>
                            <a:latin typeface="Cambria Math" panose="02040503050406030204" pitchFamily="18" charset="0"/>
                            <a:ea typeface="Cambria Math" panose="02040503050406030204" pitchFamily="18" charset="0"/>
                          </a:rPr>
                          <m:t>ℱ</m:t>
                        </m:r>
                      </m:oMath>
                    </m:oMathPara>
                  </a14:m>
                  <a:endParaRPr lang="en-US" sz="3200" b="1" dirty="0">
                    <a:solidFill>
                      <a:schemeClr val="tx1"/>
                    </a:solidFill>
                  </a:endParaRPr>
                </a:p>
              </p:txBody>
            </p:sp>
          </mc:Choice>
          <mc:Fallback xmlns="">
            <p:sp>
              <p:nvSpPr>
                <p:cNvPr id="68" name="TextBox 67">
                  <a:extLst>
                    <a:ext uri="{FF2B5EF4-FFF2-40B4-BE49-F238E27FC236}">
                      <a16:creationId xmlns:a16="http://schemas.microsoft.com/office/drawing/2014/main" id="{F26D6E52-AF9E-4311-BC48-83C6054C9E38}"/>
                    </a:ext>
                  </a:extLst>
                </p:cNvPr>
                <p:cNvSpPr txBox="1">
                  <a:spLocks noRot="1" noChangeAspect="1" noMove="1" noResize="1" noEditPoints="1" noAdjustHandles="1" noChangeArrowheads="1" noChangeShapeType="1" noTextEdit="1"/>
                </p:cNvSpPr>
                <p:nvPr/>
              </p:nvSpPr>
              <p:spPr>
                <a:xfrm>
                  <a:off x="3628123" y="5668858"/>
                  <a:ext cx="466473" cy="984885"/>
                </a:xfrm>
                <a:prstGeom prst="rect">
                  <a:avLst/>
                </a:prstGeom>
                <a:blipFill>
                  <a:blip r:embed="rId9"/>
                  <a:stretch>
                    <a:fillRect/>
                  </a:stretch>
                </a:blipFill>
              </p:spPr>
              <p:txBody>
                <a:bodyPr/>
                <a:lstStyle/>
                <a:p>
                  <a:r>
                    <a:rPr lang="en-US">
                      <a:noFill/>
                    </a:rPr>
                    <a:t> </a:t>
                  </a:r>
                </a:p>
              </p:txBody>
            </p:sp>
          </mc:Fallback>
        </mc:AlternateContent>
        <p:sp>
          <p:nvSpPr>
            <p:cNvPr id="80" name="Rectangle 79">
              <a:extLst>
                <a:ext uri="{FF2B5EF4-FFF2-40B4-BE49-F238E27FC236}">
                  <a16:creationId xmlns:a16="http://schemas.microsoft.com/office/drawing/2014/main" id="{897846A6-3A4B-41A8-9FC4-1B26B10434DC}"/>
                </a:ext>
              </a:extLst>
            </p:cNvPr>
            <p:cNvSpPr/>
            <p:nvPr/>
          </p:nvSpPr>
          <p:spPr>
            <a:xfrm>
              <a:off x="2893160" y="5990106"/>
              <a:ext cx="79466" cy="794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8F128857-96D3-4945-89E0-DC954E509998}"/>
                </a:ext>
              </a:extLst>
            </p:cNvPr>
            <p:cNvSpPr/>
            <p:nvPr/>
          </p:nvSpPr>
          <p:spPr>
            <a:xfrm>
              <a:off x="2528539" y="5642517"/>
              <a:ext cx="808709" cy="77464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7" name="TextBox 46">
            <a:extLst>
              <a:ext uri="{FF2B5EF4-FFF2-40B4-BE49-F238E27FC236}">
                <a16:creationId xmlns:a16="http://schemas.microsoft.com/office/drawing/2014/main" id="{4AEBCB28-19B8-4032-BB52-C54EA7C00183}"/>
              </a:ext>
            </a:extLst>
          </p:cNvPr>
          <p:cNvSpPr txBox="1"/>
          <p:nvPr/>
        </p:nvSpPr>
        <p:spPr>
          <a:xfrm>
            <a:off x="7569794" y="6406416"/>
            <a:ext cx="100893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source</a:t>
            </a:r>
          </a:p>
        </p:txBody>
      </p:sp>
      <p:pic>
        <p:nvPicPr>
          <p:cNvPr id="48" name="Picture 47">
            <a:extLst>
              <a:ext uri="{FF2B5EF4-FFF2-40B4-BE49-F238E27FC236}">
                <a16:creationId xmlns:a16="http://schemas.microsoft.com/office/drawing/2014/main" id="{953FD61A-9EFF-49B7-81DE-A2BD985A84FF}"/>
              </a:ext>
            </a:extLst>
          </p:cNvPr>
          <p:cNvPicPr>
            <a:picLocks noChangeAspect="1"/>
          </p:cNvPicPr>
          <p:nvPr/>
        </p:nvPicPr>
        <p:blipFill>
          <a:blip r:embed="rId10">
            <a:alphaModFix/>
            <a:extLst>
              <a:ext uri="{28A0092B-C50C-407E-A947-70E740481C1C}">
                <a14:useLocalDpi xmlns:a14="http://schemas.microsoft.com/office/drawing/2010/main" val="0"/>
              </a:ext>
            </a:extLst>
          </a:blip>
          <a:srcRect/>
          <a:stretch/>
        </p:blipFill>
        <p:spPr>
          <a:xfrm>
            <a:off x="6092984" y="1163730"/>
            <a:ext cx="6093081" cy="4868702"/>
          </a:xfrm>
          <a:prstGeom prst="rect">
            <a:avLst/>
          </a:prstGeom>
        </p:spPr>
      </p:pic>
      <p:sp>
        <p:nvSpPr>
          <p:cNvPr id="49" name="Rectangle 48">
            <a:extLst>
              <a:ext uri="{FF2B5EF4-FFF2-40B4-BE49-F238E27FC236}">
                <a16:creationId xmlns:a16="http://schemas.microsoft.com/office/drawing/2014/main" id="{724033EF-95C0-483A-89DD-260FD0CB573C}"/>
              </a:ext>
            </a:extLst>
          </p:cNvPr>
          <p:cNvSpPr/>
          <p:nvPr/>
        </p:nvSpPr>
        <p:spPr>
          <a:xfrm>
            <a:off x="6250013" y="5542957"/>
            <a:ext cx="5037625" cy="909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4B201968-67DD-4116-8DA4-B300786B094F}"/>
              </a:ext>
            </a:extLst>
          </p:cNvPr>
          <p:cNvSpPr/>
          <p:nvPr/>
        </p:nvSpPr>
        <p:spPr>
          <a:xfrm>
            <a:off x="6869244" y="820515"/>
            <a:ext cx="4820475" cy="909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984D3B53-088E-4967-A160-B134565F7D67}"/>
              </a:ext>
            </a:extLst>
          </p:cNvPr>
          <p:cNvCxnSpPr>
            <a:cxnSpLocks/>
          </p:cNvCxnSpPr>
          <p:nvPr/>
        </p:nvCxnSpPr>
        <p:spPr>
          <a:xfrm rot="2700000" flipV="1">
            <a:off x="7870069" y="5834228"/>
            <a:ext cx="413144" cy="413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856EB33-8DDE-4535-BEF1-A9FD63F05456}"/>
              </a:ext>
            </a:extLst>
          </p:cNvPr>
          <p:cNvCxnSpPr>
            <a:cxnSpLocks/>
          </p:cNvCxnSpPr>
          <p:nvPr/>
        </p:nvCxnSpPr>
        <p:spPr>
          <a:xfrm rot="2700000">
            <a:off x="9721194" y="5828863"/>
            <a:ext cx="413144" cy="413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B55ECEC4-6692-4CDF-8E5C-E224E33A6D2B}"/>
              </a:ext>
            </a:extLst>
          </p:cNvPr>
          <p:cNvSpPr/>
          <p:nvPr/>
        </p:nvSpPr>
        <p:spPr>
          <a:xfrm>
            <a:off x="5994276" y="1163730"/>
            <a:ext cx="886671" cy="5212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910F9E74-19DA-4CE9-B1E8-07BB69549C7D}"/>
              </a:ext>
            </a:extLst>
          </p:cNvPr>
          <p:cNvSpPr/>
          <p:nvPr/>
        </p:nvSpPr>
        <p:spPr>
          <a:xfrm>
            <a:off x="11285253" y="878114"/>
            <a:ext cx="999520" cy="5522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2FE8B546-A187-47E5-9D4F-BFBEA8BD2700}"/>
              </a:ext>
            </a:extLst>
          </p:cNvPr>
          <p:cNvGrpSpPr/>
          <p:nvPr/>
        </p:nvGrpSpPr>
        <p:grpSpPr>
          <a:xfrm>
            <a:off x="7671114" y="5652599"/>
            <a:ext cx="2842359" cy="1215483"/>
            <a:chOff x="9267888" y="248420"/>
            <a:chExt cx="2842359" cy="1215483"/>
          </a:xfrm>
        </p:grpSpPr>
        <p:sp>
          <p:nvSpPr>
            <p:cNvPr id="56" name="Rectangle 55">
              <a:extLst>
                <a:ext uri="{FF2B5EF4-FFF2-40B4-BE49-F238E27FC236}">
                  <a16:creationId xmlns:a16="http://schemas.microsoft.com/office/drawing/2014/main" id="{A48D13F4-4BD0-4183-8DA3-F3DEB3038F59}"/>
                </a:ext>
              </a:extLst>
            </p:cNvPr>
            <p:cNvSpPr/>
            <p:nvPr/>
          </p:nvSpPr>
          <p:spPr>
            <a:xfrm>
              <a:off x="11120552" y="253565"/>
              <a:ext cx="808709" cy="77464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4604B77E-2FDC-497D-B619-660F035F9561}"/>
                </a:ext>
              </a:extLst>
            </p:cNvPr>
            <p:cNvSpPr txBox="1"/>
            <p:nvPr/>
          </p:nvSpPr>
          <p:spPr>
            <a:xfrm>
              <a:off x="10939734" y="1002238"/>
              <a:ext cx="117051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probing</a:t>
              </a:r>
            </a:p>
          </p:txBody>
        </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F87DF9F3-538B-4E4E-9066-6B44AB384BC9}"/>
                    </a:ext>
                  </a:extLst>
                </p:cNvPr>
                <p:cNvSpPr txBox="1"/>
                <p:nvPr/>
              </p:nvSpPr>
              <p:spPr>
                <a:xfrm>
                  <a:off x="10367472" y="274761"/>
                  <a:ext cx="466473" cy="9848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1" i="1" smtClean="0">
                            <a:solidFill>
                              <a:schemeClr val="tx1"/>
                            </a:solidFill>
                            <a:latin typeface="Cambria Math" panose="02040503050406030204" pitchFamily="18" charset="0"/>
                            <a:ea typeface="Cambria Math" panose="02040503050406030204" pitchFamily="18" charset="0"/>
                          </a:rPr>
                          <m:t>↔</m:t>
                        </m:r>
                      </m:oMath>
                    </m:oMathPara>
                  </a14:m>
                  <a:endParaRPr lang="en-US" sz="3200" b="1" i="1" dirty="0">
                    <a:solidFill>
                      <a:schemeClr val="tx1"/>
                    </a:solidFill>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3200" b="1" i="1" smtClean="0">
                            <a:solidFill>
                              <a:schemeClr val="tx1"/>
                            </a:solidFill>
                            <a:latin typeface="Cambria Math" panose="02040503050406030204" pitchFamily="18" charset="0"/>
                            <a:ea typeface="Cambria Math" panose="02040503050406030204" pitchFamily="18" charset="0"/>
                          </a:rPr>
                          <m:t>ℱ</m:t>
                        </m:r>
                      </m:oMath>
                    </m:oMathPara>
                  </a14:m>
                  <a:endParaRPr lang="en-US" sz="3200" b="1" dirty="0">
                    <a:solidFill>
                      <a:schemeClr val="tx1"/>
                    </a:solidFill>
                  </a:endParaRPr>
                </a:p>
              </p:txBody>
            </p:sp>
          </mc:Choice>
          <mc:Fallback xmlns="">
            <p:sp>
              <p:nvSpPr>
                <p:cNvPr id="112" name="TextBox 111">
                  <a:extLst>
                    <a:ext uri="{FF2B5EF4-FFF2-40B4-BE49-F238E27FC236}">
                      <a16:creationId xmlns:a16="http://schemas.microsoft.com/office/drawing/2014/main" id="{F79DBA22-2008-4E19-989E-0E2D1807929B}"/>
                    </a:ext>
                  </a:extLst>
                </p:cNvPr>
                <p:cNvSpPr txBox="1">
                  <a:spLocks noRot="1" noChangeAspect="1" noMove="1" noResize="1" noEditPoints="1" noAdjustHandles="1" noChangeArrowheads="1" noChangeShapeType="1" noTextEdit="1"/>
                </p:cNvSpPr>
                <p:nvPr/>
              </p:nvSpPr>
              <p:spPr>
                <a:xfrm>
                  <a:off x="10367472" y="274761"/>
                  <a:ext cx="466473" cy="984885"/>
                </a:xfrm>
                <a:prstGeom prst="rect">
                  <a:avLst/>
                </a:prstGeom>
                <a:blipFill>
                  <a:blip r:embed="rId11"/>
                  <a:stretch>
                    <a:fillRect/>
                  </a:stretch>
                </a:blipFill>
              </p:spPr>
              <p:txBody>
                <a:bodyPr/>
                <a:lstStyle/>
                <a:p>
                  <a:r>
                    <a:rPr lang="en-US">
                      <a:noFill/>
                    </a:rPr>
                    <a:t> </a:t>
                  </a:r>
                </a:p>
              </p:txBody>
            </p:sp>
          </mc:Fallback>
        </mc:AlternateContent>
        <p:sp>
          <p:nvSpPr>
            <p:cNvPr id="59" name="Rectangle 58">
              <a:extLst>
                <a:ext uri="{FF2B5EF4-FFF2-40B4-BE49-F238E27FC236}">
                  <a16:creationId xmlns:a16="http://schemas.microsoft.com/office/drawing/2014/main" id="{86D9D165-9D77-4A71-802C-F1687C54BD93}"/>
                </a:ext>
              </a:extLst>
            </p:cNvPr>
            <p:cNvSpPr/>
            <p:nvPr/>
          </p:nvSpPr>
          <p:spPr>
            <a:xfrm>
              <a:off x="9267888" y="248420"/>
              <a:ext cx="808709" cy="77464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0" name="Rectangle: Rounded Corners 59">
            <a:extLst>
              <a:ext uri="{FF2B5EF4-FFF2-40B4-BE49-F238E27FC236}">
                <a16:creationId xmlns:a16="http://schemas.microsoft.com/office/drawing/2014/main" id="{67EC318C-1A49-4C78-A34B-5F1B1F4DE724}"/>
              </a:ext>
            </a:extLst>
          </p:cNvPr>
          <p:cNvSpPr/>
          <p:nvPr/>
        </p:nvSpPr>
        <p:spPr>
          <a:xfrm>
            <a:off x="6895208" y="1744882"/>
            <a:ext cx="4392430" cy="3781534"/>
          </a:xfrm>
          <a:prstGeom prst="roundRect">
            <a:avLst>
              <a:gd name="adj" fmla="val 85"/>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itle 1">
            <a:extLst>
              <a:ext uri="{FF2B5EF4-FFF2-40B4-BE49-F238E27FC236}">
                <a16:creationId xmlns:a16="http://schemas.microsoft.com/office/drawing/2014/main" id="{981D45BB-D830-40CE-8E5C-1B3A4968C6F7}"/>
              </a:ext>
            </a:extLst>
          </p:cNvPr>
          <p:cNvSpPr txBox="1">
            <a:spLocks/>
          </p:cNvSpPr>
          <p:nvPr/>
        </p:nvSpPr>
        <p:spPr>
          <a:xfrm>
            <a:off x="1413162" y="823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retroreflective paths</a:t>
            </a:r>
          </a:p>
        </p:txBody>
      </p:sp>
    </p:spTree>
    <p:custDataLst>
      <p:tags r:id="rId1"/>
    </p:custDataLst>
    <p:extLst>
      <p:ext uri="{BB962C8B-B14F-4D97-AF65-F5344CB8AC3E}">
        <p14:creationId xmlns:p14="http://schemas.microsoft.com/office/powerpoint/2010/main" val="1554410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3000" fill="hold"/>
                                        <p:tgtEl>
                                          <p:spTgt spid="5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3000" fill="hold"/>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383FB27-ABCA-4AA4-81A0-89AB7AE940D7}"/>
              </a:ext>
            </a:extLst>
          </p:cNvPr>
          <p:cNvSpPr>
            <a:spLocks noGrp="1"/>
          </p:cNvSpPr>
          <p:nvPr>
            <p:ph type="body" sz="quarter" idx="11"/>
          </p:nvPr>
        </p:nvSpPr>
        <p:spPr>
          <a:xfrm>
            <a:off x="8198657" y="3009847"/>
            <a:ext cx="3811914" cy="836440"/>
          </a:xfrm>
        </p:spPr>
        <p:txBody>
          <a:bodyPr>
            <a:normAutofit/>
          </a:bodyPr>
          <a:lstStyle/>
          <a:p>
            <a:pPr algn="ctr"/>
            <a:r>
              <a:rPr lang="en-US" dirty="0"/>
              <a:t>PROBING COHERENT TRANSMISSION</a:t>
            </a:r>
          </a:p>
        </p:txBody>
      </p:sp>
      <p:sp>
        <p:nvSpPr>
          <p:cNvPr id="3" name="Footer Placeholder 2">
            <a:extLst>
              <a:ext uri="{FF2B5EF4-FFF2-40B4-BE49-F238E27FC236}">
                <a16:creationId xmlns:a16="http://schemas.microsoft.com/office/drawing/2014/main" id="{84551D40-EBBE-4392-A9C4-CF5BE566056C}"/>
              </a:ext>
            </a:extLst>
          </p:cNvPr>
          <p:cNvSpPr>
            <a:spLocks noGrp="1"/>
          </p:cNvSpPr>
          <p:nvPr>
            <p:ph type="ftr" sz="quarter" idx="10"/>
          </p:nvPr>
        </p:nvSpPr>
        <p:spPr/>
        <p:txBody>
          <a:bodyPr/>
          <a:lstStyle/>
          <a:p>
            <a:r>
              <a:rPr lang="en-US"/>
              <a:t>© 2020 SIGGRAPH. ALL RIGHTS RESERVED.</a:t>
            </a:r>
            <a:endParaRPr lang="en-US" dirty="0"/>
          </a:p>
        </p:txBody>
      </p:sp>
    </p:spTree>
    <p:extLst>
      <p:ext uri="{BB962C8B-B14F-4D97-AF65-F5344CB8AC3E}">
        <p14:creationId xmlns:p14="http://schemas.microsoft.com/office/powerpoint/2010/main" val="208137878"/>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75" name="Table 6">
                <a:extLst>
                  <a:ext uri="{FF2B5EF4-FFF2-40B4-BE49-F238E27FC236}">
                    <a16:creationId xmlns:a16="http://schemas.microsoft.com/office/drawing/2014/main" id="{6EEFE1F9-E23A-4F07-AD81-D9C80025EFCC}"/>
                  </a:ext>
                </a:extLst>
              </p:cNvPr>
              <p:cNvGraphicFramePr>
                <a:graphicFrameLocks noGrp="1"/>
              </p:cNvGraphicFramePr>
              <p:nvPr>
                <p:extLst>
                  <p:ext uri="{D42A27DB-BD31-4B8C-83A1-F6EECF244321}">
                    <p14:modId xmlns:p14="http://schemas.microsoft.com/office/powerpoint/2010/main" val="63890497"/>
                  </p:ext>
                </p:extLst>
              </p:nvPr>
            </p:nvGraphicFramePr>
            <p:xfrm>
              <a:off x="1689971" y="1870479"/>
              <a:ext cx="4191280" cy="3751458"/>
            </p:xfrm>
            <a:graphic>
              <a:graphicData uri="http://schemas.openxmlformats.org/drawingml/2006/table">
                <a:tbl>
                  <a:tblPr firstRow="1" bandRow="1">
                    <a:tableStyleId>{2D5ABB26-0587-4C30-8999-92F81FD0307C}</a:tableStyleId>
                  </a:tblPr>
                  <a:tblGrid>
                    <a:gridCol w="523910">
                      <a:extLst>
                        <a:ext uri="{9D8B030D-6E8A-4147-A177-3AD203B41FA5}">
                          <a16:colId xmlns:a16="http://schemas.microsoft.com/office/drawing/2014/main" val="2676065889"/>
                        </a:ext>
                      </a:extLst>
                    </a:gridCol>
                    <a:gridCol w="523910">
                      <a:extLst>
                        <a:ext uri="{9D8B030D-6E8A-4147-A177-3AD203B41FA5}">
                          <a16:colId xmlns:a16="http://schemas.microsoft.com/office/drawing/2014/main" val="381502282"/>
                        </a:ext>
                      </a:extLst>
                    </a:gridCol>
                    <a:gridCol w="523910">
                      <a:extLst>
                        <a:ext uri="{9D8B030D-6E8A-4147-A177-3AD203B41FA5}">
                          <a16:colId xmlns:a16="http://schemas.microsoft.com/office/drawing/2014/main" val="3173418228"/>
                        </a:ext>
                      </a:extLst>
                    </a:gridCol>
                    <a:gridCol w="523910">
                      <a:extLst>
                        <a:ext uri="{9D8B030D-6E8A-4147-A177-3AD203B41FA5}">
                          <a16:colId xmlns:a16="http://schemas.microsoft.com/office/drawing/2014/main" val="3128068390"/>
                        </a:ext>
                      </a:extLst>
                    </a:gridCol>
                    <a:gridCol w="523910">
                      <a:extLst>
                        <a:ext uri="{9D8B030D-6E8A-4147-A177-3AD203B41FA5}">
                          <a16:colId xmlns:a16="http://schemas.microsoft.com/office/drawing/2014/main" val="2579066336"/>
                        </a:ext>
                      </a:extLst>
                    </a:gridCol>
                    <a:gridCol w="523910">
                      <a:extLst>
                        <a:ext uri="{9D8B030D-6E8A-4147-A177-3AD203B41FA5}">
                          <a16:colId xmlns:a16="http://schemas.microsoft.com/office/drawing/2014/main" val="2420691809"/>
                        </a:ext>
                      </a:extLst>
                    </a:gridCol>
                    <a:gridCol w="523910">
                      <a:extLst>
                        <a:ext uri="{9D8B030D-6E8A-4147-A177-3AD203B41FA5}">
                          <a16:colId xmlns:a16="http://schemas.microsoft.com/office/drawing/2014/main" val="1693597956"/>
                        </a:ext>
                      </a:extLst>
                    </a:gridCol>
                    <a:gridCol w="523910">
                      <a:extLst>
                        <a:ext uri="{9D8B030D-6E8A-4147-A177-3AD203B41FA5}">
                          <a16:colId xmlns:a16="http://schemas.microsoft.com/office/drawing/2014/main" val="571531645"/>
                        </a:ext>
                      </a:extLst>
                    </a:gridCol>
                  </a:tblGrid>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4537278"/>
                      </a:ext>
                    </a:extLst>
                  </a:tr>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1129361"/>
                      </a:ext>
                    </a:extLst>
                  </a:tr>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2114688"/>
                      </a:ext>
                    </a:extLst>
                  </a:tr>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14:m>
                            <m:oMathPara xmlns:m="http://schemas.openxmlformats.org/officeDocument/2006/math">
                              <m:oMathParaPr>
                                <m:jc m:val="centerGroup"/>
                              </m:oMathParaPr>
                              <m:oMath xmlns:m="http://schemas.openxmlformats.org/officeDocument/2006/math">
                                <m:sSub>
                                  <m:sSubPr>
                                    <m:ctrlPr>
                                      <a:rPr lang="en-US" sz="240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𝐼</m:t>
                                    </m:r>
                                  </m:e>
                                  <m:sub>
                                    <m:r>
                                      <a:rPr lang="en-US" sz="2400" b="0" i="1" smtClean="0">
                                        <a:solidFill>
                                          <a:schemeClr val="tx1"/>
                                        </a:solidFill>
                                        <a:latin typeface="Cambria Math" panose="02040503050406030204" pitchFamily="18" charset="0"/>
                                      </a:rPr>
                                      <m:t>𝑐</m:t>
                                    </m:r>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𝑠</m:t>
                                    </m:r>
                                  </m:sub>
                                </m:sSub>
                              </m:oMath>
                            </m:oMathPara>
                          </a14:m>
                          <a:endParaRPr lang="en-US" sz="2400" dirty="0"/>
                        </a:p>
                      </a:txBody>
                      <a:tcPr marL="73152"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1805439"/>
                      </a:ext>
                    </a:extLst>
                  </a:tr>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3229158"/>
                      </a:ext>
                    </a:extLst>
                  </a:tr>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0116861"/>
                      </a:ext>
                    </a:extLst>
                  </a:tr>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5844753"/>
                      </a:ext>
                    </a:extLst>
                  </a:tr>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8213581"/>
                      </a:ext>
                    </a:extLst>
                  </a:tr>
                </a:tbl>
              </a:graphicData>
            </a:graphic>
          </p:graphicFrame>
        </mc:Choice>
        <mc:Fallback xmlns="">
          <p:graphicFrame>
            <p:nvGraphicFramePr>
              <p:cNvPr id="75" name="Table 6">
                <a:extLst>
                  <a:ext uri="{FF2B5EF4-FFF2-40B4-BE49-F238E27FC236}">
                    <a16:creationId xmlns:a16="http://schemas.microsoft.com/office/drawing/2014/main" id="{6EEFE1F9-E23A-4F07-AD81-D9C80025EFCC}"/>
                  </a:ext>
                </a:extLst>
              </p:cNvPr>
              <p:cNvGraphicFramePr>
                <a:graphicFrameLocks noGrp="1"/>
              </p:cNvGraphicFramePr>
              <p:nvPr>
                <p:extLst>
                  <p:ext uri="{D42A27DB-BD31-4B8C-83A1-F6EECF244321}">
                    <p14:modId xmlns:p14="http://schemas.microsoft.com/office/powerpoint/2010/main" val="63890497"/>
                  </p:ext>
                </p:extLst>
              </p:nvPr>
            </p:nvGraphicFramePr>
            <p:xfrm>
              <a:off x="1689971" y="1870479"/>
              <a:ext cx="4191280" cy="3751458"/>
            </p:xfrm>
            <a:graphic>
              <a:graphicData uri="http://schemas.openxmlformats.org/drawingml/2006/table">
                <a:tbl>
                  <a:tblPr firstRow="1" bandRow="1">
                    <a:tableStyleId>{2D5ABB26-0587-4C30-8999-92F81FD0307C}</a:tableStyleId>
                  </a:tblPr>
                  <a:tblGrid>
                    <a:gridCol w="523910">
                      <a:extLst>
                        <a:ext uri="{9D8B030D-6E8A-4147-A177-3AD203B41FA5}">
                          <a16:colId xmlns:a16="http://schemas.microsoft.com/office/drawing/2014/main" val="2676065889"/>
                        </a:ext>
                      </a:extLst>
                    </a:gridCol>
                    <a:gridCol w="523910">
                      <a:extLst>
                        <a:ext uri="{9D8B030D-6E8A-4147-A177-3AD203B41FA5}">
                          <a16:colId xmlns:a16="http://schemas.microsoft.com/office/drawing/2014/main" val="381502282"/>
                        </a:ext>
                      </a:extLst>
                    </a:gridCol>
                    <a:gridCol w="523910">
                      <a:extLst>
                        <a:ext uri="{9D8B030D-6E8A-4147-A177-3AD203B41FA5}">
                          <a16:colId xmlns:a16="http://schemas.microsoft.com/office/drawing/2014/main" val="3173418228"/>
                        </a:ext>
                      </a:extLst>
                    </a:gridCol>
                    <a:gridCol w="523910">
                      <a:extLst>
                        <a:ext uri="{9D8B030D-6E8A-4147-A177-3AD203B41FA5}">
                          <a16:colId xmlns:a16="http://schemas.microsoft.com/office/drawing/2014/main" val="3128068390"/>
                        </a:ext>
                      </a:extLst>
                    </a:gridCol>
                    <a:gridCol w="523910">
                      <a:extLst>
                        <a:ext uri="{9D8B030D-6E8A-4147-A177-3AD203B41FA5}">
                          <a16:colId xmlns:a16="http://schemas.microsoft.com/office/drawing/2014/main" val="2579066336"/>
                        </a:ext>
                      </a:extLst>
                    </a:gridCol>
                    <a:gridCol w="523910">
                      <a:extLst>
                        <a:ext uri="{9D8B030D-6E8A-4147-A177-3AD203B41FA5}">
                          <a16:colId xmlns:a16="http://schemas.microsoft.com/office/drawing/2014/main" val="2420691809"/>
                        </a:ext>
                      </a:extLst>
                    </a:gridCol>
                    <a:gridCol w="523910">
                      <a:extLst>
                        <a:ext uri="{9D8B030D-6E8A-4147-A177-3AD203B41FA5}">
                          <a16:colId xmlns:a16="http://schemas.microsoft.com/office/drawing/2014/main" val="1693597956"/>
                        </a:ext>
                      </a:extLst>
                    </a:gridCol>
                    <a:gridCol w="523910">
                      <a:extLst>
                        <a:ext uri="{9D8B030D-6E8A-4147-A177-3AD203B41FA5}">
                          <a16:colId xmlns:a16="http://schemas.microsoft.com/office/drawing/2014/main" val="571531645"/>
                        </a:ext>
                      </a:extLst>
                    </a:gridCol>
                  </a:tblGrid>
                  <a:tr h="466924">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4537278"/>
                      </a:ext>
                    </a:extLst>
                  </a:tr>
                  <a:tr h="466924">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1129361"/>
                      </a:ext>
                    </a:extLst>
                  </a:tr>
                  <a:tr h="466924">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2114688"/>
                      </a:ext>
                    </a:extLst>
                  </a:tr>
                  <a:tr h="482990">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73152"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6"/>
                          <a:stretch>
                            <a:fillRect l="-303488" t="-290000" r="-405814" b="-388750"/>
                          </a:stretch>
                        </a:blipFill>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1805439"/>
                      </a:ext>
                    </a:extLst>
                  </a:tr>
                  <a:tr h="466924">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3229158"/>
                      </a:ext>
                    </a:extLst>
                  </a:tr>
                  <a:tr h="466924">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0116861"/>
                      </a:ext>
                    </a:extLst>
                  </a:tr>
                  <a:tr h="466924">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5844753"/>
                      </a:ext>
                    </a:extLst>
                  </a:tr>
                  <a:tr h="466924">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8213581"/>
                      </a:ext>
                    </a:extLst>
                  </a:tr>
                </a:tbl>
              </a:graphicData>
            </a:graphic>
          </p:graphicFrame>
        </mc:Fallback>
      </mc:AlternateContent>
      <mc:AlternateContent xmlns:mc="http://schemas.openxmlformats.org/markup-compatibility/2006" xmlns:a14="http://schemas.microsoft.com/office/drawing/2010/main">
        <mc:Choice Requires="a14">
          <p:sp>
            <p:nvSpPr>
              <p:cNvPr id="76" name="Rectangle 75">
                <a:extLst>
                  <a:ext uri="{FF2B5EF4-FFF2-40B4-BE49-F238E27FC236}">
                    <a16:creationId xmlns:a16="http://schemas.microsoft.com/office/drawing/2014/main" id="{27B5AB9C-112B-423F-B7E6-E89616EB94C4}"/>
                  </a:ext>
                </a:extLst>
              </p:cNvPr>
              <p:cNvSpPr/>
              <p:nvPr/>
            </p:nvSpPr>
            <p:spPr>
              <a:xfrm>
                <a:off x="982730" y="3507342"/>
                <a:ext cx="48282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oMath>
                  </m:oMathPara>
                </a14:m>
                <a:endParaRPr lang="en-US" sz="2400" dirty="0"/>
              </a:p>
            </p:txBody>
          </p:sp>
        </mc:Choice>
        <mc:Fallback xmlns="">
          <p:sp>
            <p:nvSpPr>
              <p:cNvPr id="76" name="Rectangle 75">
                <a:extLst>
                  <a:ext uri="{FF2B5EF4-FFF2-40B4-BE49-F238E27FC236}">
                    <a16:creationId xmlns:a16="http://schemas.microsoft.com/office/drawing/2014/main" id="{27B5AB9C-112B-423F-B7E6-E89616EB94C4}"/>
                  </a:ext>
                </a:extLst>
              </p:cNvPr>
              <p:cNvSpPr>
                <a:spLocks noRot="1" noChangeAspect="1" noMove="1" noResize="1" noEditPoints="1" noAdjustHandles="1" noChangeArrowheads="1" noChangeShapeType="1" noTextEdit="1"/>
              </p:cNvSpPr>
              <p:nvPr/>
            </p:nvSpPr>
            <p:spPr>
              <a:xfrm>
                <a:off x="982730" y="3507342"/>
                <a:ext cx="482824" cy="461665"/>
              </a:xfrm>
              <a:prstGeom prst="rect">
                <a:avLst/>
              </a:prstGeom>
              <a:blipFill>
                <a:blip r:embed="rId7"/>
                <a:stretch>
                  <a:fillRect/>
                </a:stretch>
              </a:blipFill>
            </p:spPr>
            <p:txBody>
              <a:bodyPr/>
              <a:lstStyle/>
              <a:p>
                <a:r>
                  <a:rPr lang="en-US">
                    <a:noFill/>
                  </a:rPr>
                  <a:t> </a:t>
                </a:r>
              </a:p>
            </p:txBody>
          </p:sp>
        </mc:Fallback>
      </mc:AlternateContent>
      <p:graphicFrame>
        <p:nvGraphicFramePr>
          <p:cNvPr id="79" name="Table 6">
            <a:extLst>
              <a:ext uri="{FF2B5EF4-FFF2-40B4-BE49-F238E27FC236}">
                <a16:creationId xmlns:a16="http://schemas.microsoft.com/office/drawing/2014/main" id="{80EC20F1-FD1E-41E1-AC96-CB5C298CF585}"/>
              </a:ext>
            </a:extLst>
          </p:cNvPr>
          <p:cNvGraphicFramePr>
            <a:graphicFrameLocks noGrp="1"/>
          </p:cNvGraphicFramePr>
          <p:nvPr/>
        </p:nvGraphicFramePr>
        <p:xfrm>
          <a:off x="312924" y="1870479"/>
          <a:ext cx="528513" cy="3742480"/>
        </p:xfrm>
        <a:graphic>
          <a:graphicData uri="http://schemas.openxmlformats.org/drawingml/2006/table">
            <a:tbl>
              <a:tblPr firstRow="1" bandRow="1">
                <a:tableStyleId>{2D5ABB26-0587-4C30-8999-92F81FD0307C}</a:tableStyleId>
              </a:tblPr>
              <a:tblGrid>
                <a:gridCol w="528513">
                  <a:extLst>
                    <a:ext uri="{9D8B030D-6E8A-4147-A177-3AD203B41FA5}">
                      <a16:colId xmlns:a16="http://schemas.microsoft.com/office/drawing/2014/main" val="2676065889"/>
                    </a:ext>
                  </a:extLst>
                </a:gridCol>
              </a:tblGrid>
              <a:tr h="466924">
                <a:tc>
                  <a:txBody>
                    <a:bodyPr/>
                    <a:lstStyle/>
                    <a:p>
                      <a:pPr algn="r"/>
                      <a:endParaRPr lang="en-US" sz="2400" dirty="0"/>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4537278"/>
                  </a:ext>
                </a:extLst>
              </a:tr>
              <a:tr h="46692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2400" dirty="0"/>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1129361"/>
                  </a:ext>
                </a:extLst>
              </a:tr>
              <a:tr h="466924">
                <a:tc>
                  <a:txBody>
                    <a:bodyPr/>
                    <a:lstStyle/>
                    <a:p>
                      <a:pPr algn="r"/>
                      <a:endParaRPr lang="en-US" sz="2400" dirty="0"/>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2114688"/>
                  </a:ext>
                </a:extLst>
              </a:tr>
              <a:tr h="466924">
                <a:tc>
                  <a:txBody>
                    <a:bodyPr/>
                    <a:lstStyle/>
                    <a:p>
                      <a:pPr algn="r"/>
                      <a:endParaRPr lang="en-US" sz="2400" dirty="0"/>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1805439"/>
                  </a:ext>
                </a:extLst>
              </a:tr>
              <a:tr h="466924">
                <a:tc>
                  <a:txBody>
                    <a:bodyPr/>
                    <a:lstStyle/>
                    <a:p>
                      <a:pPr algn="r"/>
                      <a:endParaRPr lang="en-US" sz="2400" dirty="0"/>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3229158"/>
                  </a:ext>
                </a:extLst>
              </a:tr>
              <a:tr h="46692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2400" dirty="0"/>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0116861"/>
                  </a:ext>
                </a:extLst>
              </a:tr>
              <a:tr h="46692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2400" dirty="0"/>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5844753"/>
                  </a:ext>
                </a:extLst>
              </a:tr>
              <a:tr h="466924">
                <a:tc>
                  <a:txBody>
                    <a:bodyPr/>
                    <a:lstStyle/>
                    <a:p>
                      <a:pPr algn="r"/>
                      <a:endParaRPr lang="en-US" sz="2400" dirty="0"/>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8213581"/>
                  </a:ext>
                </a:extLst>
              </a:tr>
            </a:tbl>
          </a:graphicData>
        </a:graphic>
      </p:graphicFrame>
      <p:graphicFrame>
        <p:nvGraphicFramePr>
          <p:cNvPr id="84" name="Table 6">
            <a:extLst>
              <a:ext uri="{FF2B5EF4-FFF2-40B4-BE49-F238E27FC236}">
                <a16:creationId xmlns:a16="http://schemas.microsoft.com/office/drawing/2014/main" id="{0E108E48-09F1-480A-BD81-F3462A9BEA36}"/>
              </a:ext>
            </a:extLst>
          </p:cNvPr>
          <p:cNvGraphicFramePr>
            <a:graphicFrameLocks noGrp="1"/>
          </p:cNvGraphicFramePr>
          <p:nvPr/>
        </p:nvGraphicFramePr>
        <p:xfrm>
          <a:off x="11320369" y="1879810"/>
          <a:ext cx="528513" cy="3764856"/>
        </p:xfrm>
        <a:graphic>
          <a:graphicData uri="http://schemas.openxmlformats.org/drawingml/2006/table">
            <a:tbl>
              <a:tblPr firstRow="1" bandRow="1">
                <a:tableStyleId>{2D5ABB26-0587-4C30-8999-92F81FD0307C}</a:tableStyleId>
              </a:tblPr>
              <a:tblGrid>
                <a:gridCol w="528513">
                  <a:extLst>
                    <a:ext uri="{9D8B030D-6E8A-4147-A177-3AD203B41FA5}">
                      <a16:colId xmlns:a16="http://schemas.microsoft.com/office/drawing/2014/main" val="2676065889"/>
                    </a:ext>
                  </a:extLst>
                </a:gridCol>
              </a:tblGrid>
              <a:tr h="470607">
                <a:tc>
                  <a:txBody>
                    <a:bodyPr/>
                    <a:lstStyle/>
                    <a:p>
                      <a:pPr algn="ctr"/>
                      <a:r>
                        <a:rPr lang="en-US" sz="2400" dirty="0"/>
                        <a:t>1</a:t>
                      </a:r>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4537278"/>
                  </a:ext>
                </a:extLst>
              </a:tr>
              <a:tr h="4706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1</a:t>
                      </a:r>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1129361"/>
                  </a:ext>
                </a:extLst>
              </a:tr>
              <a:tr h="470607">
                <a:tc>
                  <a:txBody>
                    <a:bodyPr/>
                    <a:lstStyle/>
                    <a:p>
                      <a:pPr algn="ctr"/>
                      <a:r>
                        <a:rPr lang="en-US" sz="2400" dirty="0"/>
                        <a:t>1</a:t>
                      </a:r>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2114688"/>
                  </a:ext>
                </a:extLst>
              </a:tr>
              <a:tr h="470607">
                <a:tc>
                  <a:txBody>
                    <a:bodyPr/>
                    <a:lstStyle/>
                    <a:p>
                      <a:pPr algn="ctr"/>
                      <a:r>
                        <a:rPr lang="en-US" sz="2400" dirty="0"/>
                        <a:t>1</a:t>
                      </a:r>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1805439"/>
                  </a:ext>
                </a:extLst>
              </a:tr>
              <a:tr h="470607">
                <a:tc>
                  <a:txBody>
                    <a:bodyPr/>
                    <a:lstStyle/>
                    <a:p>
                      <a:pPr algn="ctr"/>
                      <a:r>
                        <a:rPr lang="en-US" sz="2400" dirty="0"/>
                        <a:t>1</a:t>
                      </a:r>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3229158"/>
                  </a:ext>
                </a:extLst>
              </a:tr>
              <a:tr h="4706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1</a:t>
                      </a:r>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0116861"/>
                  </a:ext>
                </a:extLst>
              </a:tr>
              <a:tr h="4706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1</a:t>
                      </a:r>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5844753"/>
                  </a:ext>
                </a:extLst>
              </a:tr>
              <a:tr h="470607">
                <a:tc>
                  <a:txBody>
                    <a:bodyPr/>
                    <a:lstStyle/>
                    <a:p>
                      <a:pPr algn="ctr"/>
                      <a:r>
                        <a:rPr lang="en-US" sz="2400" dirty="0"/>
                        <a:t>1</a:t>
                      </a:r>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8213581"/>
                  </a:ext>
                </a:extLst>
              </a:tr>
            </a:tbl>
          </a:graphicData>
        </a:graphic>
      </p:graphicFrame>
      <mc:AlternateContent xmlns:mc="http://schemas.openxmlformats.org/markup-compatibility/2006" xmlns:a14="http://schemas.microsoft.com/office/drawing/2010/main">
        <mc:Choice Requires="a14">
          <p:graphicFrame>
            <p:nvGraphicFramePr>
              <p:cNvPr id="85" name="Table 6">
                <a:extLst>
                  <a:ext uri="{FF2B5EF4-FFF2-40B4-BE49-F238E27FC236}">
                    <a16:creationId xmlns:a16="http://schemas.microsoft.com/office/drawing/2014/main" id="{BF55EEEC-E06D-4474-A05E-C429E14B7AAD}"/>
                  </a:ext>
                </a:extLst>
              </p:cNvPr>
              <p:cNvGraphicFramePr>
                <a:graphicFrameLocks noGrp="1"/>
              </p:cNvGraphicFramePr>
              <p:nvPr>
                <p:extLst>
                  <p:ext uri="{D42A27DB-BD31-4B8C-83A1-F6EECF244321}">
                    <p14:modId xmlns:p14="http://schemas.microsoft.com/office/powerpoint/2010/main" val="235815611"/>
                  </p:ext>
                </p:extLst>
              </p:nvPr>
            </p:nvGraphicFramePr>
            <p:xfrm>
              <a:off x="6558306" y="1870478"/>
              <a:ext cx="4191280" cy="3751458"/>
            </p:xfrm>
            <a:graphic>
              <a:graphicData uri="http://schemas.openxmlformats.org/drawingml/2006/table">
                <a:tbl>
                  <a:tblPr firstRow="1" bandRow="1">
                    <a:tableStyleId>{2D5ABB26-0587-4C30-8999-92F81FD0307C}</a:tableStyleId>
                  </a:tblPr>
                  <a:tblGrid>
                    <a:gridCol w="523910">
                      <a:extLst>
                        <a:ext uri="{9D8B030D-6E8A-4147-A177-3AD203B41FA5}">
                          <a16:colId xmlns:a16="http://schemas.microsoft.com/office/drawing/2014/main" val="2676065889"/>
                        </a:ext>
                      </a:extLst>
                    </a:gridCol>
                    <a:gridCol w="523910">
                      <a:extLst>
                        <a:ext uri="{9D8B030D-6E8A-4147-A177-3AD203B41FA5}">
                          <a16:colId xmlns:a16="http://schemas.microsoft.com/office/drawing/2014/main" val="381502282"/>
                        </a:ext>
                      </a:extLst>
                    </a:gridCol>
                    <a:gridCol w="523910">
                      <a:extLst>
                        <a:ext uri="{9D8B030D-6E8A-4147-A177-3AD203B41FA5}">
                          <a16:colId xmlns:a16="http://schemas.microsoft.com/office/drawing/2014/main" val="3173418228"/>
                        </a:ext>
                      </a:extLst>
                    </a:gridCol>
                    <a:gridCol w="549507">
                      <a:extLst>
                        <a:ext uri="{9D8B030D-6E8A-4147-A177-3AD203B41FA5}">
                          <a16:colId xmlns:a16="http://schemas.microsoft.com/office/drawing/2014/main" val="3128068390"/>
                        </a:ext>
                      </a:extLst>
                    </a:gridCol>
                    <a:gridCol w="498313">
                      <a:extLst>
                        <a:ext uri="{9D8B030D-6E8A-4147-A177-3AD203B41FA5}">
                          <a16:colId xmlns:a16="http://schemas.microsoft.com/office/drawing/2014/main" val="2579066336"/>
                        </a:ext>
                      </a:extLst>
                    </a:gridCol>
                    <a:gridCol w="523910">
                      <a:extLst>
                        <a:ext uri="{9D8B030D-6E8A-4147-A177-3AD203B41FA5}">
                          <a16:colId xmlns:a16="http://schemas.microsoft.com/office/drawing/2014/main" val="2420691809"/>
                        </a:ext>
                      </a:extLst>
                    </a:gridCol>
                    <a:gridCol w="523910">
                      <a:extLst>
                        <a:ext uri="{9D8B030D-6E8A-4147-A177-3AD203B41FA5}">
                          <a16:colId xmlns:a16="http://schemas.microsoft.com/office/drawing/2014/main" val="1693597956"/>
                        </a:ext>
                      </a:extLst>
                    </a:gridCol>
                    <a:gridCol w="523910">
                      <a:extLst>
                        <a:ext uri="{9D8B030D-6E8A-4147-A177-3AD203B41FA5}">
                          <a16:colId xmlns:a16="http://schemas.microsoft.com/office/drawing/2014/main" val="571531645"/>
                        </a:ext>
                      </a:extLst>
                    </a:gridCol>
                  </a:tblGrid>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4537278"/>
                      </a:ext>
                    </a:extLst>
                  </a:tr>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1129361"/>
                      </a:ext>
                    </a:extLst>
                  </a:tr>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2114688"/>
                      </a:ext>
                    </a:extLst>
                  </a:tr>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40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𝛼</m:t>
                                    </m:r>
                                  </m:e>
                                  <m:sub>
                                    <m:r>
                                      <a:rPr lang="en-US" sz="2400" b="0" i="1" smtClean="0">
                                        <a:solidFill>
                                          <a:schemeClr val="tx1"/>
                                        </a:solidFill>
                                        <a:latin typeface="Cambria Math" panose="02040503050406030204" pitchFamily="18" charset="0"/>
                                      </a:rPr>
                                      <m:t>𝑐</m:t>
                                    </m:r>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𝑠</m:t>
                                    </m:r>
                                  </m:sub>
                                </m:sSub>
                              </m:oMath>
                            </m:oMathPara>
                          </a14:m>
                          <a:endParaRPr lang="en-US" sz="2400" dirty="0"/>
                        </a:p>
                      </a:txBody>
                      <a:tcPr marL="45720"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1805439"/>
                      </a:ext>
                    </a:extLst>
                  </a:tr>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3229158"/>
                      </a:ext>
                    </a:extLst>
                  </a:tr>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0116861"/>
                      </a:ext>
                    </a:extLst>
                  </a:tr>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5844753"/>
                      </a:ext>
                    </a:extLst>
                  </a:tr>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8213581"/>
                      </a:ext>
                    </a:extLst>
                  </a:tr>
                </a:tbl>
              </a:graphicData>
            </a:graphic>
          </p:graphicFrame>
        </mc:Choice>
        <mc:Fallback xmlns="">
          <p:graphicFrame>
            <p:nvGraphicFramePr>
              <p:cNvPr id="85" name="Table 6">
                <a:extLst>
                  <a:ext uri="{FF2B5EF4-FFF2-40B4-BE49-F238E27FC236}">
                    <a16:creationId xmlns:a16="http://schemas.microsoft.com/office/drawing/2014/main" id="{BF55EEEC-E06D-4474-A05E-C429E14B7AAD}"/>
                  </a:ext>
                </a:extLst>
              </p:cNvPr>
              <p:cNvGraphicFramePr>
                <a:graphicFrameLocks noGrp="1"/>
              </p:cNvGraphicFramePr>
              <p:nvPr>
                <p:extLst>
                  <p:ext uri="{D42A27DB-BD31-4B8C-83A1-F6EECF244321}">
                    <p14:modId xmlns:p14="http://schemas.microsoft.com/office/powerpoint/2010/main" val="235815611"/>
                  </p:ext>
                </p:extLst>
              </p:nvPr>
            </p:nvGraphicFramePr>
            <p:xfrm>
              <a:off x="6558306" y="1870478"/>
              <a:ext cx="4191280" cy="3751458"/>
            </p:xfrm>
            <a:graphic>
              <a:graphicData uri="http://schemas.openxmlformats.org/drawingml/2006/table">
                <a:tbl>
                  <a:tblPr firstRow="1" bandRow="1">
                    <a:tableStyleId>{2D5ABB26-0587-4C30-8999-92F81FD0307C}</a:tableStyleId>
                  </a:tblPr>
                  <a:tblGrid>
                    <a:gridCol w="523910">
                      <a:extLst>
                        <a:ext uri="{9D8B030D-6E8A-4147-A177-3AD203B41FA5}">
                          <a16:colId xmlns:a16="http://schemas.microsoft.com/office/drawing/2014/main" val="2676065889"/>
                        </a:ext>
                      </a:extLst>
                    </a:gridCol>
                    <a:gridCol w="523910">
                      <a:extLst>
                        <a:ext uri="{9D8B030D-6E8A-4147-A177-3AD203B41FA5}">
                          <a16:colId xmlns:a16="http://schemas.microsoft.com/office/drawing/2014/main" val="381502282"/>
                        </a:ext>
                      </a:extLst>
                    </a:gridCol>
                    <a:gridCol w="523910">
                      <a:extLst>
                        <a:ext uri="{9D8B030D-6E8A-4147-A177-3AD203B41FA5}">
                          <a16:colId xmlns:a16="http://schemas.microsoft.com/office/drawing/2014/main" val="3173418228"/>
                        </a:ext>
                      </a:extLst>
                    </a:gridCol>
                    <a:gridCol w="549507">
                      <a:extLst>
                        <a:ext uri="{9D8B030D-6E8A-4147-A177-3AD203B41FA5}">
                          <a16:colId xmlns:a16="http://schemas.microsoft.com/office/drawing/2014/main" val="3128068390"/>
                        </a:ext>
                      </a:extLst>
                    </a:gridCol>
                    <a:gridCol w="498313">
                      <a:extLst>
                        <a:ext uri="{9D8B030D-6E8A-4147-A177-3AD203B41FA5}">
                          <a16:colId xmlns:a16="http://schemas.microsoft.com/office/drawing/2014/main" val="2579066336"/>
                        </a:ext>
                      </a:extLst>
                    </a:gridCol>
                    <a:gridCol w="523910">
                      <a:extLst>
                        <a:ext uri="{9D8B030D-6E8A-4147-A177-3AD203B41FA5}">
                          <a16:colId xmlns:a16="http://schemas.microsoft.com/office/drawing/2014/main" val="2420691809"/>
                        </a:ext>
                      </a:extLst>
                    </a:gridCol>
                    <a:gridCol w="523910">
                      <a:extLst>
                        <a:ext uri="{9D8B030D-6E8A-4147-A177-3AD203B41FA5}">
                          <a16:colId xmlns:a16="http://schemas.microsoft.com/office/drawing/2014/main" val="1693597956"/>
                        </a:ext>
                      </a:extLst>
                    </a:gridCol>
                    <a:gridCol w="523910">
                      <a:extLst>
                        <a:ext uri="{9D8B030D-6E8A-4147-A177-3AD203B41FA5}">
                          <a16:colId xmlns:a16="http://schemas.microsoft.com/office/drawing/2014/main" val="571531645"/>
                        </a:ext>
                      </a:extLst>
                    </a:gridCol>
                  </a:tblGrid>
                  <a:tr h="466924">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4537278"/>
                      </a:ext>
                    </a:extLst>
                  </a:tr>
                  <a:tr h="466924">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1129361"/>
                      </a:ext>
                    </a:extLst>
                  </a:tr>
                  <a:tr h="466924">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2114688"/>
                      </a:ext>
                    </a:extLst>
                  </a:tr>
                  <a:tr h="482990">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45720"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8"/>
                          <a:stretch>
                            <a:fillRect l="-285714" t="-290000" r="-379121" b="-388750"/>
                          </a:stretch>
                        </a:blipFill>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1805439"/>
                      </a:ext>
                    </a:extLst>
                  </a:tr>
                  <a:tr h="466924">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3229158"/>
                      </a:ext>
                    </a:extLst>
                  </a:tr>
                  <a:tr h="466924">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0116861"/>
                      </a:ext>
                    </a:extLst>
                  </a:tr>
                  <a:tr h="466924">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5844753"/>
                      </a:ext>
                    </a:extLst>
                  </a:tr>
                  <a:tr h="466924">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8213581"/>
                      </a:ext>
                    </a:extLst>
                  </a:tr>
                </a:tbl>
              </a:graphicData>
            </a:graphic>
          </p:graphicFrame>
        </mc:Fallback>
      </mc:AlternateContent>
      <p:sp>
        <p:nvSpPr>
          <p:cNvPr id="87" name="Rectangle 86">
            <a:extLst>
              <a:ext uri="{FF2B5EF4-FFF2-40B4-BE49-F238E27FC236}">
                <a16:creationId xmlns:a16="http://schemas.microsoft.com/office/drawing/2014/main" id="{069E42FE-D9BC-4B6F-ABCA-D1E66D0F767B}"/>
              </a:ext>
            </a:extLst>
          </p:cNvPr>
          <p:cNvSpPr/>
          <p:nvPr/>
        </p:nvSpPr>
        <p:spPr>
          <a:xfrm>
            <a:off x="6021777" y="3445786"/>
            <a:ext cx="410690" cy="584775"/>
          </a:xfrm>
          <a:prstGeom prst="rect">
            <a:avLst/>
          </a:prstGeom>
        </p:spPr>
        <p:txBody>
          <a:bodyPr wrap="none">
            <a:spAutoFit/>
          </a:bodyPr>
          <a:lstStyle/>
          <a:p>
            <a:r>
              <a:rPr lang="en-US" sz="3200" dirty="0"/>
              <a:t>○</a:t>
            </a:r>
          </a:p>
        </p:txBody>
      </p:sp>
      <p:sp>
        <p:nvSpPr>
          <p:cNvPr id="88" name="TextBox 87">
            <a:extLst>
              <a:ext uri="{FF2B5EF4-FFF2-40B4-BE49-F238E27FC236}">
                <a16:creationId xmlns:a16="http://schemas.microsoft.com/office/drawing/2014/main" id="{321A36C8-F726-46E7-8EED-2AAF1BAADCD7}"/>
              </a:ext>
            </a:extLst>
          </p:cNvPr>
          <p:cNvSpPr txBox="1"/>
          <p:nvPr/>
        </p:nvSpPr>
        <p:spPr>
          <a:xfrm>
            <a:off x="2386449" y="5855030"/>
            <a:ext cx="279833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light transport matrix</a:t>
            </a:r>
            <a:endPar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sp>
        <p:nvSpPr>
          <p:cNvPr id="90" name="TextBox 89">
            <a:extLst>
              <a:ext uri="{FF2B5EF4-FFF2-40B4-BE49-F238E27FC236}">
                <a16:creationId xmlns:a16="http://schemas.microsoft.com/office/drawing/2014/main" id="{89EB86CC-39DE-4463-8B47-CE3DDF9F24E5}"/>
              </a:ext>
            </a:extLst>
          </p:cNvPr>
          <p:cNvSpPr txBox="1"/>
          <p:nvPr/>
        </p:nvSpPr>
        <p:spPr>
          <a:xfrm>
            <a:off x="7622771" y="5855030"/>
            <a:ext cx="206235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probing matrix</a:t>
            </a:r>
          </a:p>
        </p:txBody>
      </p:sp>
      <p:sp>
        <p:nvSpPr>
          <p:cNvPr id="91" name="TextBox 90">
            <a:extLst>
              <a:ext uri="{FF2B5EF4-FFF2-40B4-BE49-F238E27FC236}">
                <a16:creationId xmlns:a16="http://schemas.microsoft.com/office/drawing/2014/main" id="{B441D195-5E00-4206-9557-2036E57F3F9A}"/>
              </a:ext>
            </a:extLst>
          </p:cNvPr>
          <p:cNvSpPr txBox="1"/>
          <p:nvPr/>
        </p:nvSpPr>
        <p:spPr>
          <a:xfrm>
            <a:off x="7449" y="5855030"/>
            <a:ext cx="176650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interference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image</a:t>
            </a:r>
            <a:endPar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sp>
        <p:nvSpPr>
          <p:cNvPr id="92" name="TextBox 91">
            <a:extLst>
              <a:ext uri="{FF2B5EF4-FFF2-40B4-BE49-F238E27FC236}">
                <a16:creationId xmlns:a16="http://schemas.microsoft.com/office/drawing/2014/main" id="{459A9C4A-920C-4E7F-8239-7E486A2D1D36}"/>
              </a:ext>
            </a:extLst>
          </p:cNvPr>
          <p:cNvSpPr txBox="1"/>
          <p:nvPr/>
        </p:nvSpPr>
        <p:spPr>
          <a:xfrm>
            <a:off x="11073910" y="5855030"/>
            <a:ext cx="1021433"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adding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up</a:t>
            </a:r>
            <a:endPar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sp>
        <p:nvSpPr>
          <p:cNvPr id="2" name="Left Bracket 1">
            <a:extLst>
              <a:ext uri="{FF2B5EF4-FFF2-40B4-BE49-F238E27FC236}">
                <a16:creationId xmlns:a16="http://schemas.microsoft.com/office/drawing/2014/main" id="{E7F15AAD-4CCA-40EF-9A31-3E73246FDF13}"/>
              </a:ext>
            </a:extLst>
          </p:cNvPr>
          <p:cNvSpPr/>
          <p:nvPr/>
        </p:nvSpPr>
        <p:spPr>
          <a:xfrm>
            <a:off x="1500189" y="1711007"/>
            <a:ext cx="180259" cy="4102462"/>
          </a:xfrm>
          <a:prstGeom prst="leftBracket">
            <a:avLst>
              <a:gd name="adj" fmla="val 27548"/>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Left Bracket 13">
            <a:extLst>
              <a:ext uri="{FF2B5EF4-FFF2-40B4-BE49-F238E27FC236}">
                <a16:creationId xmlns:a16="http://schemas.microsoft.com/office/drawing/2014/main" id="{B8D6CEB0-E863-4F77-B0D8-B8845548BC39}"/>
              </a:ext>
            </a:extLst>
          </p:cNvPr>
          <p:cNvSpPr/>
          <p:nvPr/>
        </p:nvSpPr>
        <p:spPr>
          <a:xfrm flipH="1">
            <a:off x="10757471" y="1711007"/>
            <a:ext cx="180259" cy="4102462"/>
          </a:xfrm>
          <a:prstGeom prst="leftBracket">
            <a:avLst>
              <a:gd name="adj" fmla="val 27548"/>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itle 1">
            <a:extLst>
              <a:ext uri="{FF2B5EF4-FFF2-40B4-BE49-F238E27FC236}">
                <a16:creationId xmlns:a16="http://schemas.microsoft.com/office/drawing/2014/main" id="{392814AC-E53E-4E4A-A1EB-BD62CD564E2C}"/>
              </a:ext>
            </a:extLst>
          </p:cNvPr>
          <p:cNvSpPr txBox="1">
            <a:spLocks/>
          </p:cNvSpPr>
          <p:nvPr/>
        </p:nvSpPr>
        <p:spPr>
          <a:xfrm>
            <a:off x="513350" y="-110122"/>
            <a:ext cx="88873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Light transport probing</a:t>
            </a:r>
          </a:p>
        </p:txBody>
      </p:sp>
    </p:spTree>
    <p:custDataLst>
      <p:tags r:id="rId1"/>
    </p:custDataLst>
    <p:extLst>
      <p:ext uri="{BB962C8B-B14F-4D97-AF65-F5344CB8AC3E}">
        <p14:creationId xmlns:p14="http://schemas.microsoft.com/office/powerpoint/2010/main" val="160663472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kin structure">
            <a:extLst>
              <a:ext uri="{FF2B5EF4-FFF2-40B4-BE49-F238E27FC236}">
                <a16:creationId xmlns:a16="http://schemas.microsoft.com/office/drawing/2014/main" id="{4EF97FB9-57A2-49C3-919C-51BD3ED3901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5551" t="7585" r="14396" b="7704"/>
          <a:stretch/>
        </p:blipFill>
        <p:spPr bwMode="auto">
          <a:xfrm>
            <a:off x="1343519" y="1663733"/>
            <a:ext cx="3981159" cy="37749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65368E6-23E4-4641-A088-54A1916E977B}"/>
              </a:ext>
            </a:extLst>
          </p:cNvPr>
          <p:cNvSpPr/>
          <p:nvPr/>
        </p:nvSpPr>
        <p:spPr>
          <a:xfrm>
            <a:off x="3048000" y="6317865"/>
            <a:ext cx="6096000" cy="400110"/>
          </a:xfrm>
          <a:prstGeom prst="rect">
            <a:avLst/>
          </a:prstGeom>
        </p:spPr>
        <p:txBody>
          <a:bodyPr>
            <a:spAutoFit/>
          </a:bodyPr>
          <a:lstStyle/>
          <a:p>
            <a:pPr algn="ctr"/>
            <a:r>
              <a:rPr lang="en-US" sz="2000" dirty="0">
                <a:solidFill>
                  <a:schemeClr val="accent5">
                    <a:lumMod val="60000"/>
                    <a:lumOff val="40000"/>
                  </a:schemeClr>
                </a:solidFill>
                <a:hlinkClick r:id="rId5">
                  <a:extLst>
                    <a:ext uri="{A12FA001-AC4F-418D-AE19-62706E023703}">
                      <ahyp:hlinkClr xmlns:ahyp="http://schemas.microsoft.com/office/drawing/2018/hyperlinkcolor" val="tx"/>
                    </a:ext>
                  </a:extLst>
                </a:hlinkClick>
              </a:rPr>
              <a:t>https://www.seebelowtheskin.org/</a:t>
            </a:r>
            <a:endParaRPr lang="en-US" sz="2000" dirty="0">
              <a:solidFill>
                <a:schemeClr val="accent5">
                  <a:lumMod val="60000"/>
                  <a:lumOff val="40000"/>
                </a:schemeClr>
              </a:solidFill>
            </a:endParaRPr>
          </a:p>
        </p:txBody>
      </p:sp>
      <p:pic>
        <p:nvPicPr>
          <p:cNvPr id="2050" name="Picture 2" descr="white light passing through hand | Century, Doctor, 19th century">
            <a:extLst>
              <a:ext uri="{FF2B5EF4-FFF2-40B4-BE49-F238E27FC236}">
                <a16:creationId xmlns:a16="http://schemas.microsoft.com/office/drawing/2014/main" id="{36708E40-B8C8-48CE-9660-53D8A540CF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0872" y="1976213"/>
            <a:ext cx="4722642" cy="315000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4C7B094-D2E4-46B2-B57E-50E3F07B8C4B}"/>
              </a:ext>
            </a:extLst>
          </p:cNvPr>
          <p:cNvSpPr txBox="1"/>
          <p:nvPr/>
        </p:nvSpPr>
        <p:spPr>
          <a:xfrm>
            <a:off x="1965680" y="5530606"/>
            <a:ext cx="273683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what we want to see</a:t>
            </a:r>
          </a:p>
        </p:txBody>
      </p:sp>
      <p:sp>
        <p:nvSpPr>
          <p:cNvPr id="8" name="TextBox 7">
            <a:extLst>
              <a:ext uri="{FF2B5EF4-FFF2-40B4-BE49-F238E27FC236}">
                <a16:creationId xmlns:a16="http://schemas.microsoft.com/office/drawing/2014/main" id="{AEC5B67F-4905-49EA-A07C-C5CF36B5943A}"/>
              </a:ext>
            </a:extLst>
          </p:cNvPr>
          <p:cNvSpPr txBox="1"/>
          <p:nvPr/>
        </p:nvSpPr>
        <p:spPr>
          <a:xfrm>
            <a:off x="7478067" y="5530606"/>
            <a:ext cx="274825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what we actually see</a:t>
            </a:r>
          </a:p>
        </p:txBody>
      </p:sp>
      <p:sp>
        <p:nvSpPr>
          <p:cNvPr id="13" name="Title 1">
            <a:extLst>
              <a:ext uri="{FF2B5EF4-FFF2-40B4-BE49-F238E27FC236}">
                <a16:creationId xmlns:a16="http://schemas.microsoft.com/office/drawing/2014/main" id="{2DB26813-C556-4E89-9287-F698414947B6}"/>
              </a:ext>
            </a:extLst>
          </p:cNvPr>
          <p:cNvSpPr txBox="1">
            <a:spLocks/>
          </p:cNvSpPr>
          <p:nvPr/>
        </p:nvSpPr>
        <p:spPr>
          <a:xfrm>
            <a:off x="513350" y="82382"/>
            <a:ext cx="88873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Seeing below the skin</a:t>
            </a:r>
          </a:p>
        </p:txBody>
      </p:sp>
    </p:spTree>
    <p:extLst>
      <p:ext uri="{BB962C8B-B14F-4D97-AF65-F5344CB8AC3E}">
        <p14:creationId xmlns:p14="http://schemas.microsoft.com/office/powerpoint/2010/main" val="4028645619"/>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75" name="Table 6">
                <a:extLst>
                  <a:ext uri="{FF2B5EF4-FFF2-40B4-BE49-F238E27FC236}">
                    <a16:creationId xmlns:a16="http://schemas.microsoft.com/office/drawing/2014/main" id="{6EEFE1F9-E23A-4F07-AD81-D9C80025EFCC}"/>
                  </a:ext>
                </a:extLst>
              </p:cNvPr>
              <p:cNvGraphicFramePr>
                <a:graphicFrameLocks noGrp="1"/>
              </p:cNvGraphicFramePr>
              <p:nvPr>
                <p:extLst>
                  <p:ext uri="{D42A27DB-BD31-4B8C-83A1-F6EECF244321}">
                    <p14:modId xmlns:p14="http://schemas.microsoft.com/office/powerpoint/2010/main" val="1918366550"/>
                  </p:ext>
                </p:extLst>
              </p:nvPr>
            </p:nvGraphicFramePr>
            <p:xfrm>
              <a:off x="1689971" y="1870479"/>
              <a:ext cx="4191280" cy="3751458"/>
            </p:xfrm>
            <a:graphic>
              <a:graphicData uri="http://schemas.openxmlformats.org/drawingml/2006/table">
                <a:tbl>
                  <a:tblPr firstRow="1" bandRow="1">
                    <a:tableStyleId>{2D5ABB26-0587-4C30-8999-92F81FD0307C}</a:tableStyleId>
                  </a:tblPr>
                  <a:tblGrid>
                    <a:gridCol w="523910">
                      <a:extLst>
                        <a:ext uri="{9D8B030D-6E8A-4147-A177-3AD203B41FA5}">
                          <a16:colId xmlns:a16="http://schemas.microsoft.com/office/drawing/2014/main" val="2676065889"/>
                        </a:ext>
                      </a:extLst>
                    </a:gridCol>
                    <a:gridCol w="523910">
                      <a:extLst>
                        <a:ext uri="{9D8B030D-6E8A-4147-A177-3AD203B41FA5}">
                          <a16:colId xmlns:a16="http://schemas.microsoft.com/office/drawing/2014/main" val="381502282"/>
                        </a:ext>
                      </a:extLst>
                    </a:gridCol>
                    <a:gridCol w="523910">
                      <a:extLst>
                        <a:ext uri="{9D8B030D-6E8A-4147-A177-3AD203B41FA5}">
                          <a16:colId xmlns:a16="http://schemas.microsoft.com/office/drawing/2014/main" val="3173418228"/>
                        </a:ext>
                      </a:extLst>
                    </a:gridCol>
                    <a:gridCol w="523910">
                      <a:extLst>
                        <a:ext uri="{9D8B030D-6E8A-4147-A177-3AD203B41FA5}">
                          <a16:colId xmlns:a16="http://schemas.microsoft.com/office/drawing/2014/main" val="3128068390"/>
                        </a:ext>
                      </a:extLst>
                    </a:gridCol>
                    <a:gridCol w="523910">
                      <a:extLst>
                        <a:ext uri="{9D8B030D-6E8A-4147-A177-3AD203B41FA5}">
                          <a16:colId xmlns:a16="http://schemas.microsoft.com/office/drawing/2014/main" val="2579066336"/>
                        </a:ext>
                      </a:extLst>
                    </a:gridCol>
                    <a:gridCol w="523910">
                      <a:extLst>
                        <a:ext uri="{9D8B030D-6E8A-4147-A177-3AD203B41FA5}">
                          <a16:colId xmlns:a16="http://schemas.microsoft.com/office/drawing/2014/main" val="2420691809"/>
                        </a:ext>
                      </a:extLst>
                    </a:gridCol>
                    <a:gridCol w="523910">
                      <a:extLst>
                        <a:ext uri="{9D8B030D-6E8A-4147-A177-3AD203B41FA5}">
                          <a16:colId xmlns:a16="http://schemas.microsoft.com/office/drawing/2014/main" val="1693597956"/>
                        </a:ext>
                      </a:extLst>
                    </a:gridCol>
                    <a:gridCol w="523910">
                      <a:extLst>
                        <a:ext uri="{9D8B030D-6E8A-4147-A177-3AD203B41FA5}">
                          <a16:colId xmlns:a16="http://schemas.microsoft.com/office/drawing/2014/main" val="571531645"/>
                        </a:ext>
                      </a:extLst>
                    </a:gridCol>
                  </a:tblGrid>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4537278"/>
                      </a:ext>
                    </a:extLst>
                  </a:tr>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1129361"/>
                      </a:ext>
                    </a:extLst>
                  </a:tr>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2114688"/>
                      </a:ext>
                    </a:extLst>
                  </a:tr>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14:m>
                            <m:oMathPara xmlns:m="http://schemas.openxmlformats.org/officeDocument/2006/math">
                              <m:oMathParaPr>
                                <m:jc m:val="centerGroup"/>
                              </m:oMathParaPr>
                              <m:oMath xmlns:m="http://schemas.openxmlformats.org/officeDocument/2006/math">
                                <m:sSub>
                                  <m:sSubPr>
                                    <m:ctrlPr>
                                      <a:rPr lang="en-US" sz="240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𝑇</m:t>
                                    </m:r>
                                  </m:e>
                                  <m:sub>
                                    <m:r>
                                      <a:rPr lang="en-US" sz="2400" b="0" i="1" smtClean="0">
                                        <a:solidFill>
                                          <a:schemeClr val="tx1"/>
                                        </a:solidFill>
                                        <a:latin typeface="Cambria Math" panose="02040503050406030204" pitchFamily="18" charset="0"/>
                                      </a:rPr>
                                      <m:t>𝑐</m:t>
                                    </m:r>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𝑠</m:t>
                                    </m:r>
                                  </m:sub>
                                </m:sSub>
                              </m:oMath>
                            </m:oMathPara>
                          </a14:m>
                          <a:endParaRPr lang="en-US" sz="2400" dirty="0"/>
                        </a:p>
                      </a:txBody>
                      <a:tcPr marL="54864"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1805439"/>
                      </a:ext>
                    </a:extLst>
                  </a:tr>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3229158"/>
                      </a:ext>
                    </a:extLst>
                  </a:tr>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0116861"/>
                      </a:ext>
                    </a:extLst>
                  </a:tr>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5844753"/>
                      </a:ext>
                    </a:extLst>
                  </a:tr>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8213581"/>
                      </a:ext>
                    </a:extLst>
                  </a:tr>
                </a:tbl>
              </a:graphicData>
            </a:graphic>
          </p:graphicFrame>
        </mc:Choice>
        <mc:Fallback xmlns="">
          <p:graphicFrame>
            <p:nvGraphicFramePr>
              <p:cNvPr id="75" name="Table 6">
                <a:extLst>
                  <a:ext uri="{FF2B5EF4-FFF2-40B4-BE49-F238E27FC236}">
                    <a16:creationId xmlns:a16="http://schemas.microsoft.com/office/drawing/2014/main" id="{6EEFE1F9-E23A-4F07-AD81-D9C80025EFCC}"/>
                  </a:ext>
                </a:extLst>
              </p:cNvPr>
              <p:cNvGraphicFramePr>
                <a:graphicFrameLocks noGrp="1"/>
              </p:cNvGraphicFramePr>
              <p:nvPr>
                <p:extLst>
                  <p:ext uri="{D42A27DB-BD31-4B8C-83A1-F6EECF244321}">
                    <p14:modId xmlns:p14="http://schemas.microsoft.com/office/powerpoint/2010/main" val="1918366550"/>
                  </p:ext>
                </p:extLst>
              </p:nvPr>
            </p:nvGraphicFramePr>
            <p:xfrm>
              <a:off x="1689971" y="1870479"/>
              <a:ext cx="4191280" cy="3751458"/>
            </p:xfrm>
            <a:graphic>
              <a:graphicData uri="http://schemas.openxmlformats.org/drawingml/2006/table">
                <a:tbl>
                  <a:tblPr firstRow="1" bandRow="1">
                    <a:tableStyleId>{2D5ABB26-0587-4C30-8999-92F81FD0307C}</a:tableStyleId>
                  </a:tblPr>
                  <a:tblGrid>
                    <a:gridCol w="523910">
                      <a:extLst>
                        <a:ext uri="{9D8B030D-6E8A-4147-A177-3AD203B41FA5}">
                          <a16:colId xmlns:a16="http://schemas.microsoft.com/office/drawing/2014/main" val="2676065889"/>
                        </a:ext>
                      </a:extLst>
                    </a:gridCol>
                    <a:gridCol w="523910">
                      <a:extLst>
                        <a:ext uri="{9D8B030D-6E8A-4147-A177-3AD203B41FA5}">
                          <a16:colId xmlns:a16="http://schemas.microsoft.com/office/drawing/2014/main" val="381502282"/>
                        </a:ext>
                      </a:extLst>
                    </a:gridCol>
                    <a:gridCol w="523910">
                      <a:extLst>
                        <a:ext uri="{9D8B030D-6E8A-4147-A177-3AD203B41FA5}">
                          <a16:colId xmlns:a16="http://schemas.microsoft.com/office/drawing/2014/main" val="3173418228"/>
                        </a:ext>
                      </a:extLst>
                    </a:gridCol>
                    <a:gridCol w="523910">
                      <a:extLst>
                        <a:ext uri="{9D8B030D-6E8A-4147-A177-3AD203B41FA5}">
                          <a16:colId xmlns:a16="http://schemas.microsoft.com/office/drawing/2014/main" val="3128068390"/>
                        </a:ext>
                      </a:extLst>
                    </a:gridCol>
                    <a:gridCol w="523910">
                      <a:extLst>
                        <a:ext uri="{9D8B030D-6E8A-4147-A177-3AD203B41FA5}">
                          <a16:colId xmlns:a16="http://schemas.microsoft.com/office/drawing/2014/main" val="2579066336"/>
                        </a:ext>
                      </a:extLst>
                    </a:gridCol>
                    <a:gridCol w="523910">
                      <a:extLst>
                        <a:ext uri="{9D8B030D-6E8A-4147-A177-3AD203B41FA5}">
                          <a16:colId xmlns:a16="http://schemas.microsoft.com/office/drawing/2014/main" val="2420691809"/>
                        </a:ext>
                      </a:extLst>
                    </a:gridCol>
                    <a:gridCol w="523910">
                      <a:extLst>
                        <a:ext uri="{9D8B030D-6E8A-4147-A177-3AD203B41FA5}">
                          <a16:colId xmlns:a16="http://schemas.microsoft.com/office/drawing/2014/main" val="1693597956"/>
                        </a:ext>
                      </a:extLst>
                    </a:gridCol>
                    <a:gridCol w="523910">
                      <a:extLst>
                        <a:ext uri="{9D8B030D-6E8A-4147-A177-3AD203B41FA5}">
                          <a16:colId xmlns:a16="http://schemas.microsoft.com/office/drawing/2014/main" val="571531645"/>
                        </a:ext>
                      </a:extLst>
                    </a:gridCol>
                  </a:tblGrid>
                  <a:tr h="466924">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4537278"/>
                      </a:ext>
                    </a:extLst>
                  </a:tr>
                  <a:tr h="466924">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1129361"/>
                      </a:ext>
                    </a:extLst>
                  </a:tr>
                  <a:tr h="466924">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2114688"/>
                      </a:ext>
                    </a:extLst>
                  </a:tr>
                  <a:tr h="482990">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54864"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6"/>
                          <a:stretch>
                            <a:fillRect l="-303488" t="-290000" r="-405814" b="-388750"/>
                          </a:stretch>
                        </a:blipFill>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1805439"/>
                      </a:ext>
                    </a:extLst>
                  </a:tr>
                  <a:tr h="466924">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3229158"/>
                      </a:ext>
                    </a:extLst>
                  </a:tr>
                  <a:tr h="466924">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0116861"/>
                      </a:ext>
                    </a:extLst>
                  </a:tr>
                  <a:tr h="466924">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5844753"/>
                      </a:ext>
                    </a:extLst>
                  </a:tr>
                  <a:tr h="466924">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8213581"/>
                      </a:ext>
                    </a:extLst>
                  </a:tr>
                </a:tbl>
              </a:graphicData>
            </a:graphic>
          </p:graphicFrame>
        </mc:Fallback>
      </mc:AlternateContent>
      <mc:AlternateContent xmlns:mc="http://schemas.openxmlformats.org/markup-compatibility/2006" xmlns:a14="http://schemas.microsoft.com/office/drawing/2010/main">
        <mc:Choice Requires="a14">
          <p:sp>
            <p:nvSpPr>
              <p:cNvPr id="76" name="Rectangle 75">
                <a:extLst>
                  <a:ext uri="{FF2B5EF4-FFF2-40B4-BE49-F238E27FC236}">
                    <a16:creationId xmlns:a16="http://schemas.microsoft.com/office/drawing/2014/main" id="{27B5AB9C-112B-423F-B7E6-E89616EB94C4}"/>
                  </a:ext>
                </a:extLst>
              </p:cNvPr>
              <p:cNvSpPr/>
              <p:nvPr/>
            </p:nvSpPr>
            <p:spPr>
              <a:xfrm>
                <a:off x="982730" y="3507342"/>
                <a:ext cx="48282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oMath>
                  </m:oMathPara>
                </a14:m>
                <a:endParaRPr lang="en-US" sz="2400" dirty="0"/>
              </a:p>
            </p:txBody>
          </p:sp>
        </mc:Choice>
        <mc:Fallback xmlns="">
          <p:sp>
            <p:nvSpPr>
              <p:cNvPr id="76" name="Rectangle 75">
                <a:extLst>
                  <a:ext uri="{FF2B5EF4-FFF2-40B4-BE49-F238E27FC236}">
                    <a16:creationId xmlns:a16="http://schemas.microsoft.com/office/drawing/2014/main" id="{27B5AB9C-112B-423F-B7E6-E89616EB94C4}"/>
                  </a:ext>
                </a:extLst>
              </p:cNvPr>
              <p:cNvSpPr>
                <a:spLocks noRot="1" noChangeAspect="1" noMove="1" noResize="1" noEditPoints="1" noAdjustHandles="1" noChangeArrowheads="1" noChangeShapeType="1" noTextEdit="1"/>
              </p:cNvSpPr>
              <p:nvPr/>
            </p:nvSpPr>
            <p:spPr>
              <a:xfrm>
                <a:off x="982730" y="3507342"/>
                <a:ext cx="482824" cy="461665"/>
              </a:xfrm>
              <a:prstGeom prst="rect">
                <a:avLst/>
              </a:prstGeom>
              <a:blipFill>
                <a:blip r:embed="rId7"/>
                <a:stretch>
                  <a:fillRect/>
                </a:stretch>
              </a:blipFill>
            </p:spPr>
            <p:txBody>
              <a:bodyPr/>
              <a:lstStyle/>
              <a:p>
                <a:r>
                  <a:rPr lang="en-US">
                    <a:noFill/>
                  </a:rPr>
                  <a:t> </a:t>
                </a:r>
              </a:p>
            </p:txBody>
          </p:sp>
        </mc:Fallback>
      </mc:AlternateContent>
      <p:graphicFrame>
        <p:nvGraphicFramePr>
          <p:cNvPr id="79" name="Table 6">
            <a:extLst>
              <a:ext uri="{FF2B5EF4-FFF2-40B4-BE49-F238E27FC236}">
                <a16:creationId xmlns:a16="http://schemas.microsoft.com/office/drawing/2014/main" id="{80EC20F1-FD1E-41E1-AC96-CB5C298CF585}"/>
              </a:ext>
            </a:extLst>
          </p:cNvPr>
          <p:cNvGraphicFramePr>
            <a:graphicFrameLocks noGrp="1"/>
          </p:cNvGraphicFramePr>
          <p:nvPr/>
        </p:nvGraphicFramePr>
        <p:xfrm>
          <a:off x="312924" y="1870479"/>
          <a:ext cx="528513" cy="3742480"/>
        </p:xfrm>
        <a:graphic>
          <a:graphicData uri="http://schemas.openxmlformats.org/drawingml/2006/table">
            <a:tbl>
              <a:tblPr firstRow="1" bandRow="1">
                <a:tableStyleId>{2D5ABB26-0587-4C30-8999-92F81FD0307C}</a:tableStyleId>
              </a:tblPr>
              <a:tblGrid>
                <a:gridCol w="528513">
                  <a:extLst>
                    <a:ext uri="{9D8B030D-6E8A-4147-A177-3AD203B41FA5}">
                      <a16:colId xmlns:a16="http://schemas.microsoft.com/office/drawing/2014/main" val="2676065889"/>
                    </a:ext>
                  </a:extLst>
                </a:gridCol>
              </a:tblGrid>
              <a:tr h="466924">
                <a:tc>
                  <a:txBody>
                    <a:bodyPr/>
                    <a:lstStyle/>
                    <a:p>
                      <a:pPr algn="r"/>
                      <a:endParaRPr lang="en-US" sz="2400" dirty="0"/>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4537278"/>
                  </a:ext>
                </a:extLst>
              </a:tr>
              <a:tr h="46692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2400" dirty="0"/>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1129361"/>
                  </a:ext>
                </a:extLst>
              </a:tr>
              <a:tr h="466924">
                <a:tc>
                  <a:txBody>
                    <a:bodyPr/>
                    <a:lstStyle/>
                    <a:p>
                      <a:pPr algn="r"/>
                      <a:endParaRPr lang="en-US" sz="2400" dirty="0"/>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2114688"/>
                  </a:ext>
                </a:extLst>
              </a:tr>
              <a:tr h="466924">
                <a:tc>
                  <a:txBody>
                    <a:bodyPr/>
                    <a:lstStyle/>
                    <a:p>
                      <a:pPr algn="r"/>
                      <a:endParaRPr lang="en-US" sz="2400" dirty="0"/>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1805439"/>
                  </a:ext>
                </a:extLst>
              </a:tr>
              <a:tr h="466924">
                <a:tc>
                  <a:txBody>
                    <a:bodyPr/>
                    <a:lstStyle/>
                    <a:p>
                      <a:pPr algn="r"/>
                      <a:endParaRPr lang="en-US" sz="2400" dirty="0"/>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3229158"/>
                  </a:ext>
                </a:extLst>
              </a:tr>
              <a:tr h="46692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2400" dirty="0"/>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0116861"/>
                  </a:ext>
                </a:extLst>
              </a:tr>
              <a:tr h="46692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2400" dirty="0"/>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5844753"/>
                  </a:ext>
                </a:extLst>
              </a:tr>
              <a:tr h="466924">
                <a:tc>
                  <a:txBody>
                    <a:bodyPr/>
                    <a:lstStyle/>
                    <a:p>
                      <a:pPr algn="r"/>
                      <a:endParaRPr lang="en-US" sz="2400" dirty="0"/>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8213581"/>
                  </a:ext>
                </a:extLst>
              </a:tr>
            </a:tbl>
          </a:graphicData>
        </a:graphic>
      </p:graphicFrame>
      <p:graphicFrame>
        <p:nvGraphicFramePr>
          <p:cNvPr id="84" name="Table 6">
            <a:extLst>
              <a:ext uri="{FF2B5EF4-FFF2-40B4-BE49-F238E27FC236}">
                <a16:creationId xmlns:a16="http://schemas.microsoft.com/office/drawing/2014/main" id="{0E108E48-09F1-480A-BD81-F3462A9BEA36}"/>
              </a:ext>
            </a:extLst>
          </p:cNvPr>
          <p:cNvGraphicFramePr>
            <a:graphicFrameLocks noGrp="1"/>
          </p:cNvGraphicFramePr>
          <p:nvPr/>
        </p:nvGraphicFramePr>
        <p:xfrm>
          <a:off x="11320369" y="1879810"/>
          <a:ext cx="528513" cy="3764856"/>
        </p:xfrm>
        <a:graphic>
          <a:graphicData uri="http://schemas.openxmlformats.org/drawingml/2006/table">
            <a:tbl>
              <a:tblPr firstRow="1" bandRow="1">
                <a:tableStyleId>{2D5ABB26-0587-4C30-8999-92F81FD0307C}</a:tableStyleId>
              </a:tblPr>
              <a:tblGrid>
                <a:gridCol w="528513">
                  <a:extLst>
                    <a:ext uri="{9D8B030D-6E8A-4147-A177-3AD203B41FA5}">
                      <a16:colId xmlns:a16="http://schemas.microsoft.com/office/drawing/2014/main" val="2676065889"/>
                    </a:ext>
                  </a:extLst>
                </a:gridCol>
              </a:tblGrid>
              <a:tr h="470607">
                <a:tc>
                  <a:txBody>
                    <a:bodyPr/>
                    <a:lstStyle/>
                    <a:p>
                      <a:pPr algn="ctr"/>
                      <a:r>
                        <a:rPr lang="en-US" sz="2400" dirty="0"/>
                        <a:t>1</a:t>
                      </a:r>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4537278"/>
                  </a:ext>
                </a:extLst>
              </a:tr>
              <a:tr h="4706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1</a:t>
                      </a:r>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1129361"/>
                  </a:ext>
                </a:extLst>
              </a:tr>
              <a:tr h="470607">
                <a:tc>
                  <a:txBody>
                    <a:bodyPr/>
                    <a:lstStyle/>
                    <a:p>
                      <a:pPr algn="ctr"/>
                      <a:r>
                        <a:rPr lang="en-US" sz="2400" dirty="0"/>
                        <a:t>1</a:t>
                      </a:r>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2114688"/>
                  </a:ext>
                </a:extLst>
              </a:tr>
              <a:tr h="470607">
                <a:tc>
                  <a:txBody>
                    <a:bodyPr/>
                    <a:lstStyle/>
                    <a:p>
                      <a:pPr algn="ctr"/>
                      <a:r>
                        <a:rPr lang="en-US" sz="2400" dirty="0"/>
                        <a:t>1</a:t>
                      </a:r>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1805439"/>
                  </a:ext>
                </a:extLst>
              </a:tr>
              <a:tr h="470607">
                <a:tc>
                  <a:txBody>
                    <a:bodyPr/>
                    <a:lstStyle/>
                    <a:p>
                      <a:pPr algn="ctr"/>
                      <a:r>
                        <a:rPr lang="en-US" sz="2400" dirty="0"/>
                        <a:t>1</a:t>
                      </a:r>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3229158"/>
                  </a:ext>
                </a:extLst>
              </a:tr>
              <a:tr h="4706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1</a:t>
                      </a:r>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0116861"/>
                  </a:ext>
                </a:extLst>
              </a:tr>
              <a:tr h="4706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1</a:t>
                      </a:r>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5844753"/>
                  </a:ext>
                </a:extLst>
              </a:tr>
              <a:tr h="470607">
                <a:tc>
                  <a:txBody>
                    <a:bodyPr/>
                    <a:lstStyle/>
                    <a:p>
                      <a:pPr algn="ctr"/>
                      <a:r>
                        <a:rPr lang="en-US" sz="2400" dirty="0"/>
                        <a:t>1</a:t>
                      </a:r>
                    </a:p>
                  </a:txBody>
                  <a:tcPr marL="102056" marR="102056" marT="51025" marB="5102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8213581"/>
                  </a:ext>
                </a:extLst>
              </a:tr>
            </a:tbl>
          </a:graphicData>
        </a:graphic>
      </p:graphicFrame>
      <mc:AlternateContent xmlns:mc="http://schemas.openxmlformats.org/markup-compatibility/2006" xmlns:a14="http://schemas.microsoft.com/office/drawing/2010/main">
        <mc:Choice Requires="a14">
          <p:graphicFrame>
            <p:nvGraphicFramePr>
              <p:cNvPr id="85" name="Table 6">
                <a:extLst>
                  <a:ext uri="{FF2B5EF4-FFF2-40B4-BE49-F238E27FC236}">
                    <a16:creationId xmlns:a16="http://schemas.microsoft.com/office/drawing/2014/main" id="{BF55EEEC-E06D-4474-A05E-C429E14B7AAD}"/>
                  </a:ext>
                </a:extLst>
              </p:cNvPr>
              <p:cNvGraphicFramePr>
                <a:graphicFrameLocks noGrp="1"/>
              </p:cNvGraphicFramePr>
              <p:nvPr>
                <p:extLst>
                  <p:ext uri="{D42A27DB-BD31-4B8C-83A1-F6EECF244321}">
                    <p14:modId xmlns:p14="http://schemas.microsoft.com/office/powerpoint/2010/main" val="3840592204"/>
                  </p:ext>
                </p:extLst>
              </p:nvPr>
            </p:nvGraphicFramePr>
            <p:xfrm>
              <a:off x="6558306" y="1870478"/>
              <a:ext cx="4191280" cy="3751458"/>
            </p:xfrm>
            <a:graphic>
              <a:graphicData uri="http://schemas.openxmlformats.org/drawingml/2006/table">
                <a:tbl>
                  <a:tblPr firstRow="1" bandRow="1">
                    <a:tableStyleId>{2D5ABB26-0587-4C30-8999-92F81FD0307C}</a:tableStyleId>
                  </a:tblPr>
                  <a:tblGrid>
                    <a:gridCol w="523910">
                      <a:extLst>
                        <a:ext uri="{9D8B030D-6E8A-4147-A177-3AD203B41FA5}">
                          <a16:colId xmlns:a16="http://schemas.microsoft.com/office/drawing/2014/main" val="2676065889"/>
                        </a:ext>
                      </a:extLst>
                    </a:gridCol>
                    <a:gridCol w="523910">
                      <a:extLst>
                        <a:ext uri="{9D8B030D-6E8A-4147-A177-3AD203B41FA5}">
                          <a16:colId xmlns:a16="http://schemas.microsoft.com/office/drawing/2014/main" val="381502282"/>
                        </a:ext>
                      </a:extLst>
                    </a:gridCol>
                    <a:gridCol w="523910">
                      <a:extLst>
                        <a:ext uri="{9D8B030D-6E8A-4147-A177-3AD203B41FA5}">
                          <a16:colId xmlns:a16="http://schemas.microsoft.com/office/drawing/2014/main" val="3173418228"/>
                        </a:ext>
                      </a:extLst>
                    </a:gridCol>
                    <a:gridCol w="549507">
                      <a:extLst>
                        <a:ext uri="{9D8B030D-6E8A-4147-A177-3AD203B41FA5}">
                          <a16:colId xmlns:a16="http://schemas.microsoft.com/office/drawing/2014/main" val="3128068390"/>
                        </a:ext>
                      </a:extLst>
                    </a:gridCol>
                    <a:gridCol w="498313">
                      <a:extLst>
                        <a:ext uri="{9D8B030D-6E8A-4147-A177-3AD203B41FA5}">
                          <a16:colId xmlns:a16="http://schemas.microsoft.com/office/drawing/2014/main" val="2579066336"/>
                        </a:ext>
                      </a:extLst>
                    </a:gridCol>
                    <a:gridCol w="523910">
                      <a:extLst>
                        <a:ext uri="{9D8B030D-6E8A-4147-A177-3AD203B41FA5}">
                          <a16:colId xmlns:a16="http://schemas.microsoft.com/office/drawing/2014/main" val="2420691809"/>
                        </a:ext>
                      </a:extLst>
                    </a:gridCol>
                    <a:gridCol w="523910">
                      <a:extLst>
                        <a:ext uri="{9D8B030D-6E8A-4147-A177-3AD203B41FA5}">
                          <a16:colId xmlns:a16="http://schemas.microsoft.com/office/drawing/2014/main" val="1693597956"/>
                        </a:ext>
                      </a:extLst>
                    </a:gridCol>
                    <a:gridCol w="523910">
                      <a:extLst>
                        <a:ext uri="{9D8B030D-6E8A-4147-A177-3AD203B41FA5}">
                          <a16:colId xmlns:a16="http://schemas.microsoft.com/office/drawing/2014/main" val="571531645"/>
                        </a:ext>
                      </a:extLst>
                    </a:gridCol>
                  </a:tblGrid>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4537278"/>
                      </a:ext>
                    </a:extLst>
                  </a:tr>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1129361"/>
                      </a:ext>
                    </a:extLst>
                  </a:tr>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2114688"/>
                      </a:ext>
                    </a:extLst>
                  </a:tr>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40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𝑐</m:t>
                                    </m:r>
                                  </m:e>
                                  <m:sub>
                                    <m:r>
                                      <a:rPr lang="en-US" sz="2400" b="0" i="1" smtClean="0">
                                        <a:solidFill>
                                          <a:schemeClr val="tx1"/>
                                        </a:solidFill>
                                        <a:latin typeface="Cambria Math" panose="02040503050406030204" pitchFamily="18" charset="0"/>
                                      </a:rPr>
                                      <m:t>𝑐</m:t>
                                    </m:r>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𝑠</m:t>
                                    </m:r>
                                  </m:sub>
                                </m:sSub>
                              </m:oMath>
                            </m:oMathPara>
                          </a14:m>
                          <a:endParaRPr lang="en-US" sz="2400" dirty="0"/>
                        </a:p>
                      </a:txBody>
                      <a:tcPr marL="64008"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1805439"/>
                      </a:ext>
                    </a:extLst>
                  </a:tr>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3229158"/>
                      </a:ext>
                    </a:extLst>
                  </a:tr>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0116861"/>
                      </a:ext>
                    </a:extLst>
                  </a:tr>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5844753"/>
                      </a:ext>
                    </a:extLst>
                  </a:tr>
                  <a:tr h="462989">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8213581"/>
                      </a:ext>
                    </a:extLst>
                  </a:tr>
                </a:tbl>
              </a:graphicData>
            </a:graphic>
          </p:graphicFrame>
        </mc:Choice>
        <mc:Fallback xmlns="">
          <p:graphicFrame>
            <p:nvGraphicFramePr>
              <p:cNvPr id="85" name="Table 6">
                <a:extLst>
                  <a:ext uri="{FF2B5EF4-FFF2-40B4-BE49-F238E27FC236}">
                    <a16:creationId xmlns:a16="http://schemas.microsoft.com/office/drawing/2014/main" id="{BF55EEEC-E06D-4474-A05E-C429E14B7AAD}"/>
                  </a:ext>
                </a:extLst>
              </p:cNvPr>
              <p:cNvGraphicFramePr>
                <a:graphicFrameLocks noGrp="1"/>
              </p:cNvGraphicFramePr>
              <p:nvPr>
                <p:extLst>
                  <p:ext uri="{D42A27DB-BD31-4B8C-83A1-F6EECF244321}">
                    <p14:modId xmlns:p14="http://schemas.microsoft.com/office/powerpoint/2010/main" val="3840592204"/>
                  </p:ext>
                </p:extLst>
              </p:nvPr>
            </p:nvGraphicFramePr>
            <p:xfrm>
              <a:off x="6558306" y="1870478"/>
              <a:ext cx="4191280" cy="3751458"/>
            </p:xfrm>
            <a:graphic>
              <a:graphicData uri="http://schemas.openxmlformats.org/drawingml/2006/table">
                <a:tbl>
                  <a:tblPr firstRow="1" bandRow="1">
                    <a:tableStyleId>{2D5ABB26-0587-4C30-8999-92F81FD0307C}</a:tableStyleId>
                  </a:tblPr>
                  <a:tblGrid>
                    <a:gridCol w="523910">
                      <a:extLst>
                        <a:ext uri="{9D8B030D-6E8A-4147-A177-3AD203B41FA5}">
                          <a16:colId xmlns:a16="http://schemas.microsoft.com/office/drawing/2014/main" val="2676065889"/>
                        </a:ext>
                      </a:extLst>
                    </a:gridCol>
                    <a:gridCol w="523910">
                      <a:extLst>
                        <a:ext uri="{9D8B030D-6E8A-4147-A177-3AD203B41FA5}">
                          <a16:colId xmlns:a16="http://schemas.microsoft.com/office/drawing/2014/main" val="381502282"/>
                        </a:ext>
                      </a:extLst>
                    </a:gridCol>
                    <a:gridCol w="523910">
                      <a:extLst>
                        <a:ext uri="{9D8B030D-6E8A-4147-A177-3AD203B41FA5}">
                          <a16:colId xmlns:a16="http://schemas.microsoft.com/office/drawing/2014/main" val="3173418228"/>
                        </a:ext>
                      </a:extLst>
                    </a:gridCol>
                    <a:gridCol w="549507">
                      <a:extLst>
                        <a:ext uri="{9D8B030D-6E8A-4147-A177-3AD203B41FA5}">
                          <a16:colId xmlns:a16="http://schemas.microsoft.com/office/drawing/2014/main" val="3128068390"/>
                        </a:ext>
                      </a:extLst>
                    </a:gridCol>
                    <a:gridCol w="498313">
                      <a:extLst>
                        <a:ext uri="{9D8B030D-6E8A-4147-A177-3AD203B41FA5}">
                          <a16:colId xmlns:a16="http://schemas.microsoft.com/office/drawing/2014/main" val="2579066336"/>
                        </a:ext>
                      </a:extLst>
                    </a:gridCol>
                    <a:gridCol w="523910">
                      <a:extLst>
                        <a:ext uri="{9D8B030D-6E8A-4147-A177-3AD203B41FA5}">
                          <a16:colId xmlns:a16="http://schemas.microsoft.com/office/drawing/2014/main" val="2420691809"/>
                        </a:ext>
                      </a:extLst>
                    </a:gridCol>
                    <a:gridCol w="523910">
                      <a:extLst>
                        <a:ext uri="{9D8B030D-6E8A-4147-A177-3AD203B41FA5}">
                          <a16:colId xmlns:a16="http://schemas.microsoft.com/office/drawing/2014/main" val="1693597956"/>
                        </a:ext>
                      </a:extLst>
                    </a:gridCol>
                    <a:gridCol w="523910">
                      <a:extLst>
                        <a:ext uri="{9D8B030D-6E8A-4147-A177-3AD203B41FA5}">
                          <a16:colId xmlns:a16="http://schemas.microsoft.com/office/drawing/2014/main" val="571531645"/>
                        </a:ext>
                      </a:extLst>
                    </a:gridCol>
                  </a:tblGrid>
                  <a:tr h="466924">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4537278"/>
                      </a:ext>
                    </a:extLst>
                  </a:tr>
                  <a:tr h="466924">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1129361"/>
                      </a:ext>
                    </a:extLst>
                  </a:tr>
                  <a:tr h="466924">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2114688"/>
                      </a:ext>
                    </a:extLst>
                  </a:tr>
                  <a:tr h="482990">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64008"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8"/>
                          <a:stretch>
                            <a:fillRect l="-285714" t="-290000" r="-379121" b="-388750"/>
                          </a:stretch>
                        </a:blipFill>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1805439"/>
                      </a:ext>
                    </a:extLst>
                  </a:tr>
                  <a:tr h="466924">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3229158"/>
                      </a:ext>
                    </a:extLst>
                  </a:tr>
                  <a:tr h="466924">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0116861"/>
                      </a:ext>
                    </a:extLst>
                  </a:tr>
                  <a:tr h="466924">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5844753"/>
                      </a:ext>
                    </a:extLst>
                  </a:tr>
                  <a:tr h="466924">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400" dirty="0"/>
                        </a:p>
                      </a:txBody>
                      <a:tcPr marL="101167" marR="101167" marT="50582" marB="5058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8213581"/>
                      </a:ext>
                    </a:extLst>
                  </a:tr>
                </a:tbl>
              </a:graphicData>
            </a:graphic>
          </p:graphicFrame>
        </mc:Fallback>
      </mc:AlternateContent>
      <p:sp>
        <p:nvSpPr>
          <p:cNvPr id="87" name="Rectangle 86">
            <a:extLst>
              <a:ext uri="{FF2B5EF4-FFF2-40B4-BE49-F238E27FC236}">
                <a16:creationId xmlns:a16="http://schemas.microsoft.com/office/drawing/2014/main" id="{069E42FE-D9BC-4B6F-ABCA-D1E66D0F767B}"/>
              </a:ext>
            </a:extLst>
          </p:cNvPr>
          <p:cNvSpPr/>
          <p:nvPr/>
        </p:nvSpPr>
        <p:spPr>
          <a:xfrm>
            <a:off x="6021777" y="3445786"/>
            <a:ext cx="410690" cy="584775"/>
          </a:xfrm>
          <a:prstGeom prst="rect">
            <a:avLst/>
          </a:prstGeom>
        </p:spPr>
        <p:txBody>
          <a:bodyPr wrap="none">
            <a:spAutoFit/>
          </a:bodyPr>
          <a:lstStyle/>
          <a:p>
            <a:r>
              <a:rPr lang="en-US" sz="3200" dirty="0"/>
              <a:t>○</a:t>
            </a:r>
          </a:p>
        </p:txBody>
      </p:sp>
      <p:sp>
        <p:nvSpPr>
          <p:cNvPr id="88" name="TextBox 87">
            <a:extLst>
              <a:ext uri="{FF2B5EF4-FFF2-40B4-BE49-F238E27FC236}">
                <a16:creationId xmlns:a16="http://schemas.microsoft.com/office/drawing/2014/main" id="{321A36C8-F726-46E7-8EED-2AAF1BAADCD7}"/>
              </a:ext>
            </a:extLst>
          </p:cNvPr>
          <p:cNvSpPr txBox="1"/>
          <p:nvPr/>
        </p:nvSpPr>
        <p:spPr>
          <a:xfrm>
            <a:off x="1894076" y="5855030"/>
            <a:ext cx="3783087"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coherent transmission matrix</a:t>
            </a:r>
            <a:endPar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sp>
        <p:nvSpPr>
          <p:cNvPr id="90" name="TextBox 89">
            <a:extLst>
              <a:ext uri="{FF2B5EF4-FFF2-40B4-BE49-F238E27FC236}">
                <a16:creationId xmlns:a16="http://schemas.microsoft.com/office/drawing/2014/main" id="{89EB86CC-39DE-4463-8B47-CE3DDF9F24E5}"/>
              </a:ext>
            </a:extLst>
          </p:cNvPr>
          <p:cNvSpPr txBox="1"/>
          <p:nvPr/>
        </p:nvSpPr>
        <p:spPr>
          <a:xfrm>
            <a:off x="7131454" y="5855030"/>
            <a:ext cx="304500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mutual intensity matrix</a:t>
            </a:r>
          </a:p>
        </p:txBody>
      </p:sp>
      <p:sp>
        <p:nvSpPr>
          <p:cNvPr id="91" name="TextBox 90">
            <a:extLst>
              <a:ext uri="{FF2B5EF4-FFF2-40B4-BE49-F238E27FC236}">
                <a16:creationId xmlns:a16="http://schemas.microsoft.com/office/drawing/2014/main" id="{B441D195-5E00-4206-9557-2036E57F3F9A}"/>
              </a:ext>
            </a:extLst>
          </p:cNvPr>
          <p:cNvSpPr txBox="1"/>
          <p:nvPr/>
        </p:nvSpPr>
        <p:spPr>
          <a:xfrm>
            <a:off x="7449" y="5855030"/>
            <a:ext cx="176650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interference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wave</a:t>
            </a:r>
            <a:endPar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sp>
        <p:nvSpPr>
          <p:cNvPr id="92" name="TextBox 91">
            <a:extLst>
              <a:ext uri="{FF2B5EF4-FFF2-40B4-BE49-F238E27FC236}">
                <a16:creationId xmlns:a16="http://schemas.microsoft.com/office/drawing/2014/main" id="{459A9C4A-920C-4E7F-8239-7E486A2D1D36}"/>
              </a:ext>
            </a:extLst>
          </p:cNvPr>
          <p:cNvSpPr txBox="1"/>
          <p:nvPr/>
        </p:nvSpPr>
        <p:spPr>
          <a:xfrm>
            <a:off x="11073910" y="5855030"/>
            <a:ext cx="1021433"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adding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up</a:t>
            </a:r>
            <a:endPar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sp>
        <p:nvSpPr>
          <p:cNvPr id="2" name="Left Bracket 1">
            <a:extLst>
              <a:ext uri="{FF2B5EF4-FFF2-40B4-BE49-F238E27FC236}">
                <a16:creationId xmlns:a16="http://schemas.microsoft.com/office/drawing/2014/main" id="{E7F15AAD-4CCA-40EF-9A31-3E73246FDF13}"/>
              </a:ext>
            </a:extLst>
          </p:cNvPr>
          <p:cNvSpPr/>
          <p:nvPr/>
        </p:nvSpPr>
        <p:spPr>
          <a:xfrm>
            <a:off x="1500189" y="1711007"/>
            <a:ext cx="180259" cy="4102462"/>
          </a:xfrm>
          <a:prstGeom prst="leftBracket">
            <a:avLst>
              <a:gd name="adj" fmla="val 27548"/>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Left Bracket 13">
            <a:extLst>
              <a:ext uri="{FF2B5EF4-FFF2-40B4-BE49-F238E27FC236}">
                <a16:creationId xmlns:a16="http://schemas.microsoft.com/office/drawing/2014/main" id="{B8D6CEB0-E863-4F77-B0D8-B8845548BC39}"/>
              </a:ext>
            </a:extLst>
          </p:cNvPr>
          <p:cNvSpPr/>
          <p:nvPr/>
        </p:nvSpPr>
        <p:spPr>
          <a:xfrm flipH="1">
            <a:off x="10757471" y="1711007"/>
            <a:ext cx="180259" cy="4102462"/>
          </a:xfrm>
          <a:prstGeom prst="leftBracket">
            <a:avLst>
              <a:gd name="adj" fmla="val 27548"/>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itle 1">
            <a:extLst>
              <a:ext uri="{FF2B5EF4-FFF2-40B4-BE49-F238E27FC236}">
                <a16:creationId xmlns:a16="http://schemas.microsoft.com/office/drawing/2014/main" id="{392814AC-E53E-4E4A-A1EB-BD62CD564E2C}"/>
              </a:ext>
            </a:extLst>
          </p:cNvPr>
          <p:cNvSpPr txBox="1">
            <a:spLocks/>
          </p:cNvSpPr>
          <p:nvPr/>
        </p:nvSpPr>
        <p:spPr>
          <a:xfrm>
            <a:off x="513350" y="-110122"/>
            <a:ext cx="88873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Coherent transmission probing</a:t>
            </a:r>
          </a:p>
        </p:txBody>
      </p:sp>
    </p:spTree>
    <p:custDataLst>
      <p:tags r:id="rId1"/>
    </p:custDataLst>
    <p:extLst>
      <p:ext uri="{BB962C8B-B14F-4D97-AF65-F5344CB8AC3E}">
        <p14:creationId xmlns:p14="http://schemas.microsoft.com/office/powerpoint/2010/main" val="845293306"/>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11BD32E-1617-4E3C-A873-A02A637B4E59}"/>
              </a:ext>
            </a:extLst>
          </p:cNvPr>
          <p:cNvGrpSpPr/>
          <p:nvPr/>
        </p:nvGrpSpPr>
        <p:grpSpPr>
          <a:xfrm>
            <a:off x="1126815" y="708763"/>
            <a:ext cx="3710321" cy="4454856"/>
            <a:chOff x="4845375" y="708763"/>
            <a:chExt cx="3710321" cy="4454856"/>
          </a:xfrm>
        </p:grpSpPr>
        <p:grpSp>
          <p:nvGrpSpPr>
            <p:cNvPr id="3" name="Group 2">
              <a:extLst>
                <a:ext uri="{FF2B5EF4-FFF2-40B4-BE49-F238E27FC236}">
                  <a16:creationId xmlns:a16="http://schemas.microsoft.com/office/drawing/2014/main" id="{221335A5-BC89-49C8-9E01-BAF364F2C38F}"/>
                </a:ext>
              </a:extLst>
            </p:cNvPr>
            <p:cNvGrpSpPr/>
            <p:nvPr/>
          </p:nvGrpSpPr>
          <p:grpSpPr>
            <a:xfrm rot="10800000" flipH="1" flipV="1">
              <a:off x="6661850" y="708763"/>
              <a:ext cx="172402" cy="3710321"/>
              <a:chOff x="6295738" y="1196705"/>
              <a:chExt cx="88281" cy="1899930"/>
            </a:xfrm>
          </p:grpSpPr>
          <p:sp>
            <p:nvSpPr>
              <p:cNvPr id="4" name="Rectangle 3">
                <a:extLst>
                  <a:ext uri="{FF2B5EF4-FFF2-40B4-BE49-F238E27FC236}">
                    <a16:creationId xmlns:a16="http://schemas.microsoft.com/office/drawing/2014/main" id="{80C8F61B-7D71-4F60-878A-FA6FD54429C7}"/>
                  </a:ext>
                </a:extLst>
              </p:cNvPr>
              <p:cNvSpPr/>
              <p:nvPr/>
            </p:nvSpPr>
            <p:spPr>
              <a:xfrm rot="18900000">
                <a:off x="6295738" y="1231259"/>
                <a:ext cx="64008" cy="1865376"/>
              </a:xfrm>
              <a:prstGeom prst="rect">
                <a:avLst/>
              </a:prstGeom>
              <a:solidFill>
                <a:srgbClr val="A7C4D2"/>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FB1617B4-7283-4683-B580-D40CA1B52A85}"/>
                  </a:ext>
                </a:extLst>
              </p:cNvPr>
              <p:cNvSpPr/>
              <p:nvPr/>
            </p:nvSpPr>
            <p:spPr>
              <a:xfrm rot="18900000">
                <a:off x="6338299" y="1196705"/>
                <a:ext cx="45720" cy="1871709"/>
              </a:xfrm>
              <a:prstGeom prst="rect">
                <a:avLst/>
              </a:prstGeom>
              <a:solidFill>
                <a:srgbClr val="595959"/>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FF6D5F8D-9A85-44B8-9832-C7B313237BF1}"/>
                </a:ext>
              </a:extLst>
            </p:cNvPr>
            <p:cNvGrpSpPr/>
            <p:nvPr/>
          </p:nvGrpSpPr>
          <p:grpSpPr>
            <a:xfrm rot="16200000" flipH="1" flipV="1">
              <a:off x="6614335" y="3222257"/>
              <a:ext cx="172402" cy="3710321"/>
              <a:chOff x="6295738" y="1196705"/>
              <a:chExt cx="88281" cy="1899930"/>
            </a:xfrm>
          </p:grpSpPr>
          <p:sp>
            <p:nvSpPr>
              <p:cNvPr id="28" name="Rectangle 27">
                <a:extLst>
                  <a:ext uri="{FF2B5EF4-FFF2-40B4-BE49-F238E27FC236}">
                    <a16:creationId xmlns:a16="http://schemas.microsoft.com/office/drawing/2014/main" id="{9BE1C9E7-C38C-4150-916E-E495DCD8226C}"/>
                  </a:ext>
                </a:extLst>
              </p:cNvPr>
              <p:cNvSpPr/>
              <p:nvPr/>
            </p:nvSpPr>
            <p:spPr>
              <a:xfrm rot="18900000">
                <a:off x="6295738" y="1231259"/>
                <a:ext cx="64008" cy="1865376"/>
              </a:xfrm>
              <a:prstGeom prst="rect">
                <a:avLst/>
              </a:prstGeom>
              <a:solidFill>
                <a:srgbClr val="A7C4D2"/>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5B8F479-5F6E-49D2-9497-BC773E77EE80}"/>
                  </a:ext>
                </a:extLst>
              </p:cNvPr>
              <p:cNvSpPr/>
              <p:nvPr/>
            </p:nvSpPr>
            <p:spPr>
              <a:xfrm rot="18900000">
                <a:off x="6338299" y="1196705"/>
                <a:ext cx="45720" cy="1871709"/>
              </a:xfrm>
              <a:prstGeom prst="rect">
                <a:avLst/>
              </a:prstGeom>
              <a:solidFill>
                <a:srgbClr val="595959"/>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cxnSp>
        <p:nvCxnSpPr>
          <p:cNvPr id="30" name="Straight Arrow Connector 29">
            <a:extLst>
              <a:ext uri="{FF2B5EF4-FFF2-40B4-BE49-F238E27FC236}">
                <a16:creationId xmlns:a16="http://schemas.microsoft.com/office/drawing/2014/main" id="{448F3AAD-85CD-4AAC-9A8D-D593C565FE60}"/>
              </a:ext>
            </a:extLst>
          </p:cNvPr>
          <p:cNvCxnSpPr>
            <a:cxnSpLocks/>
          </p:cNvCxnSpPr>
          <p:nvPr/>
        </p:nvCxnSpPr>
        <p:spPr>
          <a:xfrm flipH="1">
            <a:off x="462802" y="1895865"/>
            <a:ext cx="1746599" cy="0"/>
          </a:xfrm>
          <a:prstGeom prst="straightConnector1">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2230829-16D3-4763-94DC-B390CC0CFB50}"/>
              </a:ext>
            </a:extLst>
          </p:cNvPr>
          <p:cNvCxnSpPr>
            <a:cxnSpLocks/>
          </p:cNvCxnSpPr>
          <p:nvPr/>
        </p:nvCxnSpPr>
        <p:spPr>
          <a:xfrm flipV="1">
            <a:off x="2185750" y="1890925"/>
            <a:ext cx="0" cy="3808341"/>
          </a:xfrm>
          <a:prstGeom prst="straightConnector1">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26BBC81C-54C4-4E34-9A3D-22A4C1994259}"/>
              </a:ext>
            </a:extLst>
          </p:cNvPr>
          <p:cNvCxnSpPr>
            <a:cxnSpLocks/>
          </p:cNvCxnSpPr>
          <p:nvPr/>
        </p:nvCxnSpPr>
        <p:spPr>
          <a:xfrm>
            <a:off x="462802" y="5699266"/>
            <a:ext cx="1746599" cy="0"/>
          </a:xfrm>
          <a:prstGeom prst="straightConnector1">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2136E5E-3BA1-4224-9910-396FB5AAE0F3}"/>
              </a:ext>
            </a:extLst>
          </p:cNvPr>
          <p:cNvCxnSpPr>
            <a:cxnSpLocks/>
          </p:cNvCxnSpPr>
          <p:nvPr/>
        </p:nvCxnSpPr>
        <p:spPr>
          <a:xfrm>
            <a:off x="2642950" y="2330498"/>
            <a:ext cx="0" cy="2927302"/>
          </a:xfrm>
          <a:prstGeom prst="straightConnector1">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70BA5FA-5234-424A-B95B-B2D5071FEE28}"/>
              </a:ext>
            </a:extLst>
          </p:cNvPr>
          <p:cNvCxnSpPr>
            <a:cxnSpLocks/>
          </p:cNvCxnSpPr>
          <p:nvPr/>
        </p:nvCxnSpPr>
        <p:spPr>
          <a:xfrm>
            <a:off x="462802" y="2330498"/>
            <a:ext cx="2157667" cy="0"/>
          </a:xfrm>
          <a:prstGeom prst="straightConnector1">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4F70C75-7278-4311-A7B5-34184508E9E5}"/>
              </a:ext>
            </a:extLst>
          </p:cNvPr>
          <p:cNvCxnSpPr>
            <a:cxnSpLocks/>
          </p:cNvCxnSpPr>
          <p:nvPr/>
        </p:nvCxnSpPr>
        <p:spPr>
          <a:xfrm flipH="1">
            <a:off x="462802" y="5257800"/>
            <a:ext cx="2180149" cy="0"/>
          </a:xfrm>
          <a:prstGeom prst="straightConnector1">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E2F242A9-5468-4355-BDA5-075372E4C65B}"/>
              </a:ext>
            </a:extLst>
          </p:cNvPr>
          <p:cNvSpPr/>
          <p:nvPr/>
        </p:nvSpPr>
        <p:spPr>
          <a:xfrm>
            <a:off x="2580003" y="1724821"/>
            <a:ext cx="2196500" cy="47705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20000"/>
              </a:spcBef>
            </a:pPr>
            <a:r>
              <a:rPr lang="en-US" sz="2500" dirty="0">
                <a:solidFill>
                  <a:prstClr val="white"/>
                </a:solidFill>
                <a:latin typeface="Calibri Light" panose="020F0302020204030204"/>
                <a:ea typeface="Linux Libertine" panose="02000503000000000000" pitchFamily="2" charset="0"/>
                <a:cs typeface="Linux Libertine" panose="02000503000000000000" pitchFamily="2" charset="0"/>
              </a:rPr>
              <a:t>mirror</a:t>
            </a:r>
          </a:p>
        </p:txBody>
      </p:sp>
      <p:sp>
        <p:nvSpPr>
          <p:cNvPr id="40" name="Rectangle 39">
            <a:extLst>
              <a:ext uri="{FF2B5EF4-FFF2-40B4-BE49-F238E27FC236}">
                <a16:creationId xmlns:a16="http://schemas.microsoft.com/office/drawing/2014/main" id="{39D64759-9CD3-462A-8CE8-6EB34644BB71}"/>
              </a:ext>
            </a:extLst>
          </p:cNvPr>
          <p:cNvSpPr/>
          <p:nvPr/>
        </p:nvSpPr>
        <p:spPr>
          <a:xfrm>
            <a:off x="2575491" y="5480958"/>
            <a:ext cx="2196500" cy="47705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20000"/>
              </a:spcBef>
            </a:pPr>
            <a:r>
              <a:rPr lang="en-US" sz="2500" dirty="0">
                <a:solidFill>
                  <a:prstClr val="white"/>
                </a:solidFill>
                <a:latin typeface="Calibri Light" panose="020F0302020204030204"/>
                <a:ea typeface="Linux Libertine" panose="02000503000000000000" pitchFamily="2" charset="0"/>
                <a:cs typeface="Linux Libertine" panose="02000503000000000000" pitchFamily="2" charset="0"/>
              </a:rPr>
              <a:t>mirror</a:t>
            </a:r>
          </a:p>
        </p:txBody>
      </p:sp>
      <p:pic>
        <p:nvPicPr>
          <p:cNvPr id="41" name="Picture 40">
            <a:extLst>
              <a:ext uri="{FF2B5EF4-FFF2-40B4-BE49-F238E27FC236}">
                <a16:creationId xmlns:a16="http://schemas.microsoft.com/office/drawing/2014/main" id="{2DFB6A6C-7B74-4CF2-9D04-CB2461838CD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76310" y="4397185"/>
            <a:ext cx="2323406" cy="1854257"/>
          </a:xfrm>
          <a:prstGeom prst="rect">
            <a:avLst/>
          </a:prstGeom>
          <a:ln w="28575">
            <a:solidFill>
              <a:schemeClr val="tx1"/>
            </a:solidFill>
          </a:ln>
        </p:spPr>
      </p:pic>
      <p:pic>
        <p:nvPicPr>
          <p:cNvPr id="42" name="Picture 41">
            <a:extLst>
              <a:ext uri="{FF2B5EF4-FFF2-40B4-BE49-F238E27FC236}">
                <a16:creationId xmlns:a16="http://schemas.microsoft.com/office/drawing/2014/main" id="{AAA0EDE4-10E8-4948-A70B-1CB80563960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695266" y="4397185"/>
            <a:ext cx="2323406" cy="1854257"/>
          </a:xfrm>
          <a:prstGeom prst="rect">
            <a:avLst/>
          </a:prstGeom>
          <a:ln w="28575">
            <a:solidFill>
              <a:schemeClr val="tx1"/>
            </a:solidFill>
          </a:ln>
        </p:spPr>
      </p:pic>
      <p:pic>
        <p:nvPicPr>
          <p:cNvPr id="43" name="Picture 42">
            <a:extLst>
              <a:ext uri="{FF2B5EF4-FFF2-40B4-BE49-F238E27FC236}">
                <a16:creationId xmlns:a16="http://schemas.microsoft.com/office/drawing/2014/main" id="{43096545-E319-45B5-8ADD-4EC2D656890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185788" y="4397184"/>
            <a:ext cx="2323406" cy="1854257"/>
          </a:xfrm>
          <a:prstGeom prst="rect">
            <a:avLst/>
          </a:prstGeom>
          <a:ln w="28575">
            <a:solidFill>
              <a:schemeClr val="tx1"/>
            </a:solidFill>
          </a:ln>
        </p:spPr>
      </p:pic>
      <p:pic>
        <p:nvPicPr>
          <p:cNvPr id="47" name="Picture 46" descr="A close up of a logo&#10;&#10;Description automatically generated">
            <a:extLst>
              <a:ext uri="{FF2B5EF4-FFF2-40B4-BE49-F238E27FC236}">
                <a16:creationId xmlns:a16="http://schemas.microsoft.com/office/drawing/2014/main" id="{B653B37B-BCDA-4491-A25D-EE57D619CA13}"/>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4909452" y="1650887"/>
            <a:ext cx="1854257" cy="1854257"/>
          </a:xfrm>
          <a:prstGeom prst="rect">
            <a:avLst/>
          </a:prstGeom>
          <a:ln w="12700">
            <a:solidFill>
              <a:schemeClr val="tx1"/>
            </a:solidFill>
          </a:ln>
        </p:spPr>
      </p:pic>
      <p:pic>
        <p:nvPicPr>
          <p:cNvPr id="46" name="Picture 45" descr="A picture containing fireworks, sky&#10;&#10;Description automatically generated">
            <a:extLst>
              <a:ext uri="{FF2B5EF4-FFF2-40B4-BE49-F238E27FC236}">
                <a16:creationId xmlns:a16="http://schemas.microsoft.com/office/drawing/2014/main" id="{372FED56-401F-444E-BBC2-0DCE1092EAAB}"/>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9928408" y="1650887"/>
            <a:ext cx="1854257" cy="1854257"/>
          </a:xfrm>
          <a:prstGeom prst="rect">
            <a:avLst/>
          </a:prstGeom>
          <a:ln w="12700">
            <a:solidFill>
              <a:schemeClr val="tx1"/>
            </a:solidFill>
          </a:ln>
        </p:spPr>
      </p:pic>
      <p:pic>
        <p:nvPicPr>
          <p:cNvPr id="45" name="Picture 44" descr="A picture containing fireworks&#10;&#10;Description automatically generated">
            <a:extLst>
              <a:ext uri="{FF2B5EF4-FFF2-40B4-BE49-F238E27FC236}">
                <a16:creationId xmlns:a16="http://schemas.microsoft.com/office/drawing/2014/main" id="{3BD3AA9C-496C-4129-9AA8-B05CDDD05A9A}"/>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7418930" y="1650887"/>
            <a:ext cx="1854257" cy="1854257"/>
          </a:xfrm>
          <a:prstGeom prst="rect">
            <a:avLst/>
          </a:prstGeom>
          <a:ln w="12700">
            <a:solidFill>
              <a:schemeClr val="tx1"/>
            </a:solidFill>
          </a:ln>
        </p:spPr>
      </p:pic>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636BBFF6-D17D-4262-8C9F-37EE5A0AD78B}"/>
                  </a:ext>
                </a:extLst>
              </p:cNvPr>
              <p:cNvSpPr txBox="1"/>
              <p:nvPr/>
            </p:nvSpPr>
            <p:spPr>
              <a:xfrm>
                <a:off x="5398641" y="3691514"/>
                <a:ext cx="87588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b="1" i="1" smtClean="0">
                          <a:solidFill>
                            <a:schemeClr val="tx1"/>
                          </a:solidFill>
                          <a:latin typeface="Cambria Math" panose="02040503050406030204" pitchFamily="18" charset="0"/>
                          <a:ea typeface="Cambria Math" panose="02040503050406030204" pitchFamily="18" charset="0"/>
                        </a:rPr>
                        <m:t>↕</m:t>
                      </m:r>
                      <m:r>
                        <a:rPr lang="en-US" sz="4000" b="1" i="1" smtClean="0">
                          <a:solidFill>
                            <a:schemeClr val="tx1"/>
                          </a:solidFill>
                          <a:latin typeface="Cambria Math" panose="02040503050406030204" pitchFamily="18" charset="0"/>
                          <a:ea typeface="Cambria Math" panose="02040503050406030204" pitchFamily="18" charset="0"/>
                        </a:rPr>
                        <m:t>ℱ</m:t>
                      </m:r>
                    </m:oMath>
                  </m:oMathPara>
                </a14:m>
                <a:endParaRPr lang="en-US" sz="4000" b="1" dirty="0">
                  <a:solidFill>
                    <a:schemeClr val="tx1"/>
                  </a:solidFill>
                </a:endParaRPr>
              </a:p>
            </p:txBody>
          </p:sp>
        </mc:Choice>
        <mc:Fallback xmlns="">
          <p:sp>
            <p:nvSpPr>
              <p:cNvPr id="48" name="TextBox 47">
                <a:extLst>
                  <a:ext uri="{FF2B5EF4-FFF2-40B4-BE49-F238E27FC236}">
                    <a16:creationId xmlns:a16="http://schemas.microsoft.com/office/drawing/2014/main" id="{636BBFF6-D17D-4262-8C9F-37EE5A0AD78B}"/>
                  </a:ext>
                </a:extLst>
              </p:cNvPr>
              <p:cNvSpPr txBox="1">
                <a:spLocks noRot="1" noChangeAspect="1" noMove="1" noResize="1" noEditPoints="1" noAdjustHandles="1" noChangeArrowheads="1" noChangeShapeType="1" noTextEdit="1"/>
              </p:cNvSpPr>
              <p:nvPr/>
            </p:nvSpPr>
            <p:spPr>
              <a:xfrm>
                <a:off x="5398641" y="3691514"/>
                <a:ext cx="875881" cy="615553"/>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6DB3E45A-CF12-44E4-9F80-B0E45486D533}"/>
                  </a:ext>
                </a:extLst>
              </p:cNvPr>
              <p:cNvSpPr txBox="1"/>
              <p:nvPr/>
            </p:nvSpPr>
            <p:spPr>
              <a:xfrm>
                <a:off x="7908119" y="3691514"/>
                <a:ext cx="87588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b="1" i="1" smtClean="0">
                          <a:solidFill>
                            <a:schemeClr val="tx1"/>
                          </a:solidFill>
                          <a:latin typeface="Cambria Math" panose="02040503050406030204" pitchFamily="18" charset="0"/>
                          <a:ea typeface="Cambria Math" panose="02040503050406030204" pitchFamily="18" charset="0"/>
                        </a:rPr>
                        <m:t>↕</m:t>
                      </m:r>
                      <m:r>
                        <a:rPr lang="en-US" sz="4000" b="1" i="1" smtClean="0">
                          <a:solidFill>
                            <a:schemeClr val="tx1"/>
                          </a:solidFill>
                          <a:latin typeface="Cambria Math" panose="02040503050406030204" pitchFamily="18" charset="0"/>
                          <a:ea typeface="Cambria Math" panose="02040503050406030204" pitchFamily="18" charset="0"/>
                        </a:rPr>
                        <m:t>ℱ</m:t>
                      </m:r>
                    </m:oMath>
                  </m:oMathPara>
                </a14:m>
                <a:endParaRPr lang="en-US" sz="4000" b="1" dirty="0">
                  <a:solidFill>
                    <a:schemeClr val="tx1"/>
                  </a:solidFill>
                </a:endParaRPr>
              </a:p>
            </p:txBody>
          </p:sp>
        </mc:Choice>
        <mc:Fallback xmlns="">
          <p:sp>
            <p:nvSpPr>
              <p:cNvPr id="49" name="TextBox 48">
                <a:extLst>
                  <a:ext uri="{FF2B5EF4-FFF2-40B4-BE49-F238E27FC236}">
                    <a16:creationId xmlns:a16="http://schemas.microsoft.com/office/drawing/2014/main" id="{6DB3E45A-CF12-44E4-9F80-B0E45486D533}"/>
                  </a:ext>
                </a:extLst>
              </p:cNvPr>
              <p:cNvSpPr txBox="1">
                <a:spLocks noRot="1" noChangeAspect="1" noMove="1" noResize="1" noEditPoints="1" noAdjustHandles="1" noChangeArrowheads="1" noChangeShapeType="1" noTextEdit="1"/>
              </p:cNvSpPr>
              <p:nvPr/>
            </p:nvSpPr>
            <p:spPr>
              <a:xfrm>
                <a:off x="7908119" y="3691514"/>
                <a:ext cx="875881" cy="615553"/>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9135D9BD-85A1-4E04-BA22-BD7677BA6630}"/>
                  </a:ext>
                </a:extLst>
              </p:cNvPr>
              <p:cNvSpPr txBox="1"/>
              <p:nvPr/>
            </p:nvSpPr>
            <p:spPr>
              <a:xfrm>
                <a:off x="10417597" y="3691514"/>
                <a:ext cx="87588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b="1" i="1" smtClean="0">
                          <a:solidFill>
                            <a:schemeClr val="tx1"/>
                          </a:solidFill>
                          <a:latin typeface="Cambria Math" panose="02040503050406030204" pitchFamily="18" charset="0"/>
                          <a:ea typeface="Cambria Math" panose="02040503050406030204" pitchFamily="18" charset="0"/>
                        </a:rPr>
                        <m:t>↕</m:t>
                      </m:r>
                      <m:r>
                        <a:rPr lang="en-US" sz="4000" b="1" i="1" smtClean="0">
                          <a:solidFill>
                            <a:schemeClr val="tx1"/>
                          </a:solidFill>
                          <a:latin typeface="Cambria Math" panose="02040503050406030204" pitchFamily="18" charset="0"/>
                          <a:ea typeface="Cambria Math" panose="02040503050406030204" pitchFamily="18" charset="0"/>
                        </a:rPr>
                        <m:t>ℱ</m:t>
                      </m:r>
                    </m:oMath>
                  </m:oMathPara>
                </a14:m>
                <a:endParaRPr lang="en-US" sz="4000" b="1" dirty="0">
                  <a:solidFill>
                    <a:schemeClr val="tx1"/>
                  </a:solidFill>
                </a:endParaRPr>
              </a:p>
            </p:txBody>
          </p:sp>
        </mc:Choice>
        <mc:Fallback xmlns="">
          <p:sp>
            <p:nvSpPr>
              <p:cNvPr id="50" name="TextBox 49">
                <a:extLst>
                  <a:ext uri="{FF2B5EF4-FFF2-40B4-BE49-F238E27FC236}">
                    <a16:creationId xmlns:a16="http://schemas.microsoft.com/office/drawing/2014/main" id="{9135D9BD-85A1-4E04-BA22-BD7677BA6630}"/>
                  </a:ext>
                </a:extLst>
              </p:cNvPr>
              <p:cNvSpPr txBox="1">
                <a:spLocks noRot="1" noChangeAspect="1" noMove="1" noResize="1" noEditPoints="1" noAdjustHandles="1" noChangeArrowheads="1" noChangeShapeType="1" noTextEdit="1"/>
              </p:cNvSpPr>
              <p:nvPr/>
            </p:nvSpPr>
            <p:spPr>
              <a:xfrm>
                <a:off x="10417597" y="3691514"/>
                <a:ext cx="875881" cy="615553"/>
              </a:xfrm>
              <a:prstGeom prst="rect">
                <a:avLst/>
              </a:prstGeom>
              <a:blipFill>
                <a:blip r:embed="rId14"/>
                <a:stretch>
                  <a:fillRect/>
                </a:stretch>
              </a:blipFill>
            </p:spPr>
            <p:txBody>
              <a:bodyPr/>
              <a:lstStyle/>
              <a:p>
                <a:r>
                  <a:rPr lang="en-US">
                    <a:noFill/>
                  </a:rPr>
                  <a:t> </a:t>
                </a:r>
              </a:p>
            </p:txBody>
          </p:sp>
        </mc:Fallback>
      </mc:AlternateContent>
      <p:sp>
        <p:nvSpPr>
          <p:cNvPr id="53" name="Rectangle 52">
            <a:extLst>
              <a:ext uri="{FF2B5EF4-FFF2-40B4-BE49-F238E27FC236}">
                <a16:creationId xmlns:a16="http://schemas.microsoft.com/office/drawing/2014/main" id="{2D29ED19-D9C0-4A84-9414-D2B03CB4B5E1}"/>
              </a:ext>
            </a:extLst>
          </p:cNvPr>
          <p:cNvSpPr/>
          <p:nvPr/>
        </p:nvSpPr>
        <p:spPr>
          <a:xfrm>
            <a:off x="7247808" y="1091458"/>
            <a:ext cx="2196500" cy="47705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20000"/>
              </a:spcBef>
            </a:pPr>
            <a:r>
              <a:rPr lang="en-US" sz="2500" dirty="0">
                <a:solidFill>
                  <a:prstClr val="white"/>
                </a:solidFill>
                <a:latin typeface="Calibri Light" panose="020F0302020204030204"/>
                <a:ea typeface="Linux Libertine" panose="02000503000000000000" pitchFamily="2" charset="0"/>
                <a:cs typeface="Linux Libertine" panose="02000503000000000000" pitchFamily="2" charset="0"/>
              </a:rPr>
              <a:t>sources</a:t>
            </a:r>
          </a:p>
        </p:txBody>
      </p:sp>
      <p:sp>
        <p:nvSpPr>
          <p:cNvPr id="54" name="Rectangle 53">
            <a:extLst>
              <a:ext uri="{FF2B5EF4-FFF2-40B4-BE49-F238E27FC236}">
                <a16:creationId xmlns:a16="http://schemas.microsoft.com/office/drawing/2014/main" id="{779B26B5-5490-44CC-8017-D2E40B088C1C}"/>
              </a:ext>
            </a:extLst>
          </p:cNvPr>
          <p:cNvSpPr/>
          <p:nvPr/>
        </p:nvSpPr>
        <p:spPr>
          <a:xfrm>
            <a:off x="6427976" y="6349056"/>
            <a:ext cx="3836164" cy="47705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20000"/>
              </a:spcBef>
            </a:pPr>
            <a:r>
              <a:rPr lang="en-US" sz="2500" dirty="0">
                <a:solidFill>
                  <a:prstClr val="white"/>
                </a:solidFill>
                <a:latin typeface="Calibri Light" panose="020F0302020204030204"/>
                <a:ea typeface="Linux Libertine" panose="02000503000000000000" pitchFamily="2" charset="0"/>
                <a:cs typeface="Linux Libertine" panose="02000503000000000000" pitchFamily="2" charset="0"/>
              </a:rPr>
              <a:t>mutual intensity patterns</a:t>
            </a:r>
          </a:p>
        </p:txBody>
      </p:sp>
      <p:sp>
        <p:nvSpPr>
          <p:cNvPr id="36" name="Title 1">
            <a:extLst>
              <a:ext uri="{FF2B5EF4-FFF2-40B4-BE49-F238E27FC236}">
                <a16:creationId xmlns:a16="http://schemas.microsoft.com/office/drawing/2014/main" id="{6D946CD2-A608-4466-BFEC-CE456DDBA869}"/>
              </a:ext>
            </a:extLst>
          </p:cNvPr>
          <p:cNvSpPr txBox="1">
            <a:spLocks/>
          </p:cNvSpPr>
          <p:nvPr/>
        </p:nvSpPr>
        <p:spPr>
          <a:xfrm>
            <a:off x="513350" y="-110122"/>
            <a:ext cx="88873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Mutual intensity visualization</a:t>
            </a:r>
          </a:p>
        </p:txBody>
      </p:sp>
    </p:spTree>
    <p:custDataLst>
      <p:tags r:id="rId1"/>
    </p:custDataLst>
    <p:extLst>
      <p:ext uri="{BB962C8B-B14F-4D97-AF65-F5344CB8AC3E}">
        <p14:creationId xmlns:p14="http://schemas.microsoft.com/office/powerpoint/2010/main" val="42598077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350"/>
                                        <p:tgtEl>
                                          <p:spTgt spid="30"/>
                                        </p:tgtEl>
                                      </p:cBhvr>
                                    </p:animEffect>
                                  </p:childTnLst>
                                </p:cTn>
                              </p:par>
                            </p:childTnLst>
                          </p:cTn>
                        </p:par>
                        <p:par>
                          <p:cTn id="8" fill="hold">
                            <p:stCondLst>
                              <p:cond delay="350"/>
                            </p:stCondLst>
                            <p:childTnLst>
                              <p:par>
                                <p:cTn id="9" presetID="22" presetClass="entr" presetSubtype="1"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up)">
                                      <p:cBhvr>
                                        <p:cTn id="11" dur="350"/>
                                        <p:tgtEl>
                                          <p:spTgt spid="31"/>
                                        </p:tgtEl>
                                      </p:cBhvr>
                                    </p:animEffect>
                                  </p:childTnLst>
                                </p:cTn>
                              </p:par>
                            </p:childTnLst>
                          </p:cTn>
                        </p:par>
                        <p:par>
                          <p:cTn id="12" fill="hold">
                            <p:stCondLst>
                              <p:cond delay="700"/>
                            </p:stCondLst>
                            <p:childTnLst>
                              <p:par>
                                <p:cTn id="13" presetID="22" presetClass="entr" presetSubtype="2"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right)">
                                      <p:cBhvr>
                                        <p:cTn id="15" dur="350"/>
                                        <p:tgtEl>
                                          <p:spTgt spid="32"/>
                                        </p:tgtEl>
                                      </p:cBhvr>
                                    </p:animEffect>
                                  </p:childTnLst>
                                </p:cTn>
                              </p:par>
                            </p:childTnLst>
                          </p:cTn>
                        </p:par>
                        <p:par>
                          <p:cTn id="16" fill="hold">
                            <p:stCondLst>
                              <p:cond delay="1050"/>
                            </p:stCondLst>
                            <p:childTnLst>
                              <p:par>
                                <p:cTn id="17" presetID="22" presetClass="entr" presetSubtype="8"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left)">
                                      <p:cBhvr>
                                        <p:cTn id="19" dur="350"/>
                                        <p:tgtEl>
                                          <p:spTgt spid="37"/>
                                        </p:tgtEl>
                                      </p:cBhvr>
                                    </p:animEffect>
                                  </p:childTnLst>
                                </p:cTn>
                              </p:par>
                            </p:childTnLst>
                          </p:cTn>
                        </p:par>
                        <p:par>
                          <p:cTn id="20" fill="hold">
                            <p:stCondLst>
                              <p:cond delay="1400"/>
                            </p:stCondLst>
                            <p:childTnLst>
                              <p:par>
                                <p:cTn id="21" presetID="22" presetClass="entr" presetSubtype="4"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down)">
                                      <p:cBhvr>
                                        <p:cTn id="23" dur="350"/>
                                        <p:tgtEl>
                                          <p:spTgt spid="33"/>
                                        </p:tgtEl>
                                      </p:cBhvr>
                                    </p:animEffect>
                                  </p:childTnLst>
                                </p:cTn>
                              </p:par>
                            </p:childTnLst>
                          </p:cTn>
                        </p:par>
                        <p:par>
                          <p:cTn id="24" fill="hold">
                            <p:stCondLst>
                              <p:cond delay="1750"/>
                            </p:stCondLst>
                            <p:childTnLst>
                              <p:par>
                                <p:cTn id="25" presetID="22" presetClass="entr" presetSubtype="2" fill="hold"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right)">
                                      <p:cBhvr>
                                        <p:cTn id="27" dur="35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par>
                                <p:cTn id="33" presetID="10" presetClass="entr" presetSubtype="0"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fade">
                                      <p:cBhvr>
                                        <p:cTn id="38" dur="500"/>
                                        <p:tgtEl>
                                          <p:spTgt spid="4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fade">
                                      <p:cBhvr>
                                        <p:cTn id="41" dur="500"/>
                                        <p:tgtEl>
                                          <p:spTgt spid="5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fade">
                                      <p:cBhvr>
                                        <p:cTn id="44" dur="500"/>
                                        <p:tgtEl>
                                          <p:spTgt spid="5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fade">
                                      <p:cBhvr>
                                        <p:cTn id="49" dur="500"/>
                                        <p:tgtEl>
                                          <p:spTgt spid="4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fade">
                                      <p:cBhvr>
                                        <p:cTn id="52" dur="500"/>
                                        <p:tgtEl>
                                          <p:spTgt spid="49"/>
                                        </p:tgtEl>
                                      </p:cBhvr>
                                    </p:animEffect>
                                  </p:childTnLst>
                                </p:cTn>
                              </p:par>
                              <p:par>
                                <p:cTn id="53" presetID="10" presetClass="entr" presetSubtype="0" fill="hold" nodeType="with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fade">
                                      <p:cBhvr>
                                        <p:cTn id="55" dur="500"/>
                                        <p:tgtEl>
                                          <p:spTgt spid="4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fade">
                                      <p:cBhvr>
                                        <p:cTn id="60" dur="500"/>
                                        <p:tgtEl>
                                          <p:spTgt spid="4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fade">
                                      <p:cBhvr>
                                        <p:cTn id="63" dur="500"/>
                                        <p:tgtEl>
                                          <p:spTgt spid="50"/>
                                        </p:tgtEl>
                                      </p:cBhvr>
                                    </p:animEffect>
                                  </p:childTnLst>
                                </p:cTn>
                              </p:par>
                              <p:par>
                                <p:cTn id="64" presetID="10" presetClass="entr" presetSubtype="0" fill="hold"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3" grpId="0"/>
      <p:bldP spid="5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A picture containing laptop, black, sitting, computer&#10;&#10;Description automatically generated">
            <a:extLst>
              <a:ext uri="{FF2B5EF4-FFF2-40B4-BE49-F238E27FC236}">
                <a16:creationId xmlns:a16="http://schemas.microsoft.com/office/drawing/2014/main" id="{88CC0FD2-F62B-4A01-9863-84D84DDA6AA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9712702" y="1741100"/>
            <a:ext cx="1166597" cy="1163725"/>
          </a:xfrm>
          <a:prstGeom prst="rect">
            <a:avLst/>
          </a:prstGeom>
          <a:ln w="19050">
            <a:solidFill>
              <a:schemeClr val="tx1"/>
            </a:solidFill>
          </a:ln>
        </p:spPr>
      </p:pic>
      <p:pic>
        <p:nvPicPr>
          <p:cNvPr id="43" name="Picture 42" descr="A close up of a black background&#10;&#10;Description automatically generated">
            <a:extLst>
              <a:ext uri="{FF2B5EF4-FFF2-40B4-BE49-F238E27FC236}">
                <a16:creationId xmlns:a16="http://schemas.microsoft.com/office/drawing/2014/main" id="{9EC7F7E7-8A42-3C4D-80C0-5BEA4F04FE3C}"/>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183649" y="1741683"/>
            <a:ext cx="1174045" cy="1162561"/>
          </a:xfrm>
          <a:prstGeom prst="rect">
            <a:avLst/>
          </a:prstGeom>
          <a:ln w="19050">
            <a:solidFill>
              <a:schemeClr val="tx1"/>
            </a:solidFill>
          </a:ln>
        </p:spPr>
      </p:pic>
      <p:pic>
        <p:nvPicPr>
          <p:cNvPr id="34" name="Picture 33">
            <a:extLst>
              <a:ext uri="{FF2B5EF4-FFF2-40B4-BE49-F238E27FC236}">
                <a16:creationId xmlns:a16="http://schemas.microsoft.com/office/drawing/2014/main" id="{F844A38C-277B-4733-B2CC-D47F1DDA147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060817" y="3593145"/>
            <a:ext cx="3390463" cy="2705851"/>
          </a:xfrm>
          <a:prstGeom prst="rect">
            <a:avLst/>
          </a:prstGeom>
          <a:ln w="28575">
            <a:solidFill>
              <a:schemeClr val="tx1"/>
            </a:solidFill>
          </a:ln>
        </p:spPr>
      </p:pic>
      <p:pic>
        <p:nvPicPr>
          <p:cNvPr id="36" name="Picture 35">
            <a:extLst>
              <a:ext uri="{FF2B5EF4-FFF2-40B4-BE49-F238E27FC236}">
                <a16:creationId xmlns:a16="http://schemas.microsoft.com/office/drawing/2014/main" id="{E5205CE3-BC7B-4AD0-BE0E-AE19EE904DC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591691" y="3598963"/>
            <a:ext cx="3390463" cy="2705851"/>
          </a:xfrm>
          <a:prstGeom prst="rect">
            <a:avLst/>
          </a:prstGeom>
          <a:ln w="28575">
            <a:solidFill>
              <a:schemeClr val="tx1"/>
            </a:solidFill>
          </a:ln>
        </p:spPr>
      </p:pic>
      <p:grpSp>
        <p:nvGrpSpPr>
          <p:cNvPr id="2" name="Group 1">
            <a:extLst>
              <a:ext uri="{FF2B5EF4-FFF2-40B4-BE49-F238E27FC236}">
                <a16:creationId xmlns:a16="http://schemas.microsoft.com/office/drawing/2014/main" id="{911BD32E-1617-4E3C-A873-A02A637B4E59}"/>
              </a:ext>
            </a:extLst>
          </p:cNvPr>
          <p:cNvGrpSpPr/>
          <p:nvPr/>
        </p:nvGrpSpPr>
        <p:grpSpPr>
          <a:xfrm>
            <a:off x="1126815" y="708763"/>
            <a:ext cx="3710321" cy="4454856"/>
            <a:chOff x="4845375" y="708763"/>
            <a:chExt cx="3710321" cy="4454856"/>
          </a:xfrm>
        </p:grpSpPr>
        <p:grpSp>
          <p:nvGrpSpPr>
            <p:cNvPr id="3" name="Group 2">
              <a:extLst>
                <a:ext uri="{FF2B5EF4-FFF2-40B4-BE49-F238E27FC236}">
                  <a16:creationId xmlns:a16="http://schemas.microsoft.com/office/drawing/2014/main" id="{221335A5-BC89-49C8-9E01-BAF364F2C38F}"/>
                </a:ext>
              </a:extLst>
            </p:cNvPr>
            <p:cNvGrpSpPr/>
            <p:nvPr/>
          </p:nvGrpSpPr>
          <p:grpSpPr>
            <a:xfrm rot="10800000" flipH="1" flipV="1">
              <a:off x="6661850" y="708763"/>
              <a:ext cx="172402" cy="3710321"/>
              <a:chOff x="6295738" y="1196705"/>
              <a:chExt cx="88281" cy="1899930"/>
            </a:xfrm>
          </p:grpSpPr>
          <p:sp>
            <p:nvSpPr>
              <p:cNvPr id="4" name="Rectangle 3">
                <a:extLst>
                  <a:ext uri="{FF2B5EF4-FFF2-40B4-BE49-F238E27FC236}">
                    <a16:creationId xmlns:a16="http://schemas.microsoft.com/office/drawing/2014/main" id="{80C8F61B-7D71-4F60-878A-FA6FD54429C7}"/>
                  </a:ext>
                </a:extLst>
              </p:cNvPr>
              <p:cNvSpPr/>
              <p:nvPr/>
            </p:nvSpPr>
            <p:spPr>
              <a:xfrm rot="18900000">
                <a:off x="6295738" y="1231259"/>
                <a:ext cx="64008" cy="1865376"/>
              </a:xfrm>
              <a:prstGeom prst="rect">
                <a:avLst/>
              </a:prstGeom>
              <a:solidFill>
                <a:srgbClr val="A7C4D2"/>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FB1617B4-7283-4683-B580-D40CA1B52A85}"/>
                  </a:ext>
                </a:extLst>
              </p:cNvPr>
              <p:cNvSpPr/>
              <p:nvPr/>
            </p:nvSpPr>
            <p:spPr>
              <a:xfrm rot="18900000">
                <a:off x="6338299" y="1196705"/>
                <a:ext cx="45720" cy="1871709"/>
              </a:xfrm>
              <a:prstGeom prst="rect">
                <a:avLst/>
              </a:prstGeom>
              <a:solidFill>
                <a:srgbClr val="595959"/>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FF6D5F8D-9A85-44B8-9832-C7B313237BF1}"/>
                </a:ext>
              </a:extLst>
            </p:cNvPr>
            <p:cNvGrpSpPr/>
            <p:nvPr/>
          </p:nvGrpSpPr>
          <p:grpSpPr>
            <a:xfrm rot="16200000" flipH="1" flipV="1">
              <a:off x="6614335" y="3222257"/>
              <a:ext cx="172402" cy="3710321"/>
              <a:chOff x="6295738" y="1196705"/>
              <a:chExt cx="88281" cy="1899930"/>
            </a:xfrm>
          </p:grpSpPr>
          <p:sp>
            <p:nvSpPr>
              <p:cNvPr id="28" name="Rectangle 27">
                <a:extLst>
                  <a:ext uri="{FF2B5EF4-FFF2-40B4-BE49-F238E27FC236}">
                    <a16:creationId xmlns:a16="http://schemas.microsoft.com/office/drawing/2014/main" id="{9BE1C9E7-C38C-4150-916E-E495DCD8226C}"/>
                  </a:ext>
                </a:extLst>
              </p:cNvPr>
              <p:cNvSpPr/>
              <p:nvPr/>
            </p:nvSpPr>
            <p:spPr>
              <a:xfrm rot="18900000">
                <a:off x="6295738" y="1231259"/>
                <a:ext cx="64008" cy="1865376"/>
              </a:xfrm>
              <a:prstGeom prst="rect">
                <a:avLst/>
              </a:prstGeom>
              <a:solidFill>
                <a:srgbClr val="A7C4D2"/>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5B8F479-5F6E-49D2-9497-BC773E77EE80}"/>
                  </a:ext>
                </a:extLst>
              </p:cNvPr>
              <p:cNvSpPr/>
              <p:nvPr/>
            </p:nvSpPr>
            <p:spPr>
              <a:xfrm rot="18900000">
                <a:off x="6338299" y="1196705"/>
                <a:ext cx="45720" cy="1871709"/>
              </a:xfrm>
              <a:prstGeom prst="rect">
                <a:avLst/>
              </a:prstGeom>
              <a:solidFill>
                <a:srgbClr val="595959"/>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cxnSp>
        <p:nvCxnSpPr>
          <p:cNvPr id="30" name="Straight Arrow Connector 29">
            <a:extLst>
              <a:ext uri="{FF2B5EF4-FFF2-40B4-BE49-F238E27FC236}">
                <a16:creationId xmlns:a16="http://schemas.microsoft.com/office/drawing/2014/main" id="{448F3AAD-85CD-4AAC-9A8D-D593C565FE60}"/>
              </a:ext>
            </a:extLst>
          </p:cNvPr>
          <p:cNvCxnSpPr>
            <a:cxnSpLocks/>
          </p:cNvCxnSpPr>
          <p:nvPr/>
        </p:nvCxnSpPr>
        <p:spPr>
          <a:xfrm flipH="1">
            <a:off x="462802" y="1895865"/>
            <a:ext cx="1746599" cy="0"/>
          </a:xfrm>
          <a:prstGeom prst="straightConnector1">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2230829-16D3-4763-94DC-B390CC0CFB50}"/>
              </a:ext>
            </a:extLst>
          </p:cNvPr>
          <p:cNvCxnSpPr>
            <a:cxnSpLocks/>
          </p:cNvCxnSpPr>
          <p:nvPr/>
        </p:nvCxnSpPr>
        <p:spPr>
          <a:xfrm flipV="1">
            <a:off x="2185750" y="1890925"/>
            <a:ext cx="0" cy="3808341"/>
          </a:xfrm>
          <a:prstGeom prst="straightConnector1">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26BBC81C-54C4-4E34-9A3D-22A4C1994259}"/>
              </a:ext>
            </a:extLst>
          </p:cNvPr>
          <p:cNvCxnSpPr>
            <a:cxnSpLocks/>
          </p:cNvCxnSpPr>
          <p:nvPr/>
        </p:nvCxnSpPr>
        <p:spPr>
          <a:xfrm>
            <a:off x="462802" y="5699266"/>
            <a:ext cx="1746599" cy="0"/>
          </a:xfrm>
          <a:prstGeom prst="straightConnector1">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2136E5E-3BA1-4224-9910-396FB5AAE0F3}"/>
              </a:ext>
            </a:extLst>
          </p:cNvPr>
          <p:cNvCxnSpPr>
            <a:cxnSpLocks/>
          </p:cNvCxnSpPr>
          <p:nvPr/>
        </p:nvCxnSpPr>
        <p:spPr>
          <a:xfrm>
            <a:off x="2642950" y="2330498"/>
            <a:ext cx="0" cy="2927302"/>
          </a:xfrm>
          <a:prstGeom prst="straightConnector1">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70BA5FA-5234-424A-B95B-B2D5071FEE28}"/>
              </a:ext>
            </a:extLst>
          </p:cNvPr>
          <p:cNvCxnSpPr>
            <a:cxnSpLocks/>
          </p:cNvCxnSpPr>
          <p:nvPr/>
        </p:nvCxnSpPr>
        <p:spPr>
          <a:xfrm>
            <a:off x="462802" y="2330498"/>
            <a:ext cx="2157667" cy="0"/>
          </a:xfrm>
          <a:prstGeom prst="straightConnector1">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4F70C75-7278-4311-A7B5-34184508E9E5}"/>
              </a:ext>
            </a:extLst>
          </p:cNvPr>
          <p:cNvCxnSpPr>
            <a:cxnSpLocks/>
          </p:cNvCxnSpPr>
          <p:nvPr/>
        </p:nvCxnSpPr>
        <p:spPr>
          <a:xfrm flipH="1">
            <a:off x="462802" y="5257800"/>
            <a:ext cx="2180149" cy="0"/>
          </a:xfrm>
          <a:prstGeom prst="straightConnector1">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E2F242A9-5468-4355-BDA5-075372E4C65B}"/>
              </a:ext>
            </a:extLst>
          </p:cNvPr>
          <p:cNvSpPr/>
          <p:nvPr/>
        </p:nvSpPr>
        <p:spPr>
          <a:xfrm>
            <a:off x="2580003" y="1724821"/>
            <a:ext cx="2196500" cy="47705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20000"/>
              </a:spcBef>
            </a:pPr>
            <a:r>
              <a:rPr lang="en-US" sz="2500" dirty="0">
                <a:solidFill>
                  <a:prstClr val="white"/>
                </a:solidFill>
                <a:latin typeface="Calibri Light" panose="020F0302020204030204"/>
                <a:ea typeface="Linux Libertine" panose="02000503000000000000" pitchFamily="2" charset="0"/>
                <a:cs typeface="Linux Libertine" panose="02000503000000000000" pitchFamily="2" charset="0"/>
              </a:rPr>
              <a:t>mirror</a:t>
            </a:r>
          </a:p>
        </p:txBody>
      </p:sp>
      <p:sp>
        <p:nvSpPr>
          <p:cNvPr id="40" name="Rectangle 39">
            <a:extLst>
              <a:ext uri="{FF2B5EF4-FFF2-40B4-BE49-F238E27FC236}">
                <a16:creationId xmlns:a16="http://schemas.microsoft.com/office/drawing/2014/main" id="{39D64759-9CD3-462A-8CE8-6EB34644BB71}"/>
              </a:ext>
            </a:extLst>
          </p:cNvPr>
          <p:cNvSpPr/>
          <p:nvPr/>
        </p:nvSpPr>
        <p:spPr>
          <a:xfrm>
            <a:off x="2575491" y="5480958"/>
            <a:ext cx="2196500" cy="47705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20000"/>
              </a:spcBef>
            </a:pPr>
            <a:r>
              <a:rPr lang="en-US" sz="2500" dirty="0">
                <a:solidFill>
                  <a:prstClr val="white"/>
                </a:solidFill>
                <a:latin typeface="Calibri Light" panose="020F0302020204030204"/>
                <a:ea typeface="Linux Libertine" panose="02000503000000000000" pitchFamily="2" charset="0"/>
                <a:cs typeface="Linux Libertine" panose="02000503000000000000" pitchFamily="2" charset="0"/>
              </a:rPr>
              <a:t>mirror</a:t>
            </a:r>
          </a:p>
        </p:txBody>
      </p:sp>
      <p:sp>
        <p:nvSpPr>
          <p:cNvPr id="53" name="Rectangle 52">
            <a:extLst>
              <a:ext uri="{FF2B5EF4-FFF2-40B4-BE49-F238E27FC236}">
                <a16:creationId xmlns:a16="http://schemas.microsoft.com/office/drawing/2014/main" id="{2D29ED19-D9C0-4A84-9414-D2B03CB4B5E1}"/>
              </a:ext>
            </a:extLst>
          </p:cNvPr>
          <p:cNvSpPr/>
          <p:nvPr/>
        </p:nvSpPr>
        <p:spPr>
          <a:xfrm>
            <a:off x="7247808" y="1259899"/>
            <a:ext cx="2196500" cy="47705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20000"/>
              </a:spcBef>
            </a:pPr>
            <a:r>
              <a:rPr lang="en-US" sz="2500" dirty="0">
                <a:solidFill>
                  <a:prstClr val="white"/>
                </a:solidFill>
                <a:latin typeface="Calibri Light" panose="020F0302020204030204"/>
                <a:ea typeface="Linux Libertine" panose="02000503000000000000" pitchFamily="2" charset="0"/>
                <a:cs typeface="Linux Libertine" panose="02000503000000000000" pitchFamily="2" charset="0"/>
              </a:rPr>
              <a:t>sources</a:t>
            </a:r>
          </a:p>
        </p:txBody>
      </p:sp>
      <p:sp>
        <p:nvSpPr>
          <p:cNvPr id="54" name="Rectangle 53">
            <a:extLst>
              <a:ext uri="{FF2B5EF4-FFF2-40B4-BE49-F238E27FC236}">
                <a16:creationId xmlns:a16="http://schemas.microsoft.com/office/drawing/2014/main" id="{779B26B5-5490-44CC-8017-D2E40B088C1C}"/>
              </a:ext>
            </a:extLst>
          </p:cNvPr>
          <p:cNvSpPr/>
          <p:nvPr/>
        </p:nvSpPr>
        <p:spPr>
          <a:xfrm>
            <a:off x="4837966" y="6356883"/>
            <a:ext cx="3836164" cy="47705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20000"/>
              </a:spcBef>
            </a:pPr>
            <a:r>
              <a:rPr lang="en-US" sz="2500" dirty="0">
                <a:solidFill>
                  <a:prstClr val="white"/>
                </a:solidFill>
                <a:latin typeface="Calibri Light" panose="020F0302020204030204"/>
                <a:ea typeface="Linux Libertine" panose="02000503000000000000" pitchFamily="2" charset="0"/>
                <a:cs typeface="Linux Libertine" panose="02000503000000000000" pitchFamily="2" charset="0"/>
              </a:rPr>
              <a:t>mutual intensity patterns</a:t>
            </a:r>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8E7D549E-2EAE-414B-A74D-6A56726064C1}"/>
                  </a:ext>
                </a:extLst>
              </p:cNvPr>
              <p:cNvSpPr txBox="1"/>
              <p:nvPr/>
            </p:nvSpPr>
            <p:spPr>
              <a:xfrm>
                <a:off x="6329006" y="2962510"/>
                <a:ext cx="87588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b="1" i="1" smtClean="0">
                          <a:solidFill>
                            <a:schemeClr val="tx1"/>
                          </a:solidFill>
                          <a:latin typeface="Cambria Math" panose="02040503050406030204" pitchFamily="18" charset="0"/>
                          <a:ea typeface="Cambria Math" panose="02040503050406030204" pitchFamily="18" charset="0"/>
                        </a:rPr>
                        <m:t>↕</m:t>
                      </m:r>
                      <m:r>
                        <a:rPr lang="en-US" sz="4000" b="1" i="1" smtClean="0">
                          <a:solidFill>
                            <a:schemeClr val="tx1"/>
                          </a:solidFill>
                          <a:latin typeface="Cambria Math" panose="02040503050406030204" pitchFamily="18" charset="0"/>
                          <a:ea typeface="Cambria Math" panose="02040503050406030204" pitchFamily="18" charset="0"/>
                        </a:rPr>
                        <m:t>ℱ</m:t>
                      </m:r>
                    </m:oMath>
                  </m:oMathPara>
                </a14:m>
                <a:endParaRPr lang="en-US" sz="4000" b="1" dirty="0">
                  <a:solidFill>
                    <a:schemeClr val="tx1"/>
                  </a:solidFill>
                </a:endParaRPr>
              </a:p>
            </p:txBody>
          </p:sp>
        </mc:Choice>
        <mc:Fallback xmlns="">
          <p:sp>
            <p:nvSpPr>
              <p:cNvPr id="56" name="TextBox 55">
                <a:extLst>
                  <a:ext uri="{FF2B5EF4-FFF2-40B4-BE49-F238E27FC236}">
                    <a16:creationId xmlns:a16="http://schemas.microsoft.com/office/drawing/2014/main" id="{8E7D549E-2EAE-414B-A74D-6A56726064C1}"/>
                  </a:ext>
                </a:extLst>
              </p:cNvPr>
              <p:cNvSpPr txBox="1">
                <a:spLocks noRot="1" noChangeAspect="1" noMove="1" noResize="1" noEditPoints="1" noAdjustHandles="1" noChangeArrowheads="1" noChangeShapeType="1" noTextEdit="1"/>
              </p:cNvSpPr>
              <p:nvPr/>
            </p:nvSpPr>
            <p:spPr>
              <a:xfrm>
                <a:off x="6329006" y="2962510"/>
                <a:ext cx="875881" cy="615553"/>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4555F1ED-56B3-4498-B00A-3CC0D246EE7F}"/>
                  </a:ext>
                </a:extLst>
              </p:cNvPr>
              <p:cNvSpPr txBox="1"/>
              <p:nvPr/>
            </p:nvSpPr>
            <p:spPr>
              <a:xfrm>
                <a:off x="9826199" y="2962511"/>
                <a:ext cx="87588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b="1" i="1" smtClean="0">
                          <a:solidFill>
                            <a:schemeClr val="tx1"/>
                          </a:solidFill>
                          <a:latin typeface="Cambria Math" panose="02040503050406030204" pitchFamily="18" charset="0"/>
                          <a:ea typeface="Cambria Math" panose="02040503050406030204" pitchFamily="18" charset="0"/>
                        </a:rPr>
                        <m:t>↕</m:t>
                      </m:r>
                      <m:r>
                        <a:rPr lang="en-US" sz="4000" b="1" i="1" smtClean="0">
                          <a:solidFill>
                            <a:schemeClr val="tx1"/>
                          </a:solidFill>
                          <a:latin typeface="Cambria Math" panose="02040503050406030204" pitchFamily="18" charset="0"/>
                          <a:ea typeface="Cambria Math" panose="02040503050406030204" pitchFamily="18" charset="0"/>
                        </a:rPr>
                        <m:t>ℱ</m:t>
                      </m:r>
                    </m:oMath>
                  </m:oMathPara>
                </a14:m>
                <a:endParaRPr lang="en-US" sz="4000" b="1" dirty="0">
                  <a:solidFill>
                    <a:schemeClr val="tx1"/>
                  </a:solidFill>
                </a:endParaRPr>
              </a:p>
            </p:txBody>
          </p:sp>
        </mc:Choice>
        <mc:Fallback xmlns="">
          <p:sp>
            <p:nvSpPr>
              <p:cNvPr id="57" name="TextBox 56">
                <a:extLst>
                  <a:ext uri="{FF2B5EF4-FFF2-40B4-BE49-F238E27FC236}">
                    <a16:creationId xmlns:a16="http://schemas.microsoft.com/office/drawing/2014/main" id="{4555F1ED-56B3-4498-B00A-3CC0D246EE7F}"/>
                  </a:ext>
                </a:extLst>
              </p:cNvPr>
              <p:cNvSpPr txBox="1">
                <a:spLocks noRot="1" noChangeAspect="1" noMove="1" noResize="1" noEditPoints="1" noAdjustHandles="1" noChangeArrowheads="1" noChangeShapeType="1" noTextEdit="1"/>
              </p:cNvSpPr>
              <p:nvPr/>
            </p:nvSpPr>
            <p:spPr>
              <a:xfrm>
                <a:off x="9826199" y="2962511"/>
                <a:ext cx="875881" cy="615553"/>
              </a:xfrm>
              <a:prstGeom prst="rect">
                <a:avLst/>
              </a:prstGeom>
              <a:blipFill>
                <a:blip r:embed="rId11"/>
                <a:stretch>
                  <a:fillRect/>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206C6BAC-5438-4534-AE85-2B53CE717C32}"/>
              </a:ext>
            </a:extLst>
          </p:cNvPr>
          <p:cNvSpPr/>
          <p:nvPr/>
        </p:nvSpPr>
        <p:spPr>
          <a:xfrm>
            <a:off x="10025382" y="3606583"/>
            <a:ext cx="588812" cy="2678977"/>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7DAFA81E-6256-47E4-A19D-4F8247D4F114}"/>
              </a:ext>
            </a:extLst>
          </p:cNvPr>
          <p:cNvSpPr/>
          <p:nvPr/>
        </p:nvSpPr>
        <p:spPr>
          <a:xfrm>
            <a:off x="10728696" y="3611719"/>
            <a:ext cx="472238" cy="26738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8980E156-0F89-4A49-860A-C676B295714D}"/>
              </a:ext>
            </a:extLst>
          </p:cNvPr>
          <p:cNvSpPr/>
          <p:nvPr/>
        </p:nvSpPr>
        <p:spPr>
          <a:xfrm>
            <a:off x="9418521" y="3608851"/>
            <a:ext cx="472238" cy="26789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4FDE00F5-D562-45DC-8455-EFC48572718F}"/>
              </a:ext>
            </a:extLst>
          </p:cNvPr>
          <p:cNvSpPr/>
          <p:nvPr/>
        </p:nvSpPr>
        <p:spPr>
          <a:xfrm>
            <a:off x="10099140" y="6160160"/>
            <a:ext cx="437074" cy="70788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20000"/>
              </a:spcBef>
            </a:pPr>
            <a:r>
              <a:rPr lang="en-US" sz="4000" b="1" dirty="0">
                <a:latin typeface="Calibri Light" panose="020F0302020204030204"/>
                <a:ea typeface="Linux Libertine" panose="02000503000000000000" pitchFamily="2" charset="0"/>
                <a:cs typeface="Linux Libertine" panose="02000503000000000000" pitchFamily="2" charset="0"/>
              </a:rPr>
              <a:t>+</a:t>
            </a:r>
          </a:p>
        </p:txBody>
      </p:sp>
      <p:sp>
        <p:nvSpPr>
          <p:cNvPr id="61" name="Rectangle 60">
            <a:extLst>
              <a:ext uri="{FF2B5EF4-FFF2-40B4-BE49-F238E27FC236}">
                <a16:creationId xmlns:a16="http://schemas.microsoft.com/office/drawing/2014/main" id="{5665A55D-9F94-467F-B11A-65BB7FCC789D}"/>
              </a:ext>
            </a:extLst>
          </p:cNvPr>
          <p:cNvSpPr/>
          <p:nvPr/>
        </p:nvSpPr>
        <p:spPr>
          <a:xfrm>
            <a:off x="10753190" y="6161430"/>
            <a:ext cx="437074" cy="70788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20000"/>
              </a:spcBef>
            </a:pPr>
            <a:r>
              <a:rPr lang="en-US" sz="4000" b="1" dirty="0">
                <a:latin typeface="Calibri Light" panose="020F0302020204030204"/>
                <a:ea typeface="Linux Libertine" panose="02000503000000000000" pitchFamily="2" charset="0"/>
                <a:cs typeface="Linux Libertine" panose="02000503000000000000" pitchFamily="2" charset="0"/>
              </a:rPr>
              <a:t>-</a:t>
            </a:r>
          </a:p>
        </p:txBody>
      </p:sp>
      <p:sp>
        <p:nvSpPr>
          <p:cNvPr id="62" name="Rectangle 61">
            <a:extLst>
              <a:ext uri="{FF2B5EF4-FFF2-40B4-BE49-F238E27FC236}">
                <a16:creationId xmlns:a16="http://schemas.microsoft.com/office/drawing/2014/main" id="{C3B41D4E-9D5B-491B-98AC-2A1EEDE1DC58}"/>
              </a:ext>
            </a:extLst>
          </p:cNvPr>
          <p:cNvSpPr/>
          <p:nvPr/>
        </p:nvSpPr>
        <p:spPr>
          <a:xfrm>
            <a:off x="9432390" y="6161430"/>
            <a:ext cx="437074" cy="70788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20000"/>
              </a:spcBef>
            </a:pPr>
            <a:r>
              <a:rPr lang="en-US" sz="4000" b="1" dirty="0">
                <a:latin typeface="Calibri Light" panose="020F0302020204030204"/>
                <a:ea typeface="Linux Libertine" panose="02000503000000000000" pitchFamily="2" charset="0"/>
                <a:cs typeface="Linux Libertine" panose="02000503000000000000" pitchFamily="2" charset="0"/>
              </a:rPr>
              <a:t>-</a:t>
            </a:r>
          </a:p>
        </p:txBody>
      </p:sp>
      <p:sp>
        <p:nvSpPr>
          <p:cNvPr id="44" name="Title 1">
            <a:extLst>
              <a:ext uri="{FF2B5EF4-FFF2-40B4-BE49-F238E27FC236}">
                <a16:creationId xmlns:a16="http://schemas.microsoft.com/office/drawing/2014/main" id="{B74278EC-0970-4AA3-A659-E3424993C362}"/>
              </a:ext>
            </a:extLst>
          </p:cNvPr>
          <p:cNvSpPr txBox="1">
            <a:spLocks/>
          </p:cNvSpPr>
          <p:nvPr/>
        </p:nvSpPr>
        <p:spPr>
          <a:xfrm>
            <a:off x="513350" y="-110122"/>
            <a:ext cx="88873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Mutual intensity visualization</a:t>
            </a:r>
          </a:p>
        </p:txBody>
      </p:sp>
    </p:spTree>
    <p:custDataLst>
      <p:tags r:id="rId1"/>
    </p:custDataLst>
    <p:extLst>
      <p:ext uri="{BB962C8B-B14F-4D97-AF65-F5344CB8AC3E}">
        <p14:creationId xmlns:p14="http://schemas.microsoft.com/office/powerpoint/2010/main" val="18359267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500"/>
                                        <p:tgtEl>
                                          <p:spTgt spid="5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500"/>
                                        <p:tgtEl>
                                          <p:spTgt spid="6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500"/>
                                        <p:tgtEl>
                                          <p:spTgt spid="6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2"/>
                                        </p:tgtEl>
                                        <p:attrNameLst>
                                          <p:attrName>style.visibility</p:attrName>
                                        </p:attrNameLst>
                                      </p:cBhvr>
                                      <p:to>
                                        <p:strVal val="visible"/>
                                      </p:to>
                                    </p:set>
                                    <p:animEffect transition="in" filter="fade">
                                      <p:cBhvr>
                                        <p:cTn id="3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6" grpId="0" animBg="1"/>
      <p:bldP spid="58" grpId="0" animBg="1"/>
      <p:bldP spid="59" grpId="0" animBg="1"/>
      <p:bldP spid="60" grpId="0"/>
      <p:bldP spid="61" grpId="0"/>
      <p:bldP spid="6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07760D2-DA68-495F-8EDF-A5CDADBE0101}"/>
              </a:ext>
            </a:extLst>
          </p:cNvPr>
          <p:cNvGrpSpPr/>
          <p:nvPr/>
        </p:nvGrpSpPr>
        <p:grpSpPr>
          <a:xfrm>
            <a:off x="320147" y="4570239"/>
            <a:ext cx="693746" cy="786333"/>
            <a:chOff x="296084" y="4546176"/>
            <a:chExt cx="693746" cy="786333"/>
          </a:xfrm>
        </p:grpSpPr>
        <p:grpSp>
          <p:nvGrpSpPr>
            <p:cNvPr id="123" name="Group 122">
              <a:extLst>
                <a:ext uri="{FF2B5EF4-FFF2-40B4-BE49-F238E27FC236}">
                  <a16:creationId xmlns:a16="http://schemas.microsoft.com/office/drawing/2014/main" id="{E5EA4E71-82A9-4B3F-8D4A-B90D2978435A}"/>
                </a:ext>
              </a:extLst>
            </p:cNvPr>
            <p:cNvGrpSpPr/>
            <p:nvPr/>
          </p:nvGrpSpPr>
          <p:grpSpPr>
            <a:xfrm>
              <a:off x="857481" y="4546176"/>
              <a:ext cx="132349" cy="786333"/>
              <a:chOff x="261257" y="261257"/>
              <a:chExt cx="478973" cy="3847469"/>
            </a:xfrm>
            <a:solidFill>
              <a:schemeClr val="tx1"/>
            </a:solidFill>
          </p:grpSpPr>
          <p:sp>
            <p:nvSpPr>
              <p:cNvPr id="127" name="Rectangle 126">
                <a:extLst>
                  <a:ext uri="{FF2B5EF4-FFF2-40B4-BE49-F238E27FC236}">
                    <a16:creationId xmlns:a16="http://schemas.microsoft.com/office/drawing/2014/main" id="{FEE295C2-2D48-4462-936F-EC3A9D64747C}"/>
                  </a:ext>
                </a:extLst>
              </p:cNvPr>
              <p:cNvSpPr/>
              <p:nvPr/>
            </p:nvSpPr>
            <p:spPr>
              <a:xfrm>
                <a:off x="261257" y="261257"/>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3FE8975D-721F-4CA4-9B8A-8C8A350D3A96}"/>
                  </a:ext>
                </a:extLst>
              </p:cNvPr>
              <p:cNvSpPr/>
              <p:nvPr/>
            </p:nvSpPr>
            <p:spPr>
              <a:xfrm>
                <a:off x="261257" y="740229"/>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0F2E7764-0F47-4E4E-84CA-81B6BEACC711}"/>
                  </a:ext>
                </a:extLst>
              </p:cNvPr>
              <p:cNvSpPr/>
              <p:nvPr/>
            </p:nvSpPr>
            <p:spPr>
              <a:xfrm>
                <a:off x="261257" y="1223123"/>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Rectangle 129">
                <a:extLst>
                  <a:ext uri="{FF2B5EF4-FFF2-40B4-BE49-F238E27FC236}">
                    <a16:creationId xmlns:a16="http://schemas.microsoft.com/office/drawing/2014/main" id="{DCC29871-C321-4A8F-8F52-EB1D2414868F}"/>
                  </a:ext>
                </a:extLst>
              </p:cNvPr>
              <p:cNvSpPr/>
              <p:nvPr/>
            </p:nvSpPr>
            <p:spPr>
              <a:xfrm>
                <a:off x="261257" y="170602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9B21B56E-9606-4E48-93EF-BB80B1FFDA83}"/>
                  </a:ext>
                </a:extLst>
              </p:cNvPr>
              <p:cNvSpPr/>
              <p:nvPr/>
            </p:nvSpPr>
            <p:spPr>
              <a:xfrm>
                <a:off x="261257" y="218499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B8E9C097-CEC4-44A2-9965-B4674435CED1}"/>
                  </a:ext>
                </a:extLst>
              </p:cNvPr>
              <p:cNvSpPr/>
              <p:nvPr/>
            </p:nvSpPr>
            <p:spPr>
              <a:xfrm>
                <a:off x="261257" y="2667888"/>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EDFFABFA-1115-466D-BDEF-787BC29169AA}"/>
                  </a:ext>
                </a:extLst>
              </p:cNvPr>
              <p:cNvSpPr/>
              <p:nvPr/>
            </p:nvSpPr>
            <p:spPr>
              <a:xfrm>
                <a:off x="261258" y="315078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DD4A7D7E-948A-45EF-A526-ACEDD565C5FB}"/>
                  </a:ext>
                </a:extLst>
              </p:cNvPr>
              <p:cNvSpPr/>
              <p:nvPr/>
            </p:nvSpPr>
            <p:spPr>
              <a:xfrm>
                <a:off x="261258" y="362975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5" name="Rectangle 124">
              <a:extLst>
                <a:ext uri="{FF2B5EF4-FFF2-40B4-BE49-F238E27FC236}">
                  <a16:creationId xmlns:a16="http://schemas.microsoft.com/office/drawing/2014/main" id="{32A16646-49FC-4E1F-86C9-3FDBB6F539B5}"/>
                </a:ext>
              </a:extLst>
            </p:cNvPr>
            <p:cNvSpPr/>
            <p:nvPr/>
          </p:nvSpPr>
          <p:spPr>
            <a:xfrm>
              <a:off x="296084" y="4788655"/>
              <a:ext cx="467169" cy="31244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126" name="Flowchart: Delay 125">
              <a:extLst>
                <a:ext uri="{FF2B5EF4-FFF2-40B4-BE49-F238E27FC236}">
                  <a16:creationId xmlns:a16="http://schemas.microsoft.com/office/drawing/2014/main" id="{9C6742EE-68FF-47A5-85AA-E50D883DBDF6}"/>
                </a:ext>
              </a:extLst>
            </p:cNvPr>
            <p:cNvSpPr/>
            <p:nvPr/>
          </p:nvSpPr>
          <p:spPr>
            <a:xfrm rot="10800000">
              <a:off x="609737" y="4546176"/>
              <a:ext cx="253356" cy="786333"/>
            </a:xfrm>
            <a:prstGeom prst="flowChartDelay">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itle 1">
            <a:extLst>
              <a:ext uri="{FF2B5EF4-FFF2-40B4-BE49-F238E27FC236}">
                <a16:creationId xmlns:a16="http://schemas.microsoft.com/office/drawing/2014/main" id="{30A542E4-A3A7-43A1-81FC-54E02F368404}"/>
              </a:ext>
            </a:extLst>
          </p:cNvPr>
          <p:cNvSpPr txBox="1">
            <a:spLocks/>
          </p:cNvSpPr>
          <p:nvPr/>
        </p:nvSpPr>
        <p:spPr>
          <a:xfrm>
            <a:off x="832138" y="138647"/>
            <a:ext cx="10515600" cy="9666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Summary</a:t>
            </a:r>
          </a:p>
        </p:txBody>
      </p:sp>
      <p:sp>
        <p:nvSpPr>
          <p:cNvPr id="142" name="TextBox 141">
            <a:extLst>
              <a:ext uri="{FF2B5EF4-FFF2-40B4-BE49-F238E27FC236}">
                <a16:creationId xmlns:a16="http://schemas.microsoft.com/office/drawing/2014/main" id="{A75F0044-658B-4BAE-8453-977D0D992059}"/>
              </a:ext>
            </a:extLst>
          </p:cNvPr>
          <p:cNvSpPr txBox="1"/>
          <p:nvPr/>
        </p:nvSpPr>
        <p:spPr>
          <a:xfrm>
            <a:off x="47674" y="5401401"/>
            <a:ext cx="1821541" cy="12464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FF00"/>
                </a:solidFill>
                <a:effectLst/>
                <a:uLnTx/>
                <a:uFillTx/>
                <a:latin typeface="+mj-lt"/>
                <a:ea typeface="Linux Libertine" panose="02000503000000000000" pitchFamily="2" charset="0"/>
                <a:cs typeface="Linux Libertine" panose="02000503000000000000" pitchFamily="2" charset="0"/>
              </a:rPr>
              <a:t>with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FF00"/>
                </a:solidFill>
                <a:effectLst/>
                <a:uLnTx/>
                <a:uFillTx/>
                <a:latin typeface="+mj-lt"/>
                <a:ea typeface="Linux Libertine" panose="02000503000000000000" pitchFamily="2" charset="0"/>
                <a:cs typeface="Linux Libertine" panose="02000503000000000000" pitchFamily="2" charset="0"/>
              </a:rPr>
              <a:t>mutual intensity</a:t>
            </a:r>
          </a:p>
        </p:txBody>
      </p:sp>
      <p:sp>
        <p:nvSpPr>
          <p:cNvPr id="143" name="Rectangle 142">
            <a:extLst>
              <a:ext uri="{FF2B5EF4-FFF2-40B4-BE49-F238E27FC236}">
                <a16:creationId xmlns:a16="http://schemas.microsoft.com/office/drawing/2014/main" id="{25259218-03BB-48F9-A0EA-08A91963CB19}"/>
              </a:ext>
            </a:extLst>
          </p:cNvPr>
          <p:cNvSpPr/>
          <p:nvPr/>
        </p:nvSpPr>
        <p:spPr>
          <a:xfrm>
            <a:off x="99549" y="4335120"/>
            <a:ext cx="3474741" cy="242589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9D78D55A-217F-406E-8D82-FE09DAEF4FC0}"/>
              </a:ext>
            </a:extLst>
          </p:cNvPr>
          <p:cNvGrpSpPr/>
          <p:nvPr/>
        </p:nvGrpSpPr>
        <p:grpSpPr>
          <a:xfrm>
            <a:off x="8222909" y="94559"/>
            <a:ext cx="3879210" cy="3554456"/>
            <a:chOff x="8222909" y="94559"/>
            <a:chExt cx="3879210" cy="3554456"/>
          </a:xfrm>
        </p:grpSpPr>
        <p:cxnSp>
          <p:nvCxnSpPr>
            <p:cNvPr id="64" name="Google Shape;878;p48">
              <a:extLst>
                <a:ext uri="{FF2B5EF4-FFF2-40B4-BE49-F238E27FC236}">
                  <a16:creationId xmlns:a16="http://schemas.microsoft.com/office/drawing/2014/main" id="{CA22E36A-6B45-4892-8AC4-BE34596BF445}"/>
                </a:ext>
              </a:extLst>
            </p:cNvPr>
            <p:cNvCxnSpPr>
              <a:cxnSpLocks/>
              <a:endCxn id="87" idx="1"/>
            </p:cNvCxnSpPr>
            <p:nvPr/>
          </p:nvCxnSpPr>
          <p:spPr>
            <a:xfrm>
              <a:off x="9222126" y="263250"/>
              <a:ext cx="22677" cy="1837769"/>
            </a:xfrm>
            <a:prstGeom prst="straightConnector1">
              <a:avLst/>
            </a:prstGeom>
            <a:noFill/>
            <a:ln w="38100" cap="flat" cmpd="sng">
              <a:solidFill>
                <a:schemeClr val="tx1"/>
              </a:solidFill>
              <a:prstDash val="solid"/>
              <a:miter lim="800000"/>
              <a:headEnd type="none" w="med" len="med"/>
              <a:tailEnd type="arrow" w="med" len="med"/>
            </a:ln>
          </p:spPr>
        </p:cxnSp>
        <p:cxnSp>
          <p:nvCxnSpPr>
            <p:cNvPr id="66" name="Google Shape;878;p48">
              <a:extLst>
                <a:ext uri="{FF2B5EF4-FFF2-40B4-BE49-F238E27FC236}">
                  <a16:creationId xmlns:a16="http://schemas.microsoft.com/office/drawing/2014/main" id="{000FAE37-B4D8-46B7-8900-46D2711B0AA3}"/>
                </a:ext>
              </a:extLst>
            </p:cNvPr>
            <p:cNvCxnSpPr>
              <a:cxnSpLocks/>
            </p:cNvCxnSpPr>
            <p:nvPr/>
          </p:nvCxnSpPr>
          <p:spPr>
            <a:xfrm>
              <a:off x="9208037" y="1018565"/>
              <a:ext cx="513568" cy="0"/>
            </a:xfrm>
            <a:prstGeom prst="straightConnector1">
              <a:avLst/>
            </a:prstGeom>
            <a:noFill/>
            <a:ln w="38100" cap="flat" cmpd="sng">
              <a:solidFill>
                <a:schemeClr val="tx1"/>
              </a:solidFill>
              <a:prstDash val="solid"/>
              <a:miter lim="800000"/>
              <a:headEnd type="none" w="med" len="med"/>
              <a:tailEnd type="arrow" w="med" len="med"/>
            </a:ln>
          </p:spPr>
        </p:cxnSp>
        <p:cxnSp>
          <p:nvCxnSpPr>
            <p:cNvPr id="67" name="Google Shape;878;p48">
              <a:extLst>
                <a:ext uri="{FF2B5EF4-FFF2-40B4-BE49-F238E27FC236}">
                  <a16:creationId xmlns:a16="http://schemas.microsoft.com/office/drawing/2014/main" id="{983BDAA3-A041-40A2-956D-AF779C053369}"/>
                </a:ext>
              </a:extLst>
            </p:cNvPr>
            <p:cNvCxnSpPr>
              <a:cxnSpLocks/>
            </p:cNvCxnSpPr>
            <p:nvPr/>
          </p:nvCxnSpPr>
          <p:spPr>
            <a:xfrm flipH="1">
              <a:off x="9230354" y="1166573"/>
              <a:ext cx="491251" cy="321"/>
            </a:xfrm>
            <a:prstGeom prst="straightConnector1">
              <a:avLst/>
            </a:prstGeom>
            <a:noFill/>
            <a:ln w="38100" cap="flat" cmpd="sng">
              <a:solidFill>
                <a:schemeClr val="tx1"/>
              </a:solidFill>
              <a:prstDash val="solid"/>
              <a:miter lim="800000"/>
              <a:headEnd type="none" w="med" len="med"/>
              <a:tailEnd type="arrow" w="med" len="med"/>
            </a:ln>
          </p:spPr>
        </p:cxnSp>
        <p:cxnSp>
          <p:nvCxnSpPr>
            <p:cNvPr id="69" name="Google Shape;878;p48">
              <a:extLst>
                <a:ext uri="{FF2B5EF4-FFF2-40B4-BE49-F238E27FC236}">
                  <a16:creationId xmlns:a16="http://schemas.microsoft.com/office/drawing/2014/main" id="{69358CC5-AA3F-48D4-BB05-11B03557049E}"/>
                </a:ext>
              </a:extLst>
            </p:cNvPr>
            <p:cNvCxnSpPr>
              <a:cxnSpLocks/>
            </p:cNvCxnSpPr>
            <p:nvPr/>
          </p:nvCxnSpPr>
          <p:spPr>
            <a:xfrm flipV="1">
              <a:off x="9060664" y="267554"/>
              <a:ext cx="0" cy="795437"/>
            </a:xfrm>
            <a:prstGeom prst="straightConnector1">
              <a:avLst/>
            </a:prstGeom>
            <a:noFill/>
            <a:ln w="38100" cap="flat" cmpd="sng">
              <a:solidFill>
                <a:schemeClr val="tx1"/>
              </a:solidFill>
              <a:prstDash val="solid"/>
              <a:miter lim="800000"/>
              <a:headEnd type="none" w="med" len="med"/>
              <a:tailEnd type="arrow" w="med" len="med"/>
            </a:ln>
          </p:spPr>
        </p:cxnSp>
        <p:grpSp>
          <p:nvGrpSpPr>
            <p:cNvPr id="8" name="Group 7">
              <a:extLst>
                <a:ext uri="{FF2B5EF4-FFF2-40B4-BE49-F238E27FC236}">
                  <a16:creationId xmlns:a16="http://schemas.microsoft.com/office/drawing/2014/main" id="{C9FEDD92-5D8C-4E88-B8E9-C8B17B9489A5}"/>
                </a:ext>
              </a:extLst>
            </p:cNvPr>
            <p:cNvGrpSpPr/>
            <p:nvPr/>
          </p:nvGrpSpPr>
          <p:grpSpPr>
            <a:xfrm>
              <a:off x="8496185" y="2101019"/>
              <a:ext cx="920510" cy="678891"/>
              <a:chOff x="8496185" y="2101019"/>
              <a:chExt cx="920510" cy="678891"/>
            </a:xfrm>
          </p:grpSpPr>
          <p:grpSp>
            <p:nvGrpSpPr>
              <p:cNvPr id="84" name="Group 83">
                <a:extLst>
                  <a:ext uri="{FF2B5EF4-FFF2-40B4-BE49-F238E27FC236}">
                    <a16:creationId xmlns:a16="http://schemas.microsoft.com/office/drawing/2014/main" id="{F4097E07-4314-4EA8-A60D-CC845CC810DD}"/>
                  </a:ext>
                </a:extLst>
              </p:cNvPr>
              <p:cNvGrpSpPr/>
              <p:nvPr/>
            </p:nvGrpSpPr>
            <p:grpSpPr>
              <a:xfrm rot="16200000">
                <a:off x="8687903" y="2051118"/>
                <a:ext cx="537074" cy="920510"/>
                <a:chOff x="500910" y="2184396"/>
                <a:chExt cx="3309720" cy="1911350"/>
              </a:xfrm>
            </p:grpSpPr>
            <p:sp>
              <p:nvSpPr>
                <p:cNvPr id="94" name="Isosceles Triangle 93">
                  <a:extLst>
                    <a:ext uri="{FF2B5EF4-FFF2-40B4-BE49-F238E27FC236}">
                      <a16:creationId xmlns:a16="http://schemas.microsoft.com/office/drawing/2014/main" id="{567ED1DE-C92E-48C2-B6CC-3DC192CAC015}"/>
                    </a:ext>
                  </a:extLst>
                </p:cNvPr>
                <p:cNvSpPr/>
                <p:nvPr/>
              </p:nvSpPr>
              <p:spPr>
                <a:xfrm rot="16200000">
                  <a:off x="2447690" y="2618506"/>
                  <a:ext cx="1682750" cy="1043131"/>
                </a:xfrm>
                <a:prstGeom prst="triangle">
                  <a:avLst/>
                </a:prstGeom>
                <a:solidFill>
                  <a:schemeClr val="bg1"/>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rgbClr val="FFFF00"/>
                    </a:solidFill>
                  </a:endParaRPr>
                </a:p>
              </p:txBody>
            </p:sp>
            <p:sp>
              <p:nvSpPr>
                <p:cNvPr id="95" name="Rectangle 94">
                  <a:extLst>
                    <a:ext uri="{FF2B5EF4-FFF2-40B4-BE49-F238E27FC236}">
                      <a16:creationId xmlns:a16="http://schemas.microsoft.com/office/drawing/2014/main" id="{22BF5B07-4F79-4AF3-A97F-43E19AAD2423}"/>
                    </a:ext>
                  </a:extLst>
                </p:cNvPr>
                <p:cNvSpPr/>
                <p:nvPr/>
              </p:nvSpPr>
              <p:spPr>
                <a:xfrm>
                  <a:off x="500910" y="2184396"/>
                  <a:ext cx="2537925" cy="1911350"/>
                </a:xfrm>
                <a:prstGeom prst="rect">
                  <a:avLst/>
                </a:prstGeom>
                <a:solidFill>
                  <a:schemeClr val="bg1"/>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r>
                    <a:rPr lang="en-US" dirty="0">
                      <a:solidFill>
                        <a:schemeClr val="tx1"/>
                      </a:solidFill>
                    </a:rPr>
                    <a:t>camera</a:t>
                  </a:r>
                </a:p>
              </p:txBody>
            </p:sp>
          </p:grpSp>
          <p:grpSp>
            <p:nvGrpSpPr>
              <p:cNvPr id="85" name="Group 84">
                <a:extLst>
                  <a:ext uri="{FF2B5EF4-FFF2-40B4-BE49-F238E27FC236}">
                    <a16:creationId xmlns:a16="http://schemas.microsoft.com/office/drawing/2014/main" id="{34551B2B-9C0D-48FA-8AD7-EAFB6DC5562A}"/>
                  </a:ext>
                </a:extLst>
              </p:cNvPr>
              <p:cNvGrpSpPr/>
              <p:nvPr/>
            </p:nvGrpSpPr>
            <p:grpSpPr>
              <a:xfrm rot="5400000">
                <a:off x="8890035" y="1707172"/>
                <a:ext cx="132812" cy="920506"/>
                <a:chOff x="261257" y="261257"/>
                <a:chExt cx="478973" cy="3847469"/>
              </a:xfrm>
              <a:noFill/>
            </p:grpSpPr>
            <p:sp>
              <p:nvSpPr>
                <p:cNvPr id="86" name="Rectangle 85">
                  <a:extLst>
                    <a:ext uri="{FF2B5EF4-FFF2-40B4-BE49-F238E27FC236}">
                      <a16:creationId xmlns:a16="http://schemas.microsoft.com/office/drawing/2014/main" id="{D6ADCC38-DAE7-438C-B4F8-8056E2C2F231}"/>
                    </a:ext>
                  </a:extLst>
                </p:cNvPr>
                <p:cNvSpPr/>
                <p:nvPr/>
              </p:nvSpPr>
              <p:spPr>
                <a:xfrm>
                  <a:off x="261257" y="261257"/>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87" name="Rectangle 86">
                  <a:extLst>
                    <a:ext uri="{FF2B5EF4-FFF2-40B4-BE49-F238E27FC236}">
                      <a16:creationId xmlns:a16="http://schemas.microsoft.com/office/drawing/2014/main" id="{71ABE643-9388-459C-81C4-1FCC8916F335}"/>
                    </a:ext>
                  </a:extLst>
                </p:cNvPr>
                <p:cNvSpPr/>
                <p:nvPr/>
              </p:nvSpPr>
              <p:spPr>
                <a:xfrm>
                  <a:off x="261257" y="740229"/>
                  <a:ext cx="478972" cy="478972"/>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88" name="Rectangle 87">
                  <a:extLst>
                    <a:ext uri="{FF2B5EF4-FFF2-40B4-BE49-F238E27FC236}">
                      <a16:creationId xmlns:a16="http://schemas.microsoft.com/office/drawing/2014/main" id="{0AF341DF-F95D-4BBE-9061-E5063F680381}"/>
                    </a:ext>
                  </a:extLst>
                </p:cNvPr>
                <p:cNvSpPr/>
                <p:nvPr/>
              </p:nvSpPr>
              <p:spPr>
                <a:xfrm>
                  <a:off x="261257" y="1223123"/>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89" name="Rectangle 88">
                  <a:extLst>
                    <a:ext uri="{FF2B5EF4-FFF2-40B4-BE49-F238E27FC236}">
                      <a16:creationId xmlns:a16="http://schemas.microsoft.com/office/drawing/2014/main" id="{1D6611D3-2554-460D-B276-D4B35EF89ED7}"/>
                    </a:ext>
                  </a:extLst>
                </p:cNvPr>
                <p:cNvSpPr/>
                <p:nvPr/>
              </p:nvSpPr>
              <p:spPr>
                <a:xfrm>
                  <a:off x="261257" y="170602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90" name="Rectangle 89">
                  <a:extLst>
                    <a:ext uri="{FF2B5EF4-FFF2-40B4-BE49-F238E27FC236}">
                      <a16:creationId xmlns:a16="http://schemas.microsoft.com/office/drawing/2014/main" id="{ED30937A-1D7F-4614-85D9-701FEBF387BA}"/>
                    </a:ext>
                  </a:extLst>
                </p:cNvPr>
                <p:cNvSpPr/>
                <p:nvPr/>
              </p:nvSpPr>
              <p:spPr>
                <a:xfrm>
                  <a:off x="261257" y="218499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91" name="Rectangle 90">
                  <a:extLst>
                    <a:ext uri="{FF2B5EF4-FFF2-40B4-BE49-F238E27FC236}">
                      <a16:creationId xmlns:a16="http://schemas.microsoft.com/office/drawing/2014/main" id="{D8D3B783-8742-4918-AEAB-2F65FD4D5CF1}"/>
                    </a:ext>
                  </a:extLst>
                </p:cNvPr>
                <p:cNvSpPr/>
                <p:nvPr/>
              </p:nvSpPr>
              <p:spPr>
                <a:xfrm>
                  <a:off x="261257" y="2667888"/>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92" name="Rectangle 91">
                  <a:extLst>
                    <a:ext uri="{FF2B5EF4-FFF2-40B4-BE49-F238E27FC236}">
                      <a16:creationId xmlns:a16="http://schemas.microsoft.com/office/drawing/2014/main" id="{80339463-4EB9-4B10-9D9C-BA4159FD4610}"/>
                    </a:ext>
                  </a:extLst>
                </p:cNvPr>
                <p:cNvSpPr/>
                <p:nvPr/>
              </p:nvSpPr>
              <p:spPr>
                <a:xfrm>
                  <a:off x="261258" y="315078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93" name="Rectangle 92">
                  <a:extLst>
                    <a:ext uri="{FF2B5EF4-FFF2-40B4-BE49-F238E27FC236}">
                      <a16:creationId xmlns:a16="http://schemas.microsoft.com/office/drawing/2014/main" id="{0E55D109-0D04-4519-B92F-43649DF0058C}"/>
                    </a:ext>
                  </a:extLst>
                </p:cNvPr>
                <p:cNvSpPr/>
                <p:nvPr/>
              </p:nvSpPr>
              <p:spPr>
                <a:xfrm>
                  <a:off x="261258" y="362975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grpSp>
        </p:grpSp>
        <p:grpSp>
          <p:nvGrpSpPr>
            <p:cNvPr id="98" name="Group 97">
              <a:extLst>
                <a:ext uri="{FF2B5EF4-FFF2-40B4-BE49-F238E27FC236}">
                  <a16:creationId xmlns:a16="http://schemas.microsoft.com/office/drawing/2014/main" id="{1388F7CF-9E9E-4AC5-958D-F50218185F1D}"/>
                </a:ext>
              </a:extLst>
            </p:cNvPr>
            <p:cNvGrpSpPr/>
            <p:nvPr/>
          </p:nvGrpSpPr>
          <p:grpSpPr>
            <a:xfrm rot="5400000">
              <a:off x="9069955" y="1216009"/>
              <a:ext cx="1306093" cy="94223"/>
              <a:chOff x="4770836" y="1658541"/>
              <a:chExt cx="2650325" cy="124885"/>
            </a:xfrm>
          </p:grpSpPr>
          <p:sp>
            <p:nvSpPr>
              <p:cNvPr id="99" name="Rectangle 98">
                <a:extLst>
                  <a:ext uri="{FF2B5EF4-FFF2-40B4-BE49-F238E27FC236}">
                    <a16:creationId xmlns:a16="http://schemas.microsoft.com/office/drawing/2014/main" id="{E29B41B3-0C0A-4376-9856-AE1A920286D4}"/>
                  </a:ext>
                </a:extLst>
              </p:cNvPr>
              <p:cNvSpPr/>
              <p:nvPr/>
            </p:nvSpPr>
            <p:spPr>
              <a:xfrm rot="5400000">
                <a:off x="6063852" y="365525"/>
                <a:ext cx="64293" cy="2650325"/>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00" name="Rectangle 99">
                <a:extLst>
                  <a:ext uri="{FF2B5EF4-FFF2-40B4-BE49-F238E27FC236}">
                    <a16:creationId xmlns:a16="http://schemas.microsoft.com/office/drawing/2014/main" id="{1CB313F8-66F8-47BE-9C7B-0682617DA756}"/>
                  </a:ext>
                </a:extLst>
              </p:cNvPr>
              <p:cNvSpPr/>
              <p:nvPr/>
            </p:nvSpPr>
            <p:spPr>
              <a:xfrm rot="5400000">
                <a:off x="6063852" y="426117"/>
                <a:ext cx="64293" cy="2650325"/>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grpSp>
        <p:sp>
          <p:nvSpPr>
            <p:cNvPr id="101" name="Rectangle 100">
              <a:extLst>
                <a:ext uri="{FF2B5EF4-FFF2-40B4-BE49-F238E27FC236}">
                  <a16:creationId xmlns:a16="http://schemas.microsoft.com/office/drawing/2014/main" id="{153C2079-0145-4D75-B26E-AD52A5BD7921}"/>
                </a:ext>
              </a:extLst>
            </p:cNvPr>
            <p:cNvSpPr/>
            <p:nvPr/>
          </p:nvSpPr>
          <p:spPr>
            <a:xfrm>
              <a:off x="10301317" y="1710548"/>
              <a:ext cx="1687640" cy="1687640"/>
            </a:xfrm>
            <a:prstGeom prst="rect">
              <a:avLst/>
            </a:prstGeom>
            <a:pattFill prst="wdUpDiag">
              <a:fgClr>
                <a:schemeClr val="tx1"/>
              </a:fgClr>
              <a:bgClr>
                <a:schemeClr val="bg1"/>
              </a:bgClr>
            </a:patt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grpSp>
          <p:nvGrpSpPr>
            <p:cNvPr id="115" name="Group 114">
              <a:extLst>
                <a:ext uri="{FF2B5EF4-FFF2-40B4-BE49-F238E27FC236}">
                  <a16:creationId xmlns:a16="http://schemas.microsoft.com/office/drawing/2014/main" id="{C83A6402-10A5-4FED-B2A8-83B8B633B633}"/>
                </a:ext>
              </a:extLst>
            </p:cNvPr>
            <p:cNvGrpSpPr/>
            <p:nvPr/>
          </p:nvGrpSpPr>
          <p:grpSpPr>
            <a:xfrm>
              <a:off x="8450189" y="164301"/>
              <a:ext cx="1339583" cy="91867"/>
              <a:chOff x="4770836" y="1658541"/>
              <a:chExt cx="2650325" cy="124885"/>
            </a:xfrm>
          </p:grpSpPr>
          <p:sp>
            <p:nvSpPr>
              <p:cNvPr id="116" name="Rectangle 115">
                <a:extLst>
                  <a:ext uri="{FF2B5EF4-FFF2-40B4-BE49-F238E27FC236}">
                    <a16:creationId xmlns:a16="http://schemas.microsoft.com/office/drawing/2014/main" id="{70E44800-02E1-4369-A1F6-C43839275169}"/>
                  </a:ext>
                </a:extLst>
              </p:cNvPr>
              <p:cNvSpPr/>
              <p:nvPr/>
            </p:nvSpPr>
            <p:spPr>
              <a:xfrm rot="5400000">
                <a:off x="6063852" y="365525"/>
                <a:ext cx="64293" cy="2650325"/>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17" name="Rectangle 116">
                <a:extLst>
                  <a:ext uri="{FF2B5EF4-FFF2-40B4-BE49-F238E27FC236}">
                    <a16:creationId xmlns:a16="http://schemas.microsoft.com/office/drawing/2014/main" id="{384EF862-F5C2-405F-B757-0F73B18372C8}"/>
                  </a:ext>
                </a:extLst>
              </p:cNvPr>
              <p:cNvSpPr/>
              <p:nvPr/>
            </p:nvSpPr>
            <p:spPr>
              <a:xfrm rot="5400000">
                <a:off x="6063852" y="426117"/>
                <a:ext cx="64293" cy="2650325"/>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grpSp>
        <p:sp>
          <p:nvSpPr>
            <p:cNvPr id="82" name="Rectangle 81">
              <a:extLst>
                <a:ext uri="{FF2B5EF4-FFF2-40B4-BE49-F238E27FC236}">
                  <a16:creationId xmlns:a16="http://schemas.microsoft.com/office/drawing/2014/main" id="{D0A1F5CE-9381-4067-8CE1-AA10603CDF9B}"/>
                </a:ext>
              </a:extLst>
            </p:cNvPr>
            <p:cNvSpPr/>
            <p:nvPr/>
          </p:nvSpPr>
          <p:spPr>
            <a:xfrm rot="2700000">
              <a:off x="8905115" y="574733"/>
              <a:ext cx="109284" cy="1339583"/>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20" name="Rectangle 119">
              <a:extLst>
                <a:ext uri="{FF2B5EF4-FFF2-40B4-BE49-F238E27FC236}">
                  <a16:creationId xmlns:a16="http://schemas.microsoft.com/office/drawing/2014/main" id="{710FAA6E-E637-48BF-A5EB-95CC991F2706}"/>
                </a:ext>
              </a:extLst>
            </p:cNvPr>
            <p:cNvSpPr/>
            <p:nvPr/>
          </p:nvSpPr>
          <p:spPr>
            <a:xfrm>
              <a:off x="8222909" y="94559"/>
              <a:ext cx="3879210" cy="350589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121" name="TextBox 120">
              <a:extLst>
                <a:ext uri="{FF2B5EF4-FFF2-40B4-BE49-F238E27FC236}">
                  <a16:creationId xmlns:a16="http://schemas.microsoft.com/office/drawing/2014/main" id="{752FCF7E-6DDA-4408-B3A1-7A850E49355C}"/>
                </a:ext>
              </a:extLst>
            </p:cNvPr>
            <p:cNvSpPr txBox="1"/>
            <p:nvPr/>
          </p:nvSpPr>
          <p:spPr>
            <a:xfrm>
              <a:off x="8252300" y="2787241"/>
              <a:ext cx="2087793" cy="86177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FF00"/>
                  </a:solidFill>
                  <a:effectLst/>
                  <a:uLnTx/>
                  <a:uFillTx/>
                  <a:latin typeface="+mj-lt"/>
                  <a:ea typeface="Linux Libertine" panose="02000503000000000000" pitchFamily="2" charset="0"/>
                  <a:cs typeface="Linux Libertine" panose="02000503000000000000" pitchFamily="2" charset="0"/>
                </a:rPr>
                <a:t>is done with</a:t>
              </a:r>
            </a:p>
            <a:p>
              <a:pPr marL="0" marR="0" lvl="0" indent="0" defTabSz="914400" rtl="0" eaLnBrk="1" fontAlgn="auto" latinLnBrk="0" hangingPunct="1">
                <a:lnSpc>
                  <a:spcPct val="100000"/>
                </a:lnSpc>
                <a:spcBef>
                  <a:spcPts val="0"/>
                </a:spcBef>
                <a:spcAft>
                  <a:spcPts val="0"/>
                </a:spcAft>
                <a:buClrTx/>
                <a:buSzTx/>
                <a:buFontTx/>
                <a:buNone/>
                <a:tabLst/>
                <a:defRPr/>
              </a:pPr>
              <a:r>
                <a:rPr lang="en-US" sz="2500" dirty="0">
                  <a:solidFill>
                    <a:srgbClr val="FFFF00"/>
                  </a:solidFill>
                  <a:latin typeface="+mj-lt"/>
                  <a:ea typeface="Linux Libertine" panose="02000503000000000000" pitchFamily="2" charset="0"/>
                  <a:cs typeface="Linux Libertine" panose="02000503000000000000" pitchFamily="2" charset="0"/>
                </a:rPr>
                <a:t>interferometry</a:t>
              </a:r>
              <a:endParaRPr kumimoji="0" lang="en-US" sz="2500" b="0" i="0" u="none" strike="noStrike" kern="1200" cap="none" spc="0" normalizeH="0" baseline="0" noProof="0" dirty="0">
                <a:ln>
                  <a:noFill/>
                </a:ln>
                <a:solidFill>
                  <a:srgbClr val="FFFF00"/>
                </a:solidFill>
                <a:effectLst/>
                <a:uLnTx/>
                <a:uFillTx/>
                <a:latin typeface="+mj-lt"/>
                <a:ea typeface="Linux Libertine" panose="02000503000000000000" pitchFamily="2" charset="0"/>
                <a:cs typeface="Linux Libertine" panose="02000503000000000000" pitchFamily="2" charset="0"/>
              </a:endParaRPr>
            </a:p>
          </p:txBody>
        </p:sp>
        <p:cxnSp>
          <p:nvCxnSpPr>
            <p:cNvPr id="159" name="Google Shape;878;p48">
              <a:extLst>
                <a:ext uri="{FF2B5EF4-FFF2-40B4-BE49-F238E27FC236}">
                  <a16:creationId xmlns:a16="http://schemas.microsoft.com/office/drawing/2014/main" id="{0FDEF00B-1B43-4BE7-815E-5D0456B1F201}"/>
                </a:ext>
              </a:extLst>
            </p:cNvPr>
            <p:cNvCxnSpPr>
              <a:cxnSpLocks/>
            </p:cNvCxnSpPr>
            <p:nvPr/>
          </p:nvCxnSpPr>
          <p:spPr>
            <a:xfrm>
              <a:off x="8345462" y="1056357"/>
              <a:ext cx="715176" cy="6890"/>
            </a:xfrm>
            <a:prstGeom prst="straightConnector1">
              <a:avLst/>
            </a:prstGeom>
            <a:noFill/>
            <a:ln w="38100" cap="flat" cmpd="sng">
              <a:solidFill>
                <a:schemeClr val="tx1"/>
              </a:solidFill>
              <a:prstDash val="solid"/>
              <a:miter lim="800000"/>
              <a:headEnd type="none" w="med" len="med"/>
              <a:tailEnd type="arrow" w="med" len="med"/>
            </a:ln>
          </p:spPr>
        </p:cxnSp>
      </p:grpSp>
      <p:graphicFrame>
        <p:nvGraphicFramePr>
          <p:cNvPr id="109" name="Table 108">
            <a:extLst>
              <a:ext uri="{FF2B5EF4-FFF2-40B4-BE49-F238E27FC236}">
                <a16:creationId xmlns:a16="http://schemas.microsoft.com/office/drawing/2014/main" id="{3E1CCAA3-5BD2-4A5D-90E1-E16D63613C84}"/>
              </a:ext>
            </a:extLst>
          </p:cNvPr>
          <p:cNvGraphicFramePr>
            <a:graphicFrameLocks noGrp="1"/>
          </p:cNvGraphicFramePr>
          <p:nvPr/>
        </p:nvGraphicFramePr>
        <p:xfrm>
          <a:off x="3982502" y="1821808"/>
          <a:ext cx="1654520" cy="1955408"/>
        </p:xfrm>
        <a:graphic>
          <a:graphicData uri="http://schemas.openxmlformats.org/drawingml/2006/table">
            <a:tbl>
              <a:tblPr>
                <a:tableStyleId>{2D5ABB26-0587-4C30-8999-92F81FD0307C}</a:tableStyleId>
              </a:tblPr>
              <a:tblGrid>
                <a:gridCol w="206815">
                  <a:extLst>
                    <a:ext uri="{9D8B030D-6E8A-4147-A177-3AD203B41FA5}">
                      <a16:colId xmlns:a16="http://schemas.microsoft.com/office/drawing/2014/main" val="3886583017"/>
                    </a:ext>
                  </a:extLst>
                </a:gridCol>
                <a:gridCol w="206815">
                  <a:extLst>
                    <a:ext uri="{9D8B030D-6E8A-4147-A177-3AD203B41FA5}">
                      <a16:colId xmlns:a16="http://schemas.microsoft.com/office/drawing/2014/main" val="1816695572"/>
                    </a:ext>
                  </a:extLst>
                </a:gridCol>
                <a:gridCol w="206815">
                  <a:extLst>
                    <a:ext uri="{9D8B030D-6E8A-4147-A177-3AD203B41FA5}">
                      <a16:colId xmlns:a16="http://schemas.microsoft.com/office/drawing/2014/main" val="2548623504"/>
                    </a:ext>
                  </a:extLst>
                </a:gridCol>
                <a:gridCol w="206815">
                  <a:extLst>
                    <a:ext uri="{9D8B030D-6E8A-4147-A177-3AD203B41FA5}">
                      <a16:colId xmlns:a16="http://schemas.microsoft.com/office/drawing/2014/main" val="3857027920"/>
                    </a:ext>
                  </a:extLst>
                </a:gridCol>
                <a:gridCol w="206815">
                  <a:extLst>
                    <a:ext uri="{9D8B030D-6E8A-4147-A177-3AD203B41FA5}">
                      <a16:colId xmlns:a16="http://schemas.microsoft.com/office/drawing/2014/main" val="1106616226"/>
                    </a:ext>
                  </a:extLst>
                </a:gridCol>
                <a:gridCol w="206815">
                  <a:extLst>
                    <a:ext uri="{9D8B030D-6E8A-4147-A177-3AD203B41FA5}">
                      <a16:colId xmlns:a16="http://schemas.microsoft.com/office/drawing/2014/main" val="22251990"/>
                    </a:ext>
                  </a:extLst>
                </a:gridCol>
                <a:gridCol w="206815">
                  <a:extLst>
                    <a:ext uri="{9D8B030D-6E8A-4147-A177-3AD203B41FA5}">
                      <a16:colId xmlns:a16="http://schemas.microsoft.com/office/drawing/2014/main" val="1639891843"/>
                    </a:ext>
                  </a:extLst>
                </a:gridCol>
                <a:gridCol w="206815">
                  <a:extLst>
                    <a:ext uri="{9D8B030D-6E8A-4147-A177-3AD203B41FA5}">
                      <a16:colId xmlns:a16="http://schemas.microsoft.com/office/drawing/2014/main" val="4062506687"/>
                    </a:ext>
                  </a:extLst>
                </a:gridCol>
              </a:tblGrid>
              <a:tr h="244426">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0244093"/>
                  </a:ext>
                </a:extLst>
              </a:tr>
              <a:tr h="244426">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3536122"/>
                  </a:ext>
                </a:extLst>
              </a:tr>
              <a:tr h="244426">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8871039"/>
                  </a:ext>
                </a:extLst>
              </a:tr>
              <a:tr h="244426">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8330484"/>
                  </a:ext>
                </a:extLst>
              </a:tr>
              <a:tr h="244426">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43551"/>
                  </a:ext>
                </a:extLst>
              </a:tr>
              <a:tr h="244426">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95595209"/>
                  </a:ext>
                </a:extLst>
              </a:tr>
              <a:tr h="244426">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03927160"/>
                  </a:ext>
                </a:extLst>
              </a:tr>
              <a:tr h="244426">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p>
                  </a:txBody>
                  <a:tcPr marL="86173" marR="43086" marT="21543" marB="2154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8539717"/>
                  </a:ext>
                </a:extLst>
              </a:tr>
            </a:tbl>
          </a:graphicData>
        </a:graphic>
      </p:graphicFrame>
      <mc:AlternateContent xmlns:mc="http://schemas.openxmlformats.org/markup-compatibility/2006" xmlns:a14="http://schemas.microsoft.com/office/drawing/2010/main">
        <mc:Choice Requires="a14">
          <p:sp>
            <p:nvSpPr>
              <p:cNvPr id="110" name="Google Shape;1017;p52">
                <a:extLst>
                  <a:ext uri="{FF2B5EF4-FFF2-40B4-BE49-F238E27FC236}">
                    <a16:creationId xmlns:a16="http://schemas.microsoft.com/office/drawing/2014/main" id="{CA745FDD-7299-4C1B-A6C8-B5B951D78404}"/>
                  </a:ext>
                </a:extLst>
              </p:cNvPr>
              <p:cNvSpPr txBox="1"/>
              <p:nvPr/>
            </p:nvSpPr>
            <p:spPr>
              <a:xfrm>
                <a:off x="4545534" y="3775346"/>
                <a:ext cx="551490" cy="391646"/>
              </a:xfrm>
              <a:prstGeom prst="rect">
                <a:avLst/>
              </a:prstGeom>
              <a:noFill/>
              <a:ln>
                <a:noFill/>
              </a:ln>
            </p:spPr>
            <p:txBody>
              <a:bodyPr spcFirstLastPara="1" wrap="square" lIns="91425" tIns="45700" rIns="91425" bIns="45700" anchor="t" anchorCtr="0">
                <a:noAutofit/>
              </a:bodyPr>
              <a:lstStyle/>
              <a:p>
                <a:pPr lvl="0" algn="ctr">
                  <a:buClr>
                    <a:srgbClr val="FFFFFF"/>
                  </a:buClr>
                  <a:buSzPts val="2400"/>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𝑐</m:t>
                          </m:r>
                          <m:r>
                            <a:rPr lang="en-US" b="0" i="1" smtClean="0">
                              <a:latin typeface="Cambria Math" panose="02040503050406030204" pitchFamily="18" charset="0"/>
                            </a:rPr>
                            <m:t>,</m:t>
                          </m:r>
                          <m:r>
                            <a:rPr lang="en-US" b="0" i="1" smtClean="0">
                              <a:latin typeface="Cambria Math" panose="02040503050406030204" pitchFamily="18" charset="0"/>
                            </a:rPr>
                            <m:t>𝑠</m:t>
                          </m:r>
                        </m:sub>
                      </m:sSub>
                    </m:oMath>
                  </m:oMathPara>
                </a14:m>
                <a:endParaRPr dirty="0">
                  <a:latin typeface="+mj-lt"/>
                </a:endParaRPr>
              </a:p>
            </p:txBody>
          </p:sp>
        </mc:Choice>
        <mc:Fallback xmlns="">
          <p:sp>
            <p:nvSpPr>
              <p:cNvPr id="110" name="Google Shape;1017;p52">
                <a:extLst>
                  <a:ext uri="{FF2B5EF4-FFF2-40B4-BE49-F238E27FC236}">
                    <a16:creationId xmlns:a16="http://schemas.microsoft.com/office/drawing/2014/main" id="{CA745FDD-7299-4C1B-A6C8-B5B951D78404}"/>
                  </a:ext>
                </a:extLst>
              </p:cNvPr>
              <p:cNvSpPr txBox="1">
                <a:spLocks noRot="1" noChangeAspect="1" noMove="1" noResize="1" noEditPoints="1" noAdjustHandles="1" noChangeArrowheads="1" noChangeShapeType="1" noTextEdit="1"/>
              </p:cNvSpPr>
              <p:nvPr/>
            </p:nvSpPr>
            <p:spPr>
              <a:xfrm>
                <a:off x="4545534" y="3775346"/>
                <a:ext cx="551490" cy="391646"/>
              </a:xfrm>
              <a:prstGeom prst="rect">
                <a:avLst/>
              </a:prstGeom>
              <a:blipFill>
                <a:blip r:embed="rId6"/>
                <a:stretch>
                  <a:fillRect/>
                </a:stretch>
              </a:blipFill>
              <a:ln>
                <a:noFill/>
              </a:ln>
            </p:spPr>
            <p:txBody>
              <a:bodyPr/>
              <a:lstStyle/>
              <a:p>
                <a:r>
                  <a:rPr lang="en-US">
                    <a:noFill/>
                  </a:rPr>
                  <a:t> </a:t>
                </a:r>
              </a:p>
            </p:txBody>
          </p:sp>
        </mc:Fallback>
      </mc:AlternateContent>
      <p:graphicFrame>
        <p:nvGraphicFramePr>
          <p:cNvPr id="114" name="Table 113">
            <a:extLst>
              <a:ext uri="{FF2B5EF4-FFF2-40B4-BE49-F238E27FC236}">
                <a16:creationId xmlns:a16="http://schemas.microsoft.com/office/drawing/2014/main" id="{F6BE0837-DA76-4A50-8449-A19BFFCBDB77}"/>
              </a:ext>
            </a:extLst>
          </p:cNvPr>
          <p:cNvGraphicFramePr>
            <a:graphicFrameLocks noGrp="1"/>
          </p:cNvGraphicFramePr>
          <p:nvPr/>
        </p:nvGraphicFramePr>
        <p:xfrm>
          <a:off x="7717642" y="1821808"/>
          <a:ext cx="206243" cy="1911976"/>
        </p:xfrm>
        <a:graphic>
          <a:graphicData uri="http://schemas.openxmlformats.org/drawingml/2006/table">
            <a:tbl>
              <a:tblPr>
                <a:tableStyleId>{2D5ABB26-0587-4C30-8999-92F81FD0307C}</a:tableStyleId>
              </a:tblPr>
              <a:tblGrid>
                <a:gridCol w="206243">
                  <a:extLst>
                    <a:ext uri="{9D8B030D-6E8A-4147-A177-3AD203B41FA5}">
                      <a16:colId xmlns:a16="http://schemas.microsoft.com/office/drawing/2014/main" val="3886583017"/>
                    </a:ext>
                  </a:extLst>
                </a:gridCol>
              </a:tblGrid>
              <a:tr h="238997">
                <a:tc>
                  <a:txBody>
                    <a:bodyPr/>
                    <a:lstStyle/>
                    <a:p>
                      <a:pPr algn="ctr"/>
                      <a:r>
                        <a:rPr lang="en-US" sz="1200" dirty="0"/>
                        <a:t>1</a:t>
                      </a:r>
                    </a:p>
                  </a:txBody>
                  <a:tcPr marL="42967" marR="42967" marT="21484" marB="21484">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0244093"/>
                  </a:ext>
                </a:extLst>
              </a:tr>
              <a:tr h="238997">
                <a:tc>
                  <a:txBody>
                    <a:bodyPr/>
                    <a:lstStyle/>
                    <a:p>
                      <a:pPr algn="ctr"/>
                      <a:r>
                        <a:rPr lang="en-US" sz="1200" dirty="0"/>
                        <a:t>1</a:t>
                      </a:r>
                    </a:p>
                  </a:txBody>
                  <a:tcPr marL="42967" marR="42967" marT="21484" marB="21484">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3536122"/>
                  </a:ext>
                </a:extLst>
              </a:tr>
              <a:tr h="238997">
                <a:tc>
                  <a:txBody>
                    <a:bodyPr/>
                    <a:lstStyle/>
                    <a:p>
                      <a:pPr algn="ctr"/>
                      <a:r>
                        <a:rPr lang="en-US" sz="1200" dirty="0"/>
                        <a:t>1</a:t>
                      </a:r>
                    </a:p>
                  </a:txBody>
                  <a:tcPr marL="42967" marR="42967" marT="21484" marB="21484">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8871039"/>
                  </a:ext>
                </a:extLst>
              </a:tr>
              <a:tr h="238997">
                <a:tc>
                  <a:txBody>
                    <a:bodyPr/>
                    <a:lstStyle/>
                    <a:p>
                      <a:pPr algn="ctr"/>
                      <a:r>
                        <a:rPr lang="en-US" sz="1200" dirty="0"/>
                        <a:t>1</a:t>
                      </a:r>
                    </a:p>
                  </a:txBody>
                  <a:tcPr marL="42967" marR="42967" marT="21484" marB="21484">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8330484"/>
                  </a:ext>
                </a:extLst>
              </a:tr>
              <a:tr h="238997">
                <a:tc>
                  <a:txBody>
                    <a:bodyPr/>
                    <a:lstStyle/>
                    <a:p>
                      <a:pPr algn="ctr"/>
                      <a:r>
                        <a:rPr lang="en-US" sz="1200" dirty="0"/>
                        <a:t>1</a:t>
                      </a:r>
                    </a:p>
                  </a:txBody>
                  <a:tcPr marL="42967" marR="42967" marT="21484" marB="21484">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43551"/>
                  </a:ext>
                </a:extLst>
              </a:tr>
              <a:tr h="238997">
                <a:tc>
                  <a:txBody>
                    <a:bodyPr/>
                    <a:lstStyle/>
                    <a:p>
                      <a:pPr algn="ctr"/>
                      <a:r>
                        <a:rPr lang="en-US" sz="1200" dirty="0"/>
                        <a:t>1</a:t>
                      </a:r>
                    </a:p>
                  </a:txBody>
                  <a:tcPr marL="42967" marR="42967" marT="21484" marB="21484">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95595209"/>
                  </a:ext>
                </a:extLst>
              </a:tr>
              <a:tr h="238997">
                <a:tc>
                  <a:txBody>
                    <a:bodyPr/>
                    <a:lstStyle/>
                    <a:p>
                      <a:pPr algn="ctr"/>
                      <a:r>
                        <a:rPr lang="en-US" sz="1200" dirty="0"/>
                        <a:t>1</a:t>
                      </a:r>
                    </a:p>
                  </a:txBody>
                  <a:tcPr marL="42967" marR="42967" marT="21484" marB="21484">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03927160"/>
                  </a:ext>
                </a:extLst>
              </a:tr>
              <a:tr h="238997">
                <a:tc>
                  <a:txBody>
                    <a:bodyPr/>
                    <a:lstStyle/>
                    <a:p>
                      <a:pPr algn="ctr"/>
                      <a:r>
                        <a:rPr lang="en-US" sz="1200" dirty="0"/>
                        <a:t>1</a:t>
                      </a:r>
                    </a:p>
                  </a:txBody>
                  <a:tcPr marL="42967" marR="42967" marT="21484" marB="21484">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8539717"/>
                  </a:ext>
                </a:extLst>
              </a:tr>
            </a:tbl>
          </a:graphicData>
        </a:graphic>
      </p:graphicFrame>
      <mc:AlternateContent xmlns:mc="http://schemas.openxmlformats.org/markup-compatibility/2006" xmlns:a14="http://schemas.microsoft.com/office/drawing/2010/main">
        <mc:Choice Requires="a14">
          <p:sp>
            <p:nvSpPr>
              <p:cNvPr id="137" name="TextBox 136">
                <a:extLst>
                  <a:ext uri="{FF2B5EF4-FFF2-40B4-BE49-F238E27FC236}">
                    <a16:creationId xmlns:a16="http://schemas.microsoft.com/office/drawing/2014/main" id="{B4DA835F-581D-4A6F-99D9-F440733DF250}"/>
                  </a:ext>
                </a:extLst>
              </p:cNvPr>
              <p:cNvSpPr txBox="1"/>
              <p:nvPr/>
            </p:nvSpPr>
            <p:spPr>
              <a:xfrm>
                <a:off x="5641568" y="2594113"/>
                <a:ext cx="277319"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6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mn-cs"/>
                        </a:rPr>
                        <m:t>°</m:t>
                      </m:r>
                    </m:oMath>
                  </m:oMathPara>
                </a14:m>
                <a:endParaRPr kumimoji="0" lang="en-US" sz="3600" b="0" i="0" u="none" strike="noStrike" kern="1200" cap="none" spc="0" normalizeH="0" baseline="0" noProof="0" dirty="0">
                  <a:ln>
                    <a:noFill/>
                  </a:ln>
                  <a:solidFill>
                    <a:schemeClr val="tx1"/>
                  </a:solidFill>
                  <a:effectLst/>
                  <a:uLnTx/>
                  <a:uFillTx/>
                  <a:latin typeface="Calibri" panose="020F0502020204030204"/>
                  <a:cs typeface="+mn-cs"/>
                </a:endParaRPr>
              </a:p>
            </p:txBody>
          </p:sp>
        </mc:Choice>
        <mc:Fallback xmlns="">
          <p:sp>
            <p:nvSpPr>
              <p:cNvPr id="137" name="TextBox 136">
                <a:extLst>
                  <a:ext uri="{FF2B5EF4-FFF2-40B4-BE49-F238E27FC236}">
                    <a16:creationId xmlns:a16="http://schemas.microsoft.com/office/drawing/2014/main" id="{B4DA835F-581D-4A6F-99D9-F440733DF250}"/>
                  </a:ext>
                </a:extLst>
              </p:cNvPr>
              <p:cNvSpPr txBox="1">
                <a:spLocks noRot="1" noChangeAspect="1" noMove="1" noResize="1" noEditPoints="1" noAdjustHandles="1" noChangeArrowheads="1" noChangeShapeType="1" noTextEdit="1"/>
              </p:cNvSpPr>
              <p:nvPr/>
            </p:nvSpPr>
            <p:spPr>
              <a:xfrm>
                <a:off x="5641568" y="2594113"/>
                <a:ext cx="277319" cy="553998"/>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9" name="Rectangle 138">
                <a:extLst>
                  <a:ext uri="{FF2B5EF4-FFF2-40B4-BE49-F238E27FC236}">
                    <a16:creationId xmlns:a16="http://schemas.microsoft.com/office/drawing/2014/main" id="{E3D1B8BB-55CB-4E40-9356-C35CE08F7C6E}"/>
                  </a:ext>
                </a:extLst>
              </p:cNvPr>
              <p:cNvSpPr/>
              <p:nvPr/>
            </p:nvSpPr>
            <p:spPr>
              <a:xfrm>
                <a:off x="6479316" y="3733784"/>
                <a:ext cx="595741" cy="381515"/>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𝛼</m:t>
                          </m:r>
                        </m:e>
                        <m:sub>
                          <m:r>
                            <a:rPr lang="en-US" b="0" i="1" smtClean="0">
                              <a:latin typeface="Cambria Math" panose="02040503050406030204" pitchFamily="18" charset="0"/>
                            </a:rPr>
                            <m:t>𝑐</m:t>
                          </m:r>
                          <m:r>
                            <a:rPr lang="en-US" b="0" i="1" smtClean="0">
                              <a:latin typeface="Cambria Math" panose="02040503050406030204" pitchFamily="18" charset="0"/>
                            </a:rPr>
                            <m:t>,</m:t>
                          </m:r>
                          <m:r>
                            <a:rPr lang="en-US" b="0" i="1" smtClean="0">
                              <a:latin typeface="Cambria Math" panose="02040503050406030204" pitchFamily="18" charset="0"/>
                            </a:rPr>
                            <m:t>𝑠</m:t>
                          </m:r>
                        </m:sub>
                      </m:sSub>
                    </m:oMath>
                  </m:oMathPara>
                </a14:m>
                <a:endParaRPr lang="en-US" dirty="0"/>
              </a:p>
            </p:txBody>
          </p:sp>
        </mc:Choice>
        <mc:Fallback xmlns="">
          <p:sp>
            <p:nvSpPr>
              <p:cNvPr id="139" name="Rectangle 138">
                <a:extLst>
                  <a:ext uri="{FF2B5EF4-FFF2-40B4-BE49-F238E27FC236}">
                    <a16:creationId xmlns:a16="http://schemas.microsoft.com/office/drawing/2014/main" id="{E3D1B8BB-55CB-4E40-9356-C35CE08F7C6E}"/>
                  </a:ext>
                </a:extLst>
              </p:cNvPr>
              <p:cNvSpPr>
                <a:spLocks noRot="1" noChangeAspect="1" noMove="1" noResize="1" noEditPoints="1" noAdjustHandles="1" noChangeArrowheads="1" noChangeShapeType="1" noTextEdit="1"/>
              </p:cNvSpPr>
              <p:nvPr/>
            </p:nvSpPr>
            <p:spPr>
              <a:xfrm>
                <a:off x="6479316" y="3733784"/>
                <a:ext cx="595741" cy="381515"/>
              </a:xfrm>
              <a:prstGeom prst="rect">
                <a:avLst/>
              </a:prstGeom>
              <a:blipFill>
                <a:blip r:embed="rId11"/>
                <a:stretch>
                  <a:fillRect/>
                </a:stretch>
              </a:blipFill>
            </p:spPr>
            <p:txBody>
              <a:bodyPr/>
              <a:lstStyle/>
              <a:p>
                <a:r>
                  <a:rPr lang="en-US">
                    <a:noFill/>
                  </a:rPr>
                  <a:t> </a:t>
                </a:r>
              </a:p>
            </p:txBody>
          </p:sp>
        </mc:Fallback>
      </mc:AlternateContent>
      <p:sp>
        <p:nvSpPr>
          <p:cNvPr id="157" name="Rectangle 156">
            <a:extLst>
              <a:ext uri="{FF2B5EF4-FFF2-40B4-BE49-F238E27FC236}">
                <a16:creationId xmlns:a16="http://schemas.microsoft.com/office/drawing/2014/main" id="{E5A272AD-A353-4D2E-9078-5AE698E6EA17}"/>
              </a:ext>
            </a:extLst>
          </p:cNvPr>
          <p:cNvSpPr/>
          <p:nvPr/>
        </p:nvSpPr>
        <p:spPr>
          <a:xfrm>
            <a:off x="3813100" y="1166573"/>
            <a:ext cx="4270436" cy="303828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TextBox 157">
            <a:extLst>
              <a:ext uri="{FF2B5EF4-FFF2-40B4-BE49-F238E27FC236}">
                <a16:creationId xmlns:a16="http://schemas.microsoft.com/office/drawing/2014/main" id="{0CFFCC03-BFBE-4389-8BB6-19597F86F247}"/>
              </a:ext>
            </a:extLst>
          </p:cNvPr>
          <p:cNvSpPr txBox="1"/>
          <p:nvPr/>
        </p:nvSpPr>
        <p:spPr>
          <a:xfrm>
            <a:off x="4087209" y="1252568"/>
            <a:ext cx="3664630"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rgbClr val="FFFF00"/>
                </a:solidFill>
                <a:latin typeface="+mj-lt"/>
                <a:ea typeface="Linux Libertine" panose="02000503000000000000" pitchFamily="2" charset="0"/>
                <a:cs typeface="Linux Libertine" panose="02000503000000000000" pitchFamily="2" charset="0"/>
              </a:rPr>
              <a:t>or, </a:t>
            </a:r>
            <a:r>
              <a:rPr kumimoji="0" lang="en-US" sz="2500" b="0" i="0" u="none" strike="noStrike" kern="1200" cap="none" spc="0" normalizeH="0" baseline="0" noProof="0" dirty="0">
                <a:ln>
                  <a:noFill/>
                </a:ln>
                <a:solidFill>
                  <a:srgbClr val="FFFF00"/>
                </a:solidFill>
                <a:effectLst/>
                <a:uLnTx/>
                <a:uFillTx/>
                <a:latin typeface="+mj-lt"/>
                <a:ea typeface="Linux Libertine" panose="02000503000000000000" pitchFamily="2" charset="0"/>
                <a:cs typeface="Linux Libertine" panose="02000503000000000000" pitchFamily="2" charset="0"/>
              </a:rPr>
              <a:t>light transport probing,</a:t>
            </a:r>
          </a:p>
        </p:txBody>
      </p:sp>
      <p:cxnSp>
        <p:nvCxnSpPr>
          <p:cNvPr id="160" name="Straight Arrow Connector 159">
            <a:extLst>
              <a:ext uri="{FF2B5EF4-FFF2-40B4-BE49-F238E27FC236}">
                <a16:creationId xmlns:a16="http://schemas.microsoft.com/office/drawing/2014/main" id="{1C499949-D3AA-45A9-B194-477D3363026F}"/>
              </a:ext>
            </a:extLst>
          </p:cNvPr>
          <p:cNvCxnSpPr>
            <a:cxnSpLocks/>
          </p:cNvCxnSpPr>
          <p:nvPr/>
        </p:nvCxnSpPr>
        <p:spPr>
          <a:xfrm>
            <a:off x="1024729" y="5299933"/>
            <a:ext cx="486784" cy="0"/>
          </a:xfrm>
          <a:prstGeom prst="straightConnector1">
            <a:avLst/>
          </a:prstGeom>
          <a:ln w="38100">
            <a:solidFill>
              <a:srgbClr val="03AD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a16="http://schemas.microsoft.com/office/drawing/2014/main" id="{2BC6BE09-6794-4461-84C9-E3C2CDDBCD01}"/>
              </a:ext>
            </a:extLst>
          </p:cNvPr>
          <p:cNvCxnSpPr>
            <a:cxnSpLocks/>
          </p:cNvCxnSpPr>
          <p:nvPr/>
        </p:nvCxnSpPr>
        <p:spPr>
          <a:xfrm>
            <a:off x="1024729" y="4691801"/>
            <a:ext cx="494661" cy="0"/>
          </a:xfrm>
          <a:prstGeom prst="straightConnector1">
            <a:avLst/>
          </a:prstGeom>
          <a:ln w="38100">
            <a:solidFill>
              <a:srgbClr val="03AD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2" name="Straight Arrow Connector 161">
            <a:extLst>
              <a:ext uri="{FF2B5EF4-FFF2-40B4-BE49-F238E27FC236}">
                <a16:creationId xmlns:a16="http://schemas.microsoft.com/office/drawing/2014/main" id="{366D0A55-FBF0-4339-892F-E2D71ADA8A71}"/>
              </a:ext>
            </a:extLst>
          </p:cNvPr>
          <p:cNvCxnSpPr>
            <a:cxnSpLocks/>
          </p:cNvCxnSpPr>
          <p:nvPr/>
        </p:nvCxnSpPr>
        <p:spPr>
          <a:xfrm>
            <a:off x="1024729" y="5003295"/>
            <a:ext cx="486784" cy="0"/>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aphicFrame>
        <p:nvGraphicFramePr>
          <p:cNvPr id="179" name="Table 178">
            <a:extLst>
              <a:ext uri="{FF2B5EF4-FFF2-40B4-BE49-F238E27FC236}">
                <a16:creationId xmlns:a16="http://schemas.microsoft.com/office/drawing/2014/main" id="{ACF1A3C0-0EB5-4BF6-85FD-6AA3F520D5DC}"/>
              </a:ext>
            </a:extLst>
          </p:cNvPr>
          <p:cNvGraphicFramePr>
            <a:graphicFrameLocks noGrp="1"/>
          </p:cNvGraphicFramePr>
          <p:nvPr/>
        </p:nvGraphicFramePr>
        <p:xfrm>
          <a:off x="1733726" y="4626644"/>
          <a:ext cx="1650224" cy="1912304"/>
        </p:xfrm>
        <a:graphic>
          <a:graphicData uri="http://schemas.openxmlformats.org/drawingml/2006/table">
            <a:tbl>
              <a:tblPr>
                <a:tableStyleId>{2D5ABB26-0587-4C30-8999-92F81FD0307C}</a:tableStyleId>
              </a:tblPr>
              <a:tblGrid>
                <a:gridCol w="206278">
                  <a:extLst>
                    <a:ext uri="{9D8B030D-6E8A-4147-A177-3AD203B41FA5}">
                      <a16:colId xmlns:a16="http://schemas.microsoft.com/office/drawing/2014/main" val="3886583017"/>
                    </a:ext>
                  </a:extLst>
                </a:gridCol>
                <a:gridCol w="206278">
                  <a:extLst>
                    <a:ext uri="{9D8B030D-6E8A-4147-A177-3AD203B41FA5}">
                      <a16:colId xmlns:a16="http://schemas.microsoft.com/office/drawing/2014/main" val="1816695572"/>
                    </a:ext>
                  </a:extLst>
                </a:gridCol>
                <a:gridCol w="206278">
                  <a:extLst>
                    <a:ext uri="{9D8B030D-6E8A-4147-A177-3AD203B41FA5}">
                      <a16:colId xmlns:a16="http://schemas.microsoft.com/office/drawing/2014/main" val="2548623504"/>
                    </a:ext>
                  </a:extLst>
                </a:gridCol>
                <a:gridCol w="206278">
                  <a:extLst>
                    <a:ext uri="{9D8B030D-6E8A-4147-A177-3AD203B41FA5}">
                      <a16:colId xmlns:a16="http://schemas.microsoft.com/office/drawing/2014/main" val="3857027920"/>
                    </a:ext>
                  </a:extLst>
                </a:gridCol>
                <a:gridCol w="206278">
                  <a:extLst>
                    <a:ext uri="{9D8B030D-6E8A-4147-A177-3AD203B41FA5}">
                      <a16:colId xmlns:a16="http://schemas.microsoft.com/office/drawing/2014/main" val="1106616226"/>
                    </a:ext>
                  </a:extLst>
                </a:gridCol>
                <a:gridCol w="206278">
                  <a:extLst>
                    <a:ext uri="{9D8B030D-6E8A-4147-A177-3AD203B41FA5}">
                      <a16:colId xmlns:a16="http://schemas.microsoft.com/office/drawing/2014/main" val="22251990"/>
                    </a:ext>
                  </a:extLst>
                </a:gridCol>
                <a:gridCol w="206278">
                  <a:extLst>
                    <a:ext uri="{9D8B030D-6E8A-4147-A177-3AD203B41FA5}">
                      <a16:colId xmlns:a16="http://schemas.microsoft.com/office/drawing/2014/main" val="1639891843"/>
                    </a:ext>
                  </a:extLst>
                </a:gridCol>
                <a:gridCol w="206278">
                  <a:extLst>
                    <a:ext uri="{9D8B030D-6E8A-4147-A177-3AD203B41FA5}">
                      <a16:colId xmlns:a16="http://schemas.microsoft.com/office/drawing/2014/main" val="4062506687"/>
                    </a:ext>
                  </a:extLst>
                </a:gridCol>
              </a:tblGrid>
              <a:tr h="239038">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670244093"/>
                  </a:ext>
                </a:extLst>
              </a:tr>
              <a:tr h="239038">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100" dirty="0"/>
                        <a:t>1</a:t>
                      </a:r>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t>0</a:t>
                      </a:r>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t>1</a:t>
                      </a:r>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3536122"/>
                  </a:ext>
                </a:extLst>
              </a:tr>
              <a:tr h="239038">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8871039"/>
                  </a:ext>
                </a:extLst>
              </a:tr>
              <a:tr h="239038">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8330484"/>
                  </a:ext>
                </a:extLst>
              </a:tr>
              <a:tr h="239038">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100" dirty="0"/>
                        <a:t>0</a:t>
                      </a:r>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t>1</a:t>
                      </a:r>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t>0</a:t>
                      </a:r>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43551"/>
                  </a:ext>
                </a:extLst>
              </a:tr>
              <a:tr h="239038">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95595209"/>
                  </a:ext>
                </a:extLst>
              </a:tr>
              <a:tr h="239038">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03927160"/>
                  </a:ext>
                </a:extLst>
              </a:tr>
              <a:tr h="239038">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100" dirty="0"/>
                        <a:t>1</a:t>
                      </a:r>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t>0</a:t>
                      </a:r>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t>1</a:t>
                      </a:r>
                    </a:p>
                  </a:txBody>
                  <a:tcPr marL="42975" marR="42975" marT="21488" marB="2148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8539717"/>
                  </a:ext>
                </a:extLst>
              </a:tr>
            </a:tbl>
          </a:graphicData>
        </a:graphic>
      </p:graphicFrame>
      <p:graphicFrame>
        <p:nvGraphicFramePr>
          <p:cNvPr id="181" name="Table 180">
            <a:extLst>
              <a:ext uri="{FF2B5EF4-FFF2-40B4-BE49-F238E27FC236}">
                <a16:creationId xmlns:a16="http://schemas.microsoft.com/office/drawing/2014/main" id="{A01DA566-4136-4AD6-9B33-29C27A4A9BAE}"/>
              </a:ext>
            </a:extLst>
          </p:cNvPr>
          <p:cNvGraphicFramePr>
            <a:graphicFrameLocks noGrp="1"/>
          </p:cNvGraphicFramePr>
          <p:nvPr/>
        </p:nvGraphicFramePr>
        <p:xfrm>
          <a:off x="5904268" y="1822527"/>
          <a:ext cx="1664512" cy="1955408"/>
        </p:xfrm>
        <a:graphic>
          <a:graphicData uri="http://schemas.openxmlformats.org/drawingml/2006/table">
            <a:tbl>
              <a:tblPr>
                <a:tableStyleId>{2D5ABB26-0587-4C30-8999-92F81FD0307C}</a:tableStyleId>
              </a:tblPr>
              <a:tblGrid>
                <a:gridCol w="208064">
                  <a:extLst>
                    <a:ext uri="{9D8B030D-6E8A-4147-A177-3AD203B41FA5}">
                      <a16:colId xmlns:a16="http://schemas.microsoft.com/office/drawing/2014/main" val="3886583017"/>
                    </a:ext>
                  </a:extLst>
                </a:gridCol>
                <a:gridCol w="208064">
                  <a:extLst>
                    <a:ext uri="{9D8B030D-6E8A-4147-A177-3AD203B41FA5}">
                      <a16:colId xmlns:a16="http://schemas.microsoft.com/office/drawing/2014/main" val="1816695572"/>
                    </a:ext>
                  </a:extLst>
                </a:gridCol>
                <a:gridCol w="208064">
                  <a:extLst>
                    <a:ext uri="{9D8B030D-6E8A-4147-A177-3AD203B41FA5}">
                      <a16:colId xmlns:a16="http://schemas.microsoft.com/office/drawing/2014/main" val="2548623504"/>
                    </a:ext>
                  </a:extLst>
                </a:gridCol>
                <a:gridCol w="208064">
                  <a:extLst>
                    <a:ext uri="{9D8B030D-6E8A-4147-A177-3AD203B41FA5}">
                      <a16:colId xmlns:a16="http://schemas.microsoft.com/office/drawing/2014/main" val="3857027920"/>
                    </a:ext>
                  </a:extLst>
                </a:gridCol>
                <a:gridCol w="208064">
                  <a:extLst>
                    <a:ext uri="{9D8B030D-6E8A-4147-A177-3AD203B41FA5}">
                      <a16:colId xmlns:a16="http://schemas.microsoft.com/office/drawing/2014/main" val="1106616226"/>
                    </a:ext>
                  </a:extLst>
                </a:gridCol>
                <a:gridCol w="208064">
                  <a:extLst>
                    <a:ext uri="{9D8B030D-6E8A-4147-A177-3AD203B41FA5}">
                      <a16:colId xmlns:a16="http://schemas.microsoft.com/office/drawing/2014/main" val="22251990"/>
                    </a:ext>
                  </a:extLst>
                </a:gridCol>
                <a:gridCol w="208064">
                  <a:extLst>
                    <a:ext uri="{9D8B030D-6E8A-4147-A177-3AD203B41FA5}">
                      <a16:colId xmlns:a16="http://schemas.microsoft.com/office/drawing/2014/main" val="1639891843"/>
                    </a:ext>
                  </a:extLst>
                </a:gridCol>
                <a:gridCol w="208064">
                  <a:extLst>
                    <a:ext uri="{9D8B030D-6E8A-4147-A177-3AD203B41FA5}">
                      <a16:colId xmlns:a16="http://schemas.microsoft.com/office/drawing/2014/main" val="4062506687"/>
                    </a:ext>
                  </a:extLst>
                </a:gridCol>
              </a:tblGrid>
              <a:tr h="232721">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0244093"/>
                  </a:ext>
                </a:extLst>
              </a:tr>
              <a:tr h="232721">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3536122"/>
                  </a:ext>
                </a:extLst>
              </a:tr>
              <a:tr h="232721">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8871039"/>
                  </a:ext>
                </a:extLst>
              </a:tr>
              <a:tr h="232721">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8330484"/>
                  </a:ext>
                </a:extLst>
              </a:tr>
              <a:tr h="232721">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extLst>
                  <a:ext uri="{0D108BD9-81ED-4DB2-BD59-A6C34878D82A}">
                    <a16:rowId xmlns:a16="http://schemas.microsoft.com/office/drawing/2014/main" val="21143551"/>
                  </a:ext>
                </a:extLst>
              </a:tr>
              <a:tr h="232721">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extLst>
                  <a:ext uri="{0D108BD9-81ED-4DB2-BD59-A6C34878D82A}">
                    <a16:rowId xmlns:a16="http://schemas.microsoft.com/office/drawing/2014/main" val="4095595209"/>
                  </a:ext>
                </a:extLst>
              </a:tr>
              <a:tr h="232721">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extLst>
                  <a:ext uri="{0D108BD9-81ED-4DB2-BD59-A6C34878D82A}">
                    <a16:rowId xmlns:a16="http://schemas.microsoft.com/office/drawing/2014/main" val="1803927160"/>
                  </a:ext>
                </a:extLst>
              </a:tr>
              <a:tr h="232721">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1300" dirty="0"/>
                    </a:p>
                  </a:txBody>
                  <a:tcPr marL="92611" marR="46306" marT="23153" marB="23153">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688539717"/>
                  </a:ext>
                </a:extLst>
              </a:tr>
            </a:tbl>
          </a:graphicData>
        </a:graphic>
      </p:graphicFrame>
      <p:graphicFrame>
        <p:nvGraphicFramePr>
          <p:cNvPr id="59" name="Table 58">
            <a:extLst>
              <a:ext uri="{FF2B5EF4-FFF2-40B4-BE49-F238E27FC236}">
                <a16:creationId xmlns:a16="http://schemas.microsoft.com/office/drawing/2014/main" id="{C5309EEC-DE2E-4204-A406-03E466B24215}"/>
              </a:ext>
            </a:extLst>
          </p:cNvPr>
          <p:cNvGraphicFramePr>
            <a:graphicFrameLocks noGrp="1"/>
          </p:cNvGraphicFramePr>
          <p:nvPr/>
        </p:nvGraphicFramePr>
        <p:xfrm>
          <a:off x="3888976" y="4503217"/>
          <a:ext cx="2000384" cy="289760"/>
        </p:xfrm>
        <a:graphic>
          <a:graphicData uri="http://schemas.openxmlformats.org/drawingml/2006/table">
            <a:tbl>
              <a:tblPr>
                <a:tableStyleId>{2D5ABB26-0587-4C30-8999-92F81FD0307C}</a:tableStyleId>
              </a:tblPr>
              <a:tblGrid>
                <a:gridCol w="250048">
                  <a:extLst>
                    <a:ext uri="{9D8B030D-6E8A-4147-A177-3AD203B41FA5}">
                      <a16:colId xmlns:a16="http://schemas.microsoft.com/office/drawing/2014/main" val="2372014637"/>
                    </a:ext>
                  </a:extLst>
                </a:gridCol>
                <a:gridCol w="250048">
                  <a:extLst>
                    <a:ext uri="{9D8B030D-6E8A-4147-A177-3AD203B41FA5}">
                      <a16:colId xmlns:a16="http://schemas.microsoft.com/office/drawing/2014/main" val="196251353"/>
                    </a:ext>
                  </a:extLst>
                </a:gridCol>
                <a:gridCol w="250048">
                  <a:extLst>
                    <a:ext uri="{9D8B030D-6E8A-4147-A177-3AD203B41FA5}">
                      <a16:colId xmlns:a16="http://schemas.microsoft.com/office/drawing/2014/main" val="1569968352"/>
                    </a:ext>
                  </a:extLst>
                </a:gridCol>
                <a:gridCol w="250048">
                  <a:extLst>
                    <a:ext uri="{9D8B030D-6E8A-4147-A177-3AD203B41FA5}">
                      <a16:colId xmlns:a16="http://schemas.microsoft.com/office/drawing/2014/main" val="3142422943"/>
                    </a:ext>
                  </a:extLst>
                </a:gridCol>
                <a:gridCol w="250048">
                  <a:extLst>
                    <a:ext uri="{9D8B030D-6E8A-4147-A177-3AD203B41FA5}">
                      <a16:colId xmlns:a16="http://schemas.microsoft.com/office/drawing/2014/main" val="578947911"/>
                    </a:ext>
                  </a:extLst>
                </a:gridCol>
                <a:gridCol w="250048">
                  <a:extLst>
                    <a:ext uri="{9D8B030D-6E8A-4147-A177-3AD203B41FA5}">
                      <a16:colId xmlns:a16="http://schemas.microsoft.com/office/drawing/2014/main" val="2911979706"/>
                    </a:ext>
                  </a:extLst>
                </a:gridCol>
                <a:gridCol w="250048">
                  <a:extLst>
                    <a:ext uri="{9D8B030D-6E8A-4147-A177-3AD203B41FA5}">
                      <a16:colId xmlns:a16="http://schemas.microsoft.com/office/drawing/2014/main" val="1816457691"/>
                    </a:ext>
                  </a:extLst>
                </a:gridCol>
                <a:gridCol w="250048">
                  <a:extLst>
                    <a:ext uri="{9D8B030D-6E8A-4147-A177-3AD203B41FA5}">
                      <a16:colId xmlns:a16="http://schemas.microsoft.com/office/drawing/2014/main" val="3318049502"/>
                    </a:ext>
                  </a:extLst>
                </a:gridCol>
              </a:tblGrid>
              <a:tr h="289760">
                <a:tc>
                  <a:txBody>
                    <a:bodyPr/>
                    <a:lstStyle/>
                    <a:p>
                      <a:pPr algn="ctr"/>
                      <a:endParaRPr lang="en-US" sz="1400" dirty="0"/>
                    </a:p>
                  </a:txBody>
                  <a:tcPr marL="104187" marR="52093" marT="26047" marB="26047">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endParaRPr lang="en-US" sz="1400" dirty="0"/>
                    </a:p>
                  </a:txBody>
                  <a:tcPr marL="104187" marR="52093" marT="26047" marB="26047">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1400" dirty="0"/>
                    </a:p>
                  </a:txBody>
                  <a:tcPr marL="104187" marR="52093" marT="26047" marB="26047">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1400" dirty="0"/>
                    </a:p>
                  </a:txBody>
                  <a:tcPr marL="104187" marR="52093" marT="26047" marB="26047">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1400" dirty="0"/>
                    </a:p>
                  </a:txBody>
                  <a:tcPr marL="104187" marR="52093" marT="26047" marB="26047">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1400" dirty="0"/>
                    </a:p>
                  </a:txBody>
                  <a:tcPr marL="104187" marR="52093" marT="26047" marB="26047">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1400" dirty="0"/>
                    </a:p>
                  </a:txBody>
                  <a:tcPr marL="104187" marR="52093" marT="26047" marB="26047">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endParaRPr lang="en-US" sz="1400" dirty="0"/>
                    </a:p>
                  </a:txBody>
                  <a:tcPr marL="104187" marR="52093" marT="26047" marB="26047">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64032814"/>
                  </a:ext>
                </a:extLst>
              </a:tr>
            </a:tbl>
          </a:graphicData>
        </a:graphic>
      </p:graphicFrame>
      <p:sp>
        <p:nvSpPr>
          <p:cNvPr id="182" name="Rectangle 181">
            <a:extLst>
              <a:ext uri="{FF2B5EF4-FFF2-40B4-BE49-F238E27FC236}">
                <a16:creationId xmlns:a16="http://schemas.microsoft.com/office/drawing/2014/main" id="{46CF41DA-8D21-4210-8183-9FB638E23058}"/>
              </a:ext>
            </a:extLst>
          </p:cNvPr>
          <p:cNvSpPr/>
          <p:nvPr/>
        </p:nvSpPr>
        <p:spPr>
          <a:xfrm>
            <a:off x="3722513" y="4335120"/>
            <a:ext cx="4361023" cy="242589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TextBox 182">
            <a:extLst>
              <a:ext uri="{FF2B5EF4-FFF2-40B4-BE49-F238E27FC236}">
                <a16:creationId xmlns:a16="http://schemas.microsoft.com/office/drawing/2014/main" id="{CA0058A9-0901-43F6-A6A7-629AAB7658B7}"/>
              </a:ext>
            </a:extLst>
          </p:cNvPr>
          <p:cNvSpPr txBox="1"/>
          <p:nvPr/>
        </p:nvSpPr>
        <p:spPr>
          <a:xfrm>
            <a:off x="3555457" y="6253461"/>
            <a:ext cx="3784099"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FF00"/>
                </a:solidFill>
                <a:effectLst/>
                <a:uLnTx/>
                <a:uFillTx/>
                <a:latin typeface="+mj-lt"/>
                <a:ea typeface="Linux Libertine" panose="02000503000000000000" pitchFamily="2" charset="0"/>
                <a:cs typeface="Linux Libertine" panose="02000503000000000000" pitchFamily="2" charset="0"/>
              </a:rPr>
              <a:t>selecting </a:t>
            </a:r>
            <a:r>
              <a:rPr kumimoji="0" lang="en-US" sz="2500" b="0" i="0" u="none" strike="noStrike" kern="1200" cap="none" spc="0" normalizeH="0" baseline="0" noProof="0" dirty="0" err="1">
                <a:ln>
                  <a:noFill/>
                </a:ln>
                <a:solidFill>
                  <a:srgbClr val="FFFF00"/>
                </a:solidFill>
                <a:effectLst/>
                <a:uLnTx/>
                <a:uFillTx/>
                <a:latin typeface="+mj-lt"/>
                <a:ea typeface="Linux Libertine" panose="02000503000000000000" pitchFamily="2" charset="0"/>
                <a:cs typeface="Linux Libertine" panose="02000503000000000000" pitchFamily="2" charset="0"/>
              </a:rPr>
              <a:t>th</a:t>
            </a:r>
            <a:r>
              <a:rPr lang="en-US" sz="2500" dirty="0">
                <a:solidFill>
                  <a:srgbClr val="FFFF00"/>
                </a:solidFill>
                <a:latin typeface="+mj-lt"/>
                <a:ea typeface="Linux Libertine" panose="02000503000000000000" pitchFamily="2" charset="0"/>
                <a:cs typeface="Linux Libertine" panose="02000503000000000000" pitchFamily="2" charset="0"/>
              </a:rPr>
              <a:t>e right source</a:t>
            </a:r>
            <a:endParaRPr kumimoji="0" lang="en-US" sz="2500" b="0" i="0" u="none" strike="noStrike" kern="1200" cap="none" spc="0" normalizeH="0" baseline="0" noProof="0" dirty="0">
              <a:ln>
                <a:noFill/>
              </a:ln>
              <a:solidFill>
                <a:srgbClr val="FFFF00"/>
              </a:solidFill>
              <a:effectLst/>
              <a:uLnTx/>
              <a:uFillTx/>
              <a:latin typeface="+mj-lt"/>
              <a:ea typeface="Linux Libertine" panose="02000503000000000000" pitchFamily="2" charset="0"/>
              <a:cs typeface="Linux Libertine" panose="02000503000000000000" pitchFamily="2" charset="0"/>
            </a:endParaRPr>
          </a:p>
        </p:txBody>
      </p:sp>
      <p:sp>
        <p:nvSpPr>
          <p:cNvPr id="184" name="Trapezoid 183">
            <a:extLst>
              <a:ext uri="{FF2B5EF4-FFF2-40B4-BE49-F238E27FC236}">
                <a16:creationId xmlns:a16="http://schemas.microsoft.com/office/drawing/2014/main" id="{9FED2120-684C-4BB1-BDD1-4706BF385255}"/>
              </a:ext>
            </a:extLst>
          </p:cNvPr>
          <p:cNvSpPr/>
          <p:nvPr/>
        </p:nvSpPr>
        <p:spPr>
          <a:xfrm rot="16200000">
            <a:off x="5852647" y="4936421"/>
            <a:ext cx="1960365" cy="1166722"/>
          </a:xfrm>
          <a:prstGeom prst="trapezoid">
            <a:avLst>
              <a:gd name="adj" fmla="val 66744"/>
            </a:avLst>
          </a:prstGeom>
          <a:solidFill>
            <a:schemeClr val="bg1">
              <a:lumMod val="65000"/>
              <a:lumOff val="35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C2B4DD0C-3F38-41CF-A328-793DE5D057F0}"/>
              </a:ext>
            </a:extLst>
          </p:cNvPr>
          <p:cNvSpPr/>
          <p:nvPr/>
        </p:nvSpPr>
        <p:spPr>
          <a:xfrm>
            <a:off x="6150520" y="5300638"/>
            <a:ext cx="98948" cy="438288"/>
          </a:xfrm>
          <a:prstGeom prst="rect">
            <a:avLst/>
          </a:prstGeom>
          <a:gradFill>
            <a:gsLst>
              <a:gs pos="0">
                <a:schemeClr val="bg1"/>
              </a:gs>
              <a:gs pos="50000">
                <a:schemeClr val="tx1"/>
              </a:gs>
              <a:gs pos="100000">
                <a:schemeClr val="bg1"/>
              </a:gs>
            </a:gsLst>
            <a:lin ang="5400000" scaled="0"/>
          </a:gradFill>
          <a:ln>
            <a:noFill/>
          </a:ln>
          <a:effectLst>
            <a:glow>
              <a:schemeClr val="tx1">
                <a:alpha val="40000"/>
              </a:schemeClr>
            </a:glo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4DFA02C1-7FC4-491C-A45D-8A331E6C17F1}"/>
              </a:ext>
            </a:extLst>
          </p:cNvPr>
          <p:cNvSpPr/>
          <p:nvPr/>
        </p:nvSpPr>
        <p:spPr>
          <a:xfrm rot="5400000">
            <a:off x="6495438" y="5355004"/>
            <a:ext cx="1967184" cy="304056"/>
          </a:xfrm>
          <a:prstGeom prst="rect">
            <a:avLst/>
          </a:prstGeom>
          <a:solidFill>
            <a:schemeClr val="bg1">
              <a:lumMod val="65000"/>
              <a:lumOff val="35000"/>
            </a:schemeClr>
          </a:solidFill>
          <a:ln>
            <a:noFill/>
          </a:ln>
          <a:effectLst>
            <a:glow>
              <a:srgbClr val="FF0000">
                <a:alpha val="40000"/>
              </a:srgb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Droid Serif" charset="0"/>
              <a:ea typeface="Droid Serif" charset="0"/>
              <a:cs typeface="Droid Serif" charset="0"/>
            </a:endParaRPr>
          </a:p>
        </p:txBody>
      </p:sp>
      <p:graphicFrame>
        <p:nvGraphicFramePr>
          <p:cNvPr id="187" name="Table 186">
            <a:extLst>
              <a:ext uri="{FF2B5EF4-FFF2-40B4-BE49-F238E27FC236}">
                <a16:creationId xmlns:a16="http://schemas.microsoft.com/office/drawing/2014/main" id="{BECD7153-F7C6-4263-A8B6-49284617C669}"/>
              </a:ext>
            </a:extLst>
          </p:cNvPr>
          <p:cNvGraphicFramePr>
            <a:graphicFrameLocks noGrp="1"/>
          </p:cNvGraphicFramePr>
          <p:nvPr/>
        </p:nvGraphicFramePr>
        <p:xfrm>
          <a:off x="7631058" y="4537606"/>
          <a:ext cx="219491" cy="1955432"/>
        </p:xfrm>
        <a:graphic>
          <a:graphicData uri="http://schemas.openxmlformats.org/drawingml/2006/table">
            <a:tbl>
              <a:tblPr>
                <a:tableStyleId>{2D5ABB26-0587-4C30-8999-92F81FD0307C}</a:tableStyleId>
              </a:tblPr>
              <a:tblGrid>
                <a:gridCol w="219491">
                  <a:extLst>
                    <a:ext uri="{9D8B030D-6E8A-4147-A177-3AD203B41FA5}">
                      <a16:colId xmlns:a16="http://schemas.microsoft.com/office/drawing/2014/main" val="3886583017"/>
                    </a:ext>
                  </a:extLst>
                </a:gridCol>
              </a:tblGrid>
              <a:tr h="244429">
                <a:tc>
                  <a:txBody>
                    <a:bodyPr/>
                    <a:lstStyle/>
                    <a:p>
                      <a:pPr algn="ctr"/>
                      <a:endParaRPr lang="en-US" sz="1300" dirty="0"/>
                    </a:p>
                  </a:txBody>
                  <a:tcPr marL="91455" marR="45727" marT="22864" marB="22864">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0244093"/>
                  </a:ext>
                </a:extLst>
              </a:tr>
              <a:tr h="244429">
                <a:tc>
                  <a:txBody>
                    <a:bodyPr/>
                    <a:lstStyle/>
                    <a:p>
                      <a:pPr algn="ctr"/>
                      <a:endParaRPr lang="en-US" sz="1300" dirty="0"/>
                    </a:p>
                  </a:txBody>
                  <a:tcPr marL="91455" marR="45727" marT="22864" marB="22864">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3536122"/>
                  </a:ext>
                </a:extLst>
              </a:tr>
              <a:tr h="244429">
                <a:tc>
                  <a:txBody>
                    <a:bodyPr/>
                    <a:lstStyle/>
                    <a:p>
                      <a:pPr algn="ctr"/>
                      <a:endParaRPr lang="en-US" sz="1300" dirty="0"/>
                    </a:p>
                  </a:txBody>
                  <a:tcPr marL="91455" marR="45727" marT="22864" marB="22864">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8871039"/>
                  </a:ext>
                </a:extLst>
              </a:tr>
              <a:tr h="244429">
                <a:tc>
                  <a:txBody>
                    <a:bodyPr/>
                    <a:lstStyle/>
                    <a:p>
                      <a:pPr algn="ctr"/>
                      <a:endParaRPr lang="en-US" sz="1300" dirty="0"/>
                    </a:p>
                  </a:txBody>
                  <a:tcPr marL="91455" marR="45727" marT="22864" marB="22864">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8330484"/>
                  </a:ext>
                </a:extLst>
              </a:tr>
              <a:tr h="244429">
                <a:tc>
                  <a:txBody>
                    <a:bodyPr/>
                    <a:lstStyle/>
                    <a:p>
                      <a:pPr algn="ctr"/>
                      <a:endParaRPr lang="en-US" sz="1300" dirty="0"/>
                    </a:p>
                  </a:txBody>
                  <a:tcPr marL="91455" marR="45727" marT="22864" marB="22864">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43551"/>
                  </a:ext>
                </a:extLst>
              </a:tr>
              <a:tr h="244429">
                <a:tc>
                  <a:txBody>
                    <a:bodyPr/>
                    <a:lstStyle/>
                    <a:p>
                      <a:pPr algn="ctr"/>
                      <a:endParaRPr lang="en-US" sz="1300" dirty="0"/>
                    </a:p>
                  </a:txBody>
                  <a:tcPr marL="91455" marR="45727" marT="22864" marB="22864">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5595209"/>
                  </a:ext>
                </a:extLst>
              </a:tr>
              <a:tr h="244429">
                <a:tc>
                  <a:txBody>
                    <a:bodyPr/>
                    <a:lstStyle/>
                    <a:p>
                      <a:pPr algn="ctr"/>
                      <a:endParaRPr lang="en-US" sz="1300" dirty="0"/>
                    </a:p>
                  </a:txBody>
                  <a:tcPr marL="91455" marR="45727" marT="22864" marB="22864">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3927160"/>
                  </a:ext>
                </a:extLst>
              </a:tr>
              <a:tr h="244429">
                <a:tc>
                  <a:txBody>
                    <a:bodyPr/>
                    <a:lstStyle/>
                    <a:p>
                      <a:pPr algn="ctr"/>
                      <a:endParaRPr lang="en-US" sz="1300" dirty="0"/>
                    </a:p>
                  </a:txBody>
                  <a:tcPr marL="91455" marR="45727" marT="22864" marB="22864">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8539717"/>
                  </a:ext>
                </a:extLst>
              </a:tr>
            </a:tbl>
          </a:graphicData>
        </a:graphic>
      </p:graphicFrame>
      <p:sp>
        <p:nvSpPr>
          <p:cNvPr id="188" name="Oval 187">
            <a:extLst>
              <a:ext uri="{FF2B5EF4-FFF2-40B4-BE49-F238E27FC236}">
                <a16:creationId xmlns:a16="http://schemas.microsoft.com/office/drawing/2014/main" id="{F6A95EA9-B48D-479C-9E9D-19819A544B51}"/>
              </a:ext>
            </a:extLst>
          </p:cNvPr>
          <p:cNvSpPr/>
          <p:nvPr/>
        </p:nvSpPr>
        <p:spPr>
          <a:xfrm rot="10800000" flipV="1">
            <a:off x="7172501" y="4523442"/>
            <a:ext cx="369367" cy="19671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Droid Serif" charset="0"/>
              <a:ea typeface="Droid Serif" charset="0"/>
              <a:cs typeface="Droid Serif" charset="0"/>
            </a:endParaRPr>
          </a:p>
        </p:txBody>
      </p:sp>
      <mc:AlternateContent xmlns:mc="http://schemas.openxmlformats.org/markup-compatibility/2006" xmlns:a14="http://schemas.microsoft.com/office/drawing/2010/main">
        <mc:Choice Requires="a14">
          <p:sp>
            <p:nvSpPr>
              <p:cNvPr id="189" name="TextBox 188">
                <a:extLst>
                  <a:ext uri="{FF2B5EF4-FFF2-40B4-BE49-F238E27FC236}">
                    <a16:creationId xmlns:a16="http://schemas.microsoft.com/office/drawing/2014/main" id="{94556B5D-F439-4CA4-8832-E4E50B0A66C5}"/>
                  </a:ext>
                </a:extLst>
              </p:cNvPr>
              <p:cNvSpPr txBox="1"/>
              <p:nvPr/>
            </p:nvSpPr>
            <p:spPr>
              <a:xfrm>
                <a:off x="5581884" y="5806313"/>
                <a:ext cx="645818"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𝐴</m:t>
                      </m:r>
                      <m:r>
                        <a:rPr lang="en-US" sz="2200" b="0" i="1" smtClean="0">
                          <a:latin typeface="Cambria Math" panose="02040503050406030204" pitchFamily="18" charset="0"/>
                        </a:rPr>
                        <m:t>(</m:t>
                      </m:r>
                      <m:r>
                        <a:rPr lang="en-US" sz="2200" b="0" i="1" smtClean="0">
                          <a:latin typeface="Cambria Math" panose="02040503050406030204" pitchFamily="18" charset="0"/>
                        </a:rPr>
                        <m:t>𝜃</m:t>
                      </m:r>
                      <m:r>
                        <a:rPr lang="en-US" sz="2200" b="0" i="1" smtClean="0">
                          <a:latin typeface="Cambria Math" panose="02040503050406030204" pitchFamily="18" charset="0"/>
                        </a:rPr>
                        <m:t>)</m:t>
                      </m:r>
                    </m:oMath>
                  </m:oMathPara>
                </a14:m>
                <a:endParaRPr lang="en-US" sz="2200" dirty="0"/>
              </a:p>
            </p:txBody>
          </p:sp>
        </mc:Choice>
        <mc:Fallback xmlns="">
          <p:sp>
            <p:nvSpPr>
              <p:cNvPr id="189" name="TextBox 188">
                <a:extLst>
                  <a:ext uri="{FF2B5EF4-FFF2-40B4-BE49-F238E27FC236}">
                    <a16:creationId xmlns:a16="http://schemas.microsoft.com/office/drawing/2014/main" id="{94556B5D-F439-4CA4-8832-E4E50B0A66C5}"/>
                  </a:ext>
                </a:extLst>
              </p:cNvPr>
              <p:cNvSpPr txBox="1">
                <a:spLocks noRot="1" noChangeAspect="1" noMove="1" noResize="1" noEditPoints="1" noAdjustHandles="1" noChangeArrowheads="1" noChangeShapeType="1" noTextEdit="1"/>
              </p:cNvSpPr>
              <p:nvPr/>
            </p:nvSpPr>
            <p:spPr>
              <a:xfrm>
                <a:off x="5581884" y="5806313"/>
                <a:ext cx="645818" cy="338554"/>
              </a:xfrm>
              <a:prstGeom prst="rect">
                <a:avLst/>
              </a:prstGeom>
              <a:blipFill>
                <a:blip r:embed="rId12"/>
                <a:stretch>
                  <a:fillRect l="-9434" r="-14151" b="-339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0" name="TextBox 189">
                <a:extLst>
                  <a:ext uri="{FF2B5EF4-FFF2-40B4-BE49-F238E27FC236}">
                    <a16:creationId xmlns:a16="http://schemas.microsoft.com/office/drawing/2014/main" id="{9E94618E-E0D0-425E-AECA-FDDC735AF3B1}"/>
                  </a:ext>
                </a:extLst>
              </p:cNvPr>
              <p:cNvSpPr txBox="1"/>
              <p:nvPr/>
            </p:nvSpPr>
            <p:spPr>
              <a:xfrm>
                <a:off x="4427961" y="4863428"/>
                <a:ext cx="6043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𝑊</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dirty="0"/>
              </a:p>
            </p:txBody>
          </p:sp>
        </mc:Choice>
        <mc:Fallback xmlns="">
          <p:sp>
            <p:nvSpPr>
              <p:cNvPr id="190" name="TextBox 189">
                <a:extLst>
                  <a:ext uri="{FF2B5EF4-FFF2-40B4-BE49-F238E27FC236}">
                    <a16:creationId xmlns:a16="http://schemas.microsoft.com/office/drawing/2014/main" id="{9E94618E-E0D0-425E-AECA-FDDC735AF3B1}"/>
                  </a:ext>
                </a:extLst>
              </p:cNvPr>
              <p:cNvSpPr txBox="1">
                <a:spLocks noRot="1" noChangeAspect="1" noMove="1" noResize="1" noEditPoints="1" noAdjustHandles="1" noChangeArrowheads="1" noChangeShapeType="1" noTextEdit="1"/>
              </p:cNvSpPr>
              <p:nvPr/>
            </p:nvSpPr>
            <p:spPr>
              <a:xfrm>
                <a:off x="4427961" y="4863428"/>
                <a:ext cx="604333" cy="276999"/>
              </a:xfrm>
              <a:prstGeom prst="rect">
                <a:avLst/>
              </a:prstGeom>
              <a:blipFill>
                <a:blip r:embed="rId13"/>
                <a:stretch>
                  <a:fillRect l="-8000" t="-2222" r="-13000" b="-3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1" name="TextBox 190">
                <a:extLst>
                  <a:ext uri="{FF2B5EF4-FFF2-40B4-BE49-F238E27FC236}">
                    <a16:creationId xmlns:a16="http://schemas.microsoft.com/office/drawing/2014/main" id="{A289E759-0D2E-4C01-8DA1-E68217CE3D7D}"/>
                  </a:ext>
                </a:extLst>
              </p:cNvPr>
              <p:cNvSpPr txBox="1"/>
              <p:nvPr/>
            </p:nvSpPr>
            <p:spPr>
              <a:xfrm>
                <a:off x="4497322" y="5667810"/>
                <a:ext cx="492955"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b="1" i="1" smtClean="0">
                          <a:solidFill>
                            <a:schemeClr val="tx1"/>
                          </a:solidFill>
                          <a:latin typeface="Cambria Math" panose="02040503050406030204" pitchFamily="18" charset="0"/>
                          <a:ea typeface="Cambria Math" panose="02040503050406030204" pitchFamily="18" charset="0"/>
                        </a:rPr>
                        <m:t>ℱ</m:t>
                      </m:r>
                    </m:oMath>
                  </m:oMathPara>
                </a14:m>
                <a:endParaRPr lang="en-US" sz="4000" b="1" dirty="0">
                  <a:solidFill>
                    <a:schemeClr val="tx1"/>
                  </a:solidFill>
                </a:endParaRPr>
              </a:p>
            </p:txBody>
          </p:sp>
        </mc:Choice>
        <mc:Fallback xmlns="">
          <p:sp>
            <p:nvSpPr>
              <p:cNvPr id="191" name="TextBox 190">
                <a:extLst>
                  <a:ext uri="{FF2B5EF4-FFF2-40B4-BE49-F238E27FC236}">
                    <a16:creationId xmlns:a16="http://schemas.microsoft.com/office/drawing/2014/main" id="{A289E759-0D2E-4C01-8DA1-E68217CE3D7D}"/>
                  </a:ext>
                </a:extLst>
              </p:cNvPr>
              <p:cNvSpPr txBox="1">
                <a:spLocks noRot="1" noChangeAspect="1" noMove="1" noResize="1" noEditPoints="1" noAdjustHandles="1" noChangeArrowheads="1" noChangeShapeType="1" noTextEdit="1"/>
              </p:cNvSpPr>
              <p:nvPr/>
            </p:nvSpPr>
            <p:spPr>
              <a:xfrm>
                <a:off x="4497322" y="5667810"/>
                <a:ext cx="492955" cy="615553"/>
              </a:xfrm>
              <a:prstGeom prst="rect">
                <a:avLst/>
              </a:prstGeom>
              <a:blipFill>
                <a:blip r:embed="rId14"/>
                <a:stretch>
                  <a:fillRect/>
                </a:stretch>
              </a:blipFill>
            </p:spPr>
            <p:txBody>
              <a:bodyPr/>
              <a:lstStyle/>
              <a:p>
                <a:r>
                  <a:rPr lang="en-US">
                    <a:noFill/>
                  </a:rPr>
                  <a:t> </a:t>
                </a:r>
              </a:p>
            </p:txBody>
          </p:sp>
        </mc:Fallback>
      </mc:AlternateContent>
      <p:cxnSp>
        <p:nvCxnSpPr>
          <p:cNvPr id="192" name="Straight Arrow Connector 191">
            <a:extLst>
              <a:ext uri="{FF2B5EF4-FFF2-40B4-BE49-F238E27FC236}">
                <a16:creationId xmlns:a16="http://schemas.microsoft.com/office/drawing/2014/main" id="{6382F1E3-3765-4024-8D7F-65CDC8B041D8}"/>
              </a:ext>
            </a:extLst>
          </p:cNvPr>
          <p:cNvCxnSpPr>
            <a:cxnSpLocks/>
          </p:cNvCxnSpPr>
          <p:nvPr/>
        </p:nvCxnSpPr>
        <p:spPr>
          <a:xfrm>
            <a:off x="5060002" y="5981927"/>
            <a:ext cx="521882" cy="0"/>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3" name="Straight Arrow Connector 192">
            <a:extLst>
              <a:ext uri="{FF2B5EF4-FFF2-40B4-BE49-F238E27FC236}">
                <a16:creationId xmlns:a16="http://schemas.microsoft.com/office/drawing/2014/main" id="{69EE9171-8094-4AEE-BB09-FFD62B607F15}"/>
              </a:ext>
            </a:extLst>
          </p:cNvPr>
          <p:cNvCxnSpPr>
            <a:cxnSpLocks/>
            <a:endCxn id="191" idx="0"/>
          </p:cNvCxnSpPr>
          <p:nvPr/>
        </p:nvCxnSpPr>
        <p:spPr>
          <a:xfrm flipH="1">
            <a:off x="4743800" y="5210878"/>
            <a:ext cx="10020" cy="456932"/>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200" name="Picture 199" descr="A circuit board&#10;&#10;Description automatically generated">
            <a:extLst>
              <a:ext uri="{FF2B5EF4-FFF2-40B4-BE49-F238E27FC236}">
                <a16:creationId xmlns:a16="http://schemas.microsoft.com/office/drawing/2014/main" id="{340FCA13-92FE-4DA8-9F8C-F689B8E96D78}"/>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231758" y="3748777"/>
            <a:ext cx="3860691" cy="3012241"/>
          </a:xfrm>
          <a:prstGeom prst="rect">
            <a:avLst/>
          </a:prstGeom>
          <a:solidFill>
            <a:schemeClr val="tx1"/>
          </a:solidFill>
          <a:ln w="28575">
            <a:solidFill>
              <a:schemeClr val="tx1"/>
            </a:solidFill>
          </a:ln>
          <a:effectLst/>
        </p:spPr>
      </p:pic>
      <p:grpSp>
        <p:nvGrpSpPr>
          <p:cNvPr id="7" name="Group 6">
            <a:extLst>
              <a:ext uri="{FF2B5EF4-FFF2-40B4-BE49-F238E27FC236}">
                <a16:creationId xmlns:a16="http://schemas.microsoft.com/office/drawing/2014/main" id="{E7C08DD9-B7B5-4FF3-ADE3-E763BC3A5CF8}"/>
              </a:ext>
            </a:extLst>
          </p:cNvPr>
          <p:cNvGrpSpPr/>
          <p:nvPr/>
        </p:nvGrpSpPr>
        <p:grpSpPr>
          <a:xfrm>
            <a:off x="99550" y="94559"/>
            <a:ext cx="3574176" cy="4110295"/>
            <a:chOff x="99550" y="94559"/>
            <a:chExt cx="3574176" cy="4110295"/>
          </a:xfrm>
        </p:grpSpPr>
        <p:sp>
          <p:nvSpPr>
            <p:cNvPr id="18" name="TextBox 17">
              <a:extLst>
                <a:ext uri="{FF2B5EF4-FFF2-40B4-BE49-F238E27FC236}">
                  <a16:creationId xmlns:a16="http://schemas.microsoft.com/office/drawing/2014/main" id="{EC17891F-F877-4252-BF2A-CF842A4D02BD}"/>
                </a:ext>
              </a:extLst>
            </p:cNvPr>
            <p:cNvSpPr txBox="1"/>
            <p:nvPr/>
          </p:nvSpPr>
          <p:spPr>
            <a:xfrm>
              <a:off x="2046106" y="2687183"/>
              <a:ext cx="1627620" cy="12464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FF00"/>
                  </a:solidFill>
                  <a:effectLst/>
                  <a:uLnTx/>
                  <a:uFillTx/>
                  <a:latin typeface="+mj-lt"/>
                  <a:ea typeface="Linux Libertine" panose="02000503000000000000" pitchFamily="2" charset="0"/>
                  <a:cs typeface="Linux Libertine" panose="02000503000000000000" pitchFamily="2" charset="0"/>
                </a:rPr>
                <a:t>filtering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FF00"/>
                  </a:solidFill>
                  <a:effectLst/>
                  <a:uLnTx/>
                  <a:uFillTx/>
                  <a:latin typeface="+mj-lt"/>
                  <a:ea typeface="Linux Libertine" panose="02000503000000000000" pitchFamily="2" charset="0"/>
                  <a:cs typeface="Linux Libertine" panose="02000503000000000000" pitchFamily="2" charset="0"/>
                </a:rPr>
                <a:t>light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FF00"/>
                  </a:solidFill>
                  <a:effectLst/>
                  <a:uLnTx/>
                  <a:uFillTx/>
                  <a:latin typeface="+mj-lt"/>
                  <a:ea typeface="Linux Libertine" panose="02000503000000000000" pitchFamily="2" charset="0"/>
                  <a:cs typeface="Linux Libertine" panose="02000503000000000000" pitchFamily="2" charset="0"/>
                </a:rPr>
                <a:t>paths,</a:t>
              </a:r>
            </a:p>
          </p:txBody>
        </p:sp>
        <p:pic>
          <p:nvPicPr>
            <p:cNvPr id="9" name="Picture 8">
              <a:extLst>
                <a:ext uri="{FF2B5EF4-FFF2-40B4-BE49-F238E27FC236}">
                  <a16:creationId xmlns:a16="http://schemas.microsoft.com/office/drawing/2014/main" id="{4CF6F48E-2730-43BF-84C6-8B06B2108130}"/>
                </a:ext>
              </a:extLst>
            </p:cNvPr>
            <p:cNvPicPr>
              <a:picLocks noChangeAspect="1"/>
            </p:cNvPicPr>
            <p:nvPr/>
          </p:nvPicPr>
          <p:blipFill rotWithShape="1">
            <a:blip r:embed="rId17">
              <a:extLst>
                <a:ext uri="{28A0092B-C50C-407E-A947-70E740481C1C}">
                  <a14:useLocalDpi xmlns:a14="http://schemas.microsoft.com/office/drawing/2010/main"/>
                </a:ext>
              </a:extLst>
            </a:blip>
            <a:srcRect l="12552" t="18381" r="12552" b="18381"/>
            <a:stretch/>
          </p:blipFill>
          <p:spPr>
            <a:xfrm>
              <a:off x="2429844" y="1337500"/>
              <a:ext cx="1144447" cy="1000771"/>
            </a:xfrm>
            <a:prstGeom prst="rect">
              <a:avLst/>
            </a:prstGeom>
            <a:ln w="28575">
              <a:solidFill>
                <a:srgbClr val="FF0000"/>
              </a:solidFill>
            </a:ln>
          </p:spPr>
        </p:pic>
        <p:grpSp>
          <p:nvGrpSpPr>
            <p:cNvPr id="10" name="Group 9">
              <a:extLst>
                <a:ext uri="{FF2B5EF4-FFF2-40B4-BE49-F238E27FC236}">
                  <a16:creationId xmlns:a16="http://schemas.microsoft.com/office/drawing/2014/main" id="{7872840C-3737-4CA0-B159-D541AFB9F03F}"/>
                </a:ext>
              </a:extLst>
            </p:cNvPr>
            <p:cNvGrpSpPr/>
            <p:nvPr/>
          </p:nvGrpSpPr>
          <p:grpSpPr>
            <a:xfrm>
              <a:off x="2429846" y="258993"/>
              <a:ext cx="1144446" cy="1000771"/>
              <a:chOff x="1871660" y="2514168"/>
              <a:chExt cx="1492116" cy="1006713"/>
            </a:xfrm>
          </p:grpSpPr>
          <p:sp>
            <p:nvSpPr>
              <p:cNvPr id="12" name="Rectangle 11">
                <a:extLst>
                  <a:ext uri="{FF2B5EF4-FFF2-40B4-BE49-F238E27FC236}">
                    <a16:creationId xmlns:a16="http://schemas.microsoft.com/office/drawing/2014/main" id="{D0ABDB14-1B4F-49B0-B597-286102350DCB}"/>
                  </a:ext>
                </a:extLst>
              </p:cNvPr>
              <p:cNvSpPr/>
              <p:nvPr/>
            </p:nvSpPr>
            <p:spPr>
              <a:xfrm>
                <a:off x="1871660" y="2514168"/>
                <a:ext cx="1492116" cy="1006713"/>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49AA3C57-589E-4137-A9F4-089446930013}"/>
                  </a:ext>
                </a:extLst>
              </p:cNvPr>
              <p:cNvGrpSpPr/>
              <p:nvPr/>
            </p:nvGrpSpPr>
            <p:grpSpPr>
              <a:xfrm>
                <a:off x="2255160" y="2721960"/>
                <a:ext cx="725115" cy="586929"/>
                <a:chOff x="208335" y="3761509"/>
                <a:chExt cx="740664" cy="737936"/>
              </a:xfrm>
            </p:grpSpPr>
            <p:sp>
              <p:nvSpPr>
                <p:cNvPr id="14" name="Rectangle 13">
                  <a:extLst>
                    <a:ext uri="{FF2B5EF4-FFF2-40B4-BE49-F238E27FC236}">
                      <a16:creationId xmlns:a16="http://schemas.microsoft.com/office/drawing/2014/main" id="{031E984C-0BD8-4FBB-BE1C-8DDB87AE6ABE}"/>
                    </a:ext>
                  </a:extLst>
                </p:cNvPr>
                <p:cNvSpPr/>
                <p:nvPr/>
              </p:nvSpPr>
              <p:spPr>
                <a:xfrm>
                  <a:off x="208335" y="3761509"/>
                  <a:ext cx="740664" cy="73793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4B814A51-CA94-442D-B867-8C4295C71682}"/>
                    </a:ext>
                  </a:extLst>
                </p:cNvPr>
                <p:cNvGrpSpPr/>
                <p:nvPr/>
              </p:nvGrpSpPr>
              <p:grpSpPr>
                <a:xfrm>
                  <a:off x="382525" y="3887839"/>
                  <a:ext cx="392283" cy="485276"/>
                  <a:chOff x="2237873" y="5037219"/>
                  <a:chExt cx="392283" cy="485276"/>
                </a:xfrm>
              </p:grpSpPr>
              <p:sp>
                <p:nvSpPr>
                  <p:cNvPr id="16" name="Rectangle 15">
                    <a:extLst>
                      <a:ext uri="{FF2B5EF4-FFF2-40B4-BE49-F238E27FC236}">
                        <a16:creationId xmlns:a16="http://schemas.microsoft.com/office/drawing/2014/main" id="{C7E2636B-CBF1-4BF1-A783-60E9DFCC7602}"/>
                      </a:ext>
                    </a:extLst>
                  </p:cNvPr>
                  <p:cNvSpPr/>
                  <p:nvPr/>
                </p:nvSpPr>
                <p:spPr>
                  <a:xfrm>
                    <a:off x="2237873" y="5037220"/>
                    <a:ext cx="120315" cy="485275"/>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444340C1-12AC-4980-8444-8C5832930C8F}"/>
                      </a:ext>
                    </a:extLst>
                  </p:cNvPr>
                  <p:cNvSpPr/>
                  <p:nvPr/>
                </p:nvSpPr>
                <p:spPr>
                  <a:xfrm>
                    <a:off x="2509841" y="5037219"/>
                    <a:ext cx="120315" cy="485275"/>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Calibri" panose="020F0502020204030204"/>
                      <a:ea typeface="+mn-ea"/>
                      <a:cs typeface="+mn-cs"/>
                    </a:endParaRPr>
                  </a:p>
                </p:txBody>
              </p:sp>
            </p:grpSp>
          </p:grpSp>
        </p:grpSp>
        <p:sp>
          <p:nvSpPr>
            <p:cNvPr id="22" name="Rectangle 21">
              <a:extLst>
                <a:ext uri="{FF2B5EF4-FFF2-40B4-BE49-F238E27FC236}">
                  <a16:creationId xmlns:a16="http://schemas.microsoft.com/office/drawing/2014/main" id="{11A2BA72-547A-4004-9774-98315B0DBD6E}"/>
                </a:ext>
              </a:extLst>
            </p:cNvPr>
            <p:cNvSpPr/>
            <p:nvPr/>
          </p:nvSpPr>
          <p:spPr>
            <a:xfrm>
              <a:off x="166289" y="1396670"/>
              <a:ext cx="2140307" cy="685079"/>
            </a:xfrm>
            <a:prstGeom prst="rect">
              <a:avLst/>
            </a:prstGeom>
            <a:solidFill>
              <a:srgbClr val="343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cxnSp>
          <p:nvCxnSpPr>
            <p:cNvPr id="23" name="Straight Arrow Connector 22">
              <a:extLst>
                <a:ext uri="{FF2B5EF4-FFF2-40B4-BE49-F238E27FC236}">
                  <a16:creationId xmlns:a16="http://schemas.microsoft.com/office/drawing/2014/main" id="{55B12954-45AC-49C4-A995-87CCDF94B894}"/>
                </a:ext>
              </a:extLst>
            </p:cNvPr>
            <p:cNvCxnSpPr>
              <a:cxnSpLocks/>
            </p:cNvCxnSpPr>
            <p:nvPr/>
          </p:nvCxnSpPr>
          <p:spPr>
            <a:xfrm>
              <a:off x="856383" y="901454"/>
              <a:ext cx="446810" cy="1522218"/>
            </a:xfrm>
            <a:prstGeom prst="straightConnector1">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3EFA589-877E-4391-8DFE-F4E8531148D2}"/>
                </a:ext>
              </a:extLst>
            </p:cNvPr>
            <p:cNvCxnSpPr>
              <a:cxnSpLocks/>
            </p:cNvCxnSpPr>
            <p:nvPr/>
          </p:nvCxnSpPr>
          <p:spPr>
            <a:xfrm flipV="1">
              <a:off x="1325129" y="869453"/>
              <a:ext cx="341542" cy="1546553"/>
            </a:xfrm>
            <a:prstGeom prst="straightConnector1">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6CBD5EA9-630D-4124-AE28-4FD6E3006AEC}"/>
                </a:ext>
              </a:extLst>
            </p:cNvPr>
            <p:cNvGrpSpPr/>
            <p:nvPr/>
          </p:nvGrpSpPr>
          <p:grpSpPr>
            <a:xfrm rot="5400000">
              <a:off x="1563914" y="493448"/>
              <a:ext cx="123320" cy="660265"/>
              <a:chOff x="261253" y="261257"/>
              <a:chExt cx="478977" cy="3847469"/>
            </a:xfrm>
            <a:solidFill>
              <a:schemeClr val="bg1"/>
            </a:solidFill>
          </p:grpSpPr>
          <p:sp>
            <p:nvSpPr>
              <p:cNvPr id="44" name="Rectangle 43">
                <a:extLst>
                  <a:ext uri="{FF2B5EF4-FFF2-40B4-BE49-F238E27FC236}">
                    <a16:creationId xmlns:a16="http://schemas.microsoft.com/office/drawing/2014/main" id="{04614F3D-6046-4E3C-B2AC-2CBD4CF13A2A}"/>
                  </a:ext>
                </a:extLst>
              </p:cNvPr>
              <p:cNvSpPr/>
              <p:nvPr/>
            </p:nvSpPr>
            <p:spPr>
              <a:xfrm>
                <a:off x="261253" y="261257"/>
                <a:ext cx="478969" cy="478975"/>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45" name="Rectangle 44">
                <a:extLst>
                  <a:ext uri="{FF2B5EF4-FFF2-40B4-BE49-F238E27FC236}">
                    <a16:creationId xmlns:a16="http://schemas.microsoft.com/office/drawing/2014/main" id="{2DA95FDE-FBA1-4CA8-9BD6-9773821AF32A}"/>
                  </a:ext>
                </a:extLst>
              </p:cNvPr>
              <p:cNvSpPr/>
              <p:nvPr/>
            </p:nvSpPr>
            <p:spPr>
              <a:xfrm>
                <a:off x="261253" y="740226"/>
                <a:ext cx="478971" cy="478975"/>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46" name="Rectangle 45">
                <a:extLst>
                  <a:ext uri="{FF2B5EF4-FFF2-40B4-BE49-F238E27FC236}">
                    <a16:creationId xmlns:a16="http://schemas.microsoft.com/office/drawing/2014/main" id="{27EF2685-D73B-4E0F-BDCC-81A53AFC006B}"/>
                  </a:ext>
                </a:extLst>
              </p:cNvPr>
              <p:cNvSpPr/>
              <p:nvPr/>
            </p:nvSpPr>
            <p:spPr>
              <a:xfrm>
                <a:off x="261255" y="1223125"/>
                <a:ext cx="478971" cy="478975"/>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47" name="Rectangle 46">
                <a:extLst>
                  <a:ext uri="{FF2B5EF4-FFF2-40B4-BE49-F238E27FC236}">
                    <a16:creationId xmlns:a16="http://schemas.microsoft.com/office/drawing/2014/main" id="{3FC1D767-6369-4881-8C9E-FAD17C895695}"/>
                  </a:ext>
                </a:extLst>
              </p:cNvPr>
              <p:cNvSpPr/>
              <p:nvPr/>
            </p:nvSpPr>
            <p:spPr>
              <a:xfrm>
                <a:off x="261255" y="1706027"/>
                <a:ext cx="478973" cy="478974"/>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48" name="Rectangle 47">
                <a:extLst>
                  <a:ext uri="{FF2B5EF4-FFF2-40B4-BE49-F238E27FC236}">
                    <a16:creationId xmlns:a16="http://schemas.microsoft.com/office/drawing/2014/main" id="{AC49DB5F-6CB0-43AB-B065-32E330D3FAFF}"/>
                  </a:ext>
                </a:extLst>
              </p:cNvPr>
              <p:cNvSpPr/>
              <p:nvPr/>
            </p:nvSpPr>
            <p:spPr>
              <a:xfrm>
                <a:off x="261257" y="2184998"/>
                <a:ext cx="478973" cy="478974"/>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49" name="Rectangle 48">
                <a:extLst>
                  <a:ext uri="{FF2B5EF4-FFF2-40B4-BE49-F238E27FC236}">
                    <a16:creationId xmlns:a16="http://schemas.microsoft.com/office/drawing/2014/main" id="{C1703760-DA17-4425-976C-EB0E43ED911E}"/>
                  </a:ext>
                </a:extLst>
              </p:cNvPr>
              <p:cNvSpPr/>
              <p:nvPr/>
            </p:nvSpPr>
            <p:spPr>
              <a:xfrm>
                <a:off x="261257" y="2667888"/>
                <a:ext cx="478973" cy="478974"/>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50" name="Rectangle 49">
                <a:extLst>
                  <a:ext uri="{FF2B5EF4-FFF2-40B4-BE49-F238E27FC236}">
                    <a16:creationId xmlns:a16="http://schemas.microsoft.com/office/drawing/2014/main" id="{87E022D1-ED4F-4293-BC5C-6803514E238A}"/>
                  </a:ext>
                </a:extLst>
              </p:cNvPr>
              <p:cNvSpPr/>
              <p:nvPr/>
            </p:nvSpPr>
            <p:spPr>
              <a:xfrm>
                <a:off x="261257" y="3150784"/>
                <a:ext cx="478973" cy="478974"/>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51" name="Rectangle 50">
                <a:extLst>
                  <a:ext uri="{FF2B5EF4-FFF2-40B4-BE49-F238E27FC236}">
                    <a16:creationId xmlns:a16="http://schemas.microsoft.com/office/drawing/2014/main" id="{CC17B532-001D-4F5E-A624-D31BE1CC914F}"/>
                  </a:ext>
                </a:extLst>
              </p:cNvPr>
              <p:cNvSpPr/>
              <p:nvPr/>
            </p:nvSpPr>
            <p:spPr>
              <a:xfrm>
                <a:off x="261257" y="3629752"/>
                <a:ext cx="478973" cy="478974"/>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grpSp>
        <p:cxnSp>
          <p:nvCxnSpPr>
            <p:cNvPr id="29" name="Straight Connector 28">
              <a:extLst>
                <a:ext uri="{FF2B5EF4-FFF2-40B4-BE49-F238E27FC236}">
                  <a16:creationId xmlns:a16="http://schemas.microsoft.com/office/drawing/2014/main" id="{23317D9A-6C7A-43CD-B39F-9B56824A75E6}"/>
                </a:ext>
              </a:extLst>
            </p:cNvPr>
            <p:cNvCxnSpPr>
              <a:cxnSpLocks/>
            </p:cNvCxnSpPr>
            <p:nvPr/>
          </p:nvCxnSpPr>
          <p:spPr>
            <a:xfrm>
              <a:off x="166289" y="2416007"/>
              <a:ext cx="21403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EB8757D-9299-423A-B167-3EA9111CC222}"/>
                </a:ext>
              </a:extLst>
            </p:cNvPr>
            <p:cNvCxnSpPr>
              <a:cxnSpLocks/>
            </p:cNvCxnSpPr>
            <p:nvPr/>
          </p:nvCxnSpPr>
          <p:spPr>
            <a:xfrm flipV="1">
              <a:off x="1666671" y="894740"/>
              <a:ext cx="0" cy="684802"/>
            </a:xfrm>
            <a:prstGeom prst="straightConnector1">
              <a:avLst/>
            </a:prstGeom>
            <a:ln w="38100">
              <a:solidFill>
                <a:schemeClr val="accent1">
                  <a:alpha val="2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70B268C-B690-49A5-A043-E34881478F40}"/>
                </a:ext>
              </a:extLst>
            </p:cNvPr>
            <p:cNvCxnSpPr>
              <a:cxnSpLocks/>
            </p:cNvCxnSpPr>
            <p:nvPr/>
          </p:nvCxnSpPr>
          <p:spPr>
            <a:xfrm flipV="1">
              <a:off x="1309259" y="1571400"/>
              <a:ext cx="357528" cy="251128"/>
            </a:xfrm>
            <a:prstGeom prst="straightConnector1">
              <a:avLst/>
            </a:prstGeom>
            <a:ln w="38100">
              <a:solidFill>
                <a:schemeClr val="accent1">
                  <a:alpha val="2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8942BD5-47F0-48F6-89F6-AE0CDE7D9C68}"/>
                </a:ext>
              </a:extLst>
            </p:cNvPr>
            <p:cNvCxnSpPr>
              <a:cxnSpLocks/>
            </p:cNvCxnSpPr>
            <p:nvPr/>
          </p:nvCxnSpPr>
          <p:spPr>
            <a:xfrm>
              <a:off x="914756" y="907224"/>
              <a:ext cx="394503" cy="915305"/>
            </a:xfrm>
            <a:prstGeom prst="straightConnector1">
              <a:avLst/>
            </a:prstGeom>
            <a:ln w="38100">
              <a:solidFill>
                <a:schemeClr val="accent1">
                  <a:alpha val="2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1ADF887-9EC7-431D-9D59-BF26A2850A9C}"/>
                </a:ext>
              </a:extLst>
            </p:cNvPr>
            <p:cNvCxnSpPr>
              <a:cxnSpLocks/>
            </p:cNvCxnSpPr>
            <p:nvPr/>
          </p:nvCxnSpPr>
          <p:spPr>
            <a:xfrm flipH="1" flipV="1">
              <a:off x="1666556" y="894740"/>
              <a:ext cx="206954" cy="730051"/>
            </a:xfrm>
            <a:prstGeom prst="straightConnector1">
              <a:avLst/>
            </a:prstGeom>
            <a:ln w="38100">
              <a:solidFill>
                <a:srgbClr val="03AD50">
                  <a:alpha val="25000"/>
                </a:srgb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825348B-161B-45D8-9A47-ED98EB81F083}"/>
                </a:ext>
              </a:extLst>
            </p:cNvPr>
            <p:cNvCxnSpPr>
              <a:cxnSpLocks/>
            </p:cNvCxnSpPr>
            <p:nvPr/>
          </p:nvCxnSpPr>
          <p:spPr>
            <a:xfrm flipV="1">
              <a:off x="1875488" y="1617294"/>
              <a:ext cx="0" cy="791048"/>
            </a:xfrm>
            <a:prstGeom prst="straightConnector1">
              <a:avLst/>
            </a:prstGeom>
            <a:ln w="38100">
              <a:solidFill>
                <a:srgbClr val="03AD50">
                  <a:alpha val="25000"/>
                </a:srgb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315F2B4-7582-4417-96B5-7CAEA97939FF}"/>
                </a:ext>
              </a:extLst>
            </p:cNvPr>
            <p:cNvCxnSpPr>
              <a:cxnSpLocks/>
            </p:cNvCxnSpPr>
            <p:nvPr/>
          </p:nvCxnSpPr>
          <p:spPr>
            <a:xfrm>
              <a:off x="961774" y="904963"/>
              <a:ext cx="870637" cy="1480626"/>
            </a:xfrm>
            <a:prstGeom prst="straightConnector1">
              <a:avLst/>
            </a:prstGeom>
            <a:ln w="38100">
              <a:solidFill>
                <a:srgbClr val="03AD50">
                  <a:alpha val="25000"/>
                </a:srgb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E933B2D6-6254-4C57-9FDE-EF648609F1E5}"/>
                </a:ext>
              </a:extLst>
            </p:cNvPr>
            <p:cNvSpPr/>
            <p:nvPr/>
          </p:nvSpPr>
          <p:spPr>
            <a:xfrm>
              <a:off x="99550" y="94559"/>
              <a:ext cx="3574176" cy="41102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pic>
          <p:nvPicPr>
            <p:cNvPr id="57" name="Picture 2" descr="Image result for skin structure">
              <a:extLst>
                <a:ext uri="{FF2B5EF4-FFF2-40B4-BE49-F238E27FC236}">
                  <a16:creationId xmlns:a16="http://schemas.microsoft.com/office/drawing/2014/main" id="{F281886A-D00A-4A77-90A0-208C9616A004}"/>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15551" t="7585" r="14396" b="7704"/>
            <a:stretch/>
          </p:blipFill>
          <p:spPr bwMode="auto">
            <a:xfrm>
              <a:off x="319296" y="2454090"/>
              <a:ext cx="1834292" cy="173928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8D41805F-1A19-4D75-B53F-E70BAEA341B2}"/>
                </a:ext>
              </a:extLst>
            </p:cNvPr>
            <p:cNvGrpSpPr/>
            <p:nvPr/>
          </p:nvGrpSpPr>
          <p:grpSpPr>
            <a:xfrm>
              <a:off x="1271593" y="187946"/>
              <a:ext cx="786334" cy="693746"/>
              <a:chOff x="1271593" y="187946"/>
              <a:chExt cx="786334" cy="693746"/>
            </a:xfrm>
          </p:grpSpPr>
          <p:grpSp>
            <p:nvGrpSpPr>
              <p:cNvPr id="136" name="Group 135">
                <a:extLst>
                  <a:ext uri="{FF2B5EF4-FFF2-40B4-BE49-F238E27FC236}">
                    <a16:creationId xmlns:a16="http://schemas.microsoft.com/office/drawing/2014/main" id="{EA1B13CD-8D10-4E4C-B951-BEA5DBB409B0}"/>
                  </a:ext>
                </a:extLst>
              </p:cNvPr>
              <p:cNvGrpSpPr/>
              <p:nvPr/>
            </p:nvGrpSpPr>
            <p:grpSpPr>
              <a:xfrm rot="5400000">
                <a:off x="1598586" y="422351"/>
                <a:ext cx="132349" cy="786333"/>
                <a:chOff x="261257" y="261257"/>
                <a:chExt cx="478973" cy="3847469"/>
              </a:xfrm>
              <a:solidFill>
                <a:schemeClr val="tx1"/>
              </a:solidFill>
            </p:grpSpPr>
            <p:sp>
              <p:nvSpPr>
                <p:cNvPr id="141" name="Rectangle 140">
                  <a:extLst>
                    <a:ext uri="{FF2B5EF4-FFF2-40B4-BE49-F238E27FC236}">
                      <a16:creationId xmlns:a16="http://schemas.microsoft.com/office/drawing/2014/main" id="{BAD38210-6AA2-447C-B49C-F32CF240E370}"/>
                    </a:ext>
                  </a:extLst>
                </p:cNvPr>
                <p:cNvSpPr/>
                <p:nvPr/>
              </p:nvSpPr>
              <p:spPr>
                <a:xfrm>
                  <a:off x="261257" y="261257"/>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D6772F24-F5FE-411D-BBC5-DC8B1B6481E8}"/>
                    </a:ext>
                  </a:extLst>
                </p:cNvPr>
                <p:cNvSpPr/>
                <p:nvPr/>
              </p:nvSpPr>
              <p:spPr>
                <a:xfrm>
                  <a:off x="261257" y="740229"/>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57E1478D-334A-4DCA-B81A-E10465F7E829}"/>
                    </a:ext>
                  </a:extLst>
                </p:cNvPr>
                <p:cNvSpPr/>
                <p:nvPr/>
              </p:nvSpPr>
              <p:spPr>
                <a:xfrm>
                  <a:off x="261257" y="1223123"/>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Rectangle 145">
                  <a:extLst>
                    <a:ext uri="{FF2B5EF4-FFF2-40B4-BE49-F238E27FC236}">
                      <a16:creationId xmlns:a16="http://schemas.microsoft.com/office/drawing/2014/main" id="{A5A7ED48-31E9-4C19-B5F0-1CEF533C07F0}"/>
                    </a:ext>
                  </a:extLst>
                </p:cNvPr>
                <p:cNvSpPr/>
                <p:nvPr/>
              </p:nvSpPr>
              <p:spPr>
                <a:xfrm>
                  <a:off x="261257" y="170602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2F234940-509E-4C80-9840-E18155526EE6}"/>
                    </a:ext>
                  </a:extLst>
                </p:cNvPr>
                <p:cNvSpPr/>
                <p:nvPr/>
              </p:nvSpPr>
              <p:spPr>
                <a:xfrm>
                  <a:off x="261257" y="218499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E60659C4-B313-4371-9497-6B599DA9CC23}"/>
                    </a:ext>
                  </a:extLst>
                </p:cNvPr>
                <p:cNvSpPr/>
                <p:nvPr/>
              </p:nvSpPr>
              <p:spPr>
                <a:xfrm>
                  <a:off x="261257" y="2667888"/>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8E368F3F-458E-4256-88DC-CF7B4766CBA9}"/>
                    </a:ext>
                  </a:extLst>
                </p:cNvPr>
                <p:cNvSpPr/>
                <p:nvPr/>
              </p:nvSpPr>
              <p:spPr>
                <a:xfrm>
                  <a:off x="261258" y="315078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B0BBB46E-06C3-42BB-85F6-67C83264764A}"/>
                    </a:ext>
                  </a:extLst>
                </p:cNvPr>
                <p:cNvSpPr/>
                <p:nvPr/>
              </p:nvSpPr>
              <p:spPr>
                <a:xfrm>
                  <a:off x="261258" y="362975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8" name="Rectangle 137">
                <a:extLst>
                  <a:ext uri="{FF2B5EF4-FFF2-40B4-BE49-F238E27FC236}">
                    <a16:creationId xmlns:a16="http://schemas.microsoft.com/office/drawing/2014/main" id="{11B0E6A1-DAC0-4B66-89EB-C15EC1ABBF2D}"/>
                  </a:ext>
                </a:extLst>
              </p:cNvPr>
              <p:cNvSpPr/>
              <p:nvPr/>
            </p:nvSpPr>
            <p:spPr>
              <a:xfrm rot="5400000">
                <a:off x="1425640" y="265307"/>
                <a:ext cx="467169" cy="31244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140" name="Flowchart: Delay 139">
                <a:extLst>
                  <a:ext uri="{FF2B5EF4-FFF2-40B4-BE49-F238E27FC236}">
                    <a16:creationId xmlns:a16="http://schemas.microsoft.com/office/drawing/2014/main" id="{5B4777E2-02AA-4590-9CBF-E2EF7183C0B7}"/>
                  </a:ext>
                </a:extLst>
              </p:cNvPr>
              <p:cNvSpPr/>
              <p:nvPr/>
            </p:nvSpPr>
            <p:spPr>
              <a:xfrm rot="16200000">
                <a:off x="1538082" y="235110"/>
                <a:ext cx="253356" cy="786333"/>
              </a:xfrm>
              <a:prstGeom prst="flowChartDelay">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1" name="Group 150">
              <a:extLst>
                <a:ext uri="{FF2B5EF4-FFF2-40B4-BE49-F238E27FC236}">
                  <a16:creationId xmlns:a16="http://schemas.microsoft.com/office/drawing/2014/main" id="{A944C823-49D6-4DE1-B933-1752D95B413F}"/>
                </a:ext>
              </a:extLst>
            </p:cNvPr>
            <p:cNvGrpSpPr/>
            <p:nvPr/>
          </p:nvGrpSpPr>
          <p:grpSpPr>
            <a:xfrm rot="10800000">
              <a:off x="263477" y="206348"/>
              <a:ext cx="920510" cy="678891"/>
              <a:chOff x="8496185" y="2101019"/>
              <a:chExt cx="920510" cy="678891"/>
            </a:xfrm>
          </p:grpSpPr>
          <p:grpSp>
            <p:nvGrpSpPr>
              <p:cNvPr id="152" name="Group 151">
                <a:extLst>
                  <a:ext uri="{FF2B5EF4-FFF2-40B4-BE49-F238E27FC236}">
                    <a16:creationId xmlns:a16="http://schemas.microsoft.com/office/drawing/2014/main" id="{19EE0590-0588-4ACF-95A2-F1BFCB43BB3F}"/>
                  </a:ext>
                </a:extLst>
              </p:cNvPr>
              <p:cNvGrpSpPr/>
              <p:nvPr/>
            </p:nvGrpSpPr>
            <p:grpSpPr>
              <a:xfrm rot="16200000">
                <a:off x="8687903" y="2051118"/>
                <a:ext cx="537074" cy="920510"/>
                <a:chOff x="500910" y="2184396"/>
                <a:chExt cx="3309720" cy="1911350"/>
              </a:xfrm>
            </p:grpSpPr>
            <p:sp>
              <p:nvSpPr>
                <p:cNvPr id="195" name="Isosceles Triangle 194">
                  <a:extLst>
                    <a:ext uri="{FF2B5EF4-FFF2-40B4-BE49-F238E27FC236}">
                      <a16:creationId xmlns:a16="http://schemas.microsoft.com/office/drawing/2014/main" id="{BD23C26A-CFDA-40AE-8AE3-87E1BD66F203}"/>
                    </a:ext>
                  </a:extLst>
                </p:cNvPr>
                <p:cNvSpPr/>
                <p:nvPr/>
              </p:nvSpPr>
              <p:spPr>
                <a:xfrm rot="16200000">
                  <a:off x="2447690" y="2618506"/>
                  <a:ext cx="1682750" cy="1043131"/>
                </a:xfrm>
                <a:prstGeom prst="triangle">
                  <a:avLst/>
                </a:prstGeom>
                <a:solidFill>
                  <a:schemeClr val="bg1"/>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rgbClr val="FFFF00"/>
                    </a:solidFill>
                  </a:endParaRPr>
                </a:p>
              </p:txBody>
            </p:sp>
            <p:sp>
              <p:nvSpPr>
                <p:cNvPr id="196" name="Rectangle 195">
                  <a:extLst>
                    <a:ext uri="{FF2B5EF4-FFF2-40B4-BE49-F238E27FC236}">
                      <a16:creationId xmlns:a16="http://schemas.microsoft.com/office/drawing/2014/main" id="{A46E1CB9-C190-462E-A12C-870B6EFD26B1}"/>
                    </a:ext>
                  </a:extLst>
                </p:cNvPr>
                <p:cNvSpPr/>
                <p:nvPr/>
              </p:nvSpPr>
              <p:spPr>
                <a:xfrm>
                  <a:off x="500910" y="2184396"/>
                  <a:ext cx="2537925" cy="1911350"/>
                </a:xfrm>
                <a:prstGeom prst="rect">
                  <a:avLst/>
                </a:prstGeom>
                <a:solidFill>
                  <a:schemeClr val="bg1"/>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endParaRPr lang="en-US" dirty="0">
                    <a:solidFill>
                      <a:schemeClr val="tx1"/>
                    </a:solidFill>
                  </a:endParaRPr>
                </a:p>
              </p:txBody>
            </p:sp>
          </p:grpSp>
          <p:grpSp>
            <p:nvGrpSpPr>
              <p:cNvPr id="153" name="Group 152">
                <a:extLst>
                  <a:ext uri="{FF2B5EF4-FFF2-40B4-BE49-F238E27FC236}">
                    <a16:creationId xmlns:a16="http://schemas.microsoft.com/office/drawing/2014/main" id="{3EF6623B-A95A-4453-960F-256404D95E22}"/>
                  </a:ext>
                </a:extLst>
              </p:cNvPr>
              <p:cNvGrpSpPr/>
              <p:nvPr/>
            </p:nvGrpSpPr>
            <p:grpSpPr>
              <a:xfrm rot="5400000">
                <a:off x="8890035" y="1707172"/>
                <a:ext cx="132812" cy="920506"/>
                <a:chOff x="261257" y="261257"/>
                <a:chExt cx="478973" cy="3847469"/>
              </a:xfrm>
              <a:noFill/>
            </p:grpSpPr>
            <p:sp>
              <p:nvSpPr>
                <p:cNvPr id="154" name="Rectangle 153">
                  <a:extLst>
                    <a:ext uri="{FF2B5EF4-FFF2-40B4-BE49-F238E27FC236}">
                      <a16:creationId xmlns:a16="http://schemas.microsoft.com/office/drawing/2014/main" id="{41340E6C-BB9E-4B4E-BBEC-169079A7CDDD}"/>
                    </a:ext>
                  </a:extLst>
                </p:cNvPr>
                <p:cNvSpPr/>
                <p:nvPr/>
              </p:nvSpPr>
              <p:spPr>
                <a:xfrm>
                  <a:off x="261257" y="261257"/>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55" name="Rectangle 154">
                  <a:extLst>
                    <a:ext uri="{FF2B5EF4-FFF2-40B4-BE49-F238E27FC236}">
                      <a16:creationId xmlns:a16="http://schemas.microsoft.com/office/drawing/2014/main" id="{BEFFEA25-5754-4A2F-A275-90C5A9CB5409}"/>
                    </a:ext>
                  </a:extLst>
                </p:cNvPr>
                <p:cNvSpPr/>
                <p:nvPr/>
              </p:nvSpPr>
              <p:spPr>
                <a:xfrm>
                  <a:off x="261257" y="740229"/>
                  <a:ext cx="478972" cy="47897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56" name="Rectangle 155">
                  <a:extLst>
                    <a:ext uri="{FF2B5EF4-FFF2-40B4-BE49-F238E27FC236}">
                      <a16:creationId xmlns:a16="http://schemas.microsoft.com/office/drawing/2014/main" id="{8307B48B-3080-47D6-BF62-220554FE0BDC}"/>
                    </a:ext>
                  </a:extLst>
                </p:cNvPr>
                <p:cNvSpPr/>
                <p:nvPr/>
              </p:nvSpPr>
              <p:spPr>
                <a:xfrm>
                  <a:off x="261257" y="1223123"/>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76" name="Rectangle 175">
                  <a:extLst>
                    <a:ext uri="{FF2B5EF4-FFF2-40B4-BE49-F238E27FC236}">
                      <a16:creationId xmlns:a16="http://schemas.microsoft.com/office/drawing/2014/main" id="{F15C358D-1AAB-4C4D-B603-9E1312B9D60C}"/>
                    </a:ext>
                  </a:extLst>
                </p:cNvPr>
                <p:cNvSpPr/>
                <p:nvPr/>
              </p:nvSpPr>
              <p:spPr>
                <a:xfrm>
                  <a:off x="261257" y="170602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77" name="Rectangle 176">
                  <a:extLst>
                    <a:ext uri="{FF2B5EF4-FFF2-40B4-BE49-F238E27FC236}">
                      <a16:creationId xmlns:a16="http://schemas.microsoft.com/office/drawing/2014/main" id="{198D1336-5DF0-44EF-8C1B-EDC7156E933B}"/>
                    </a:ext>
                  </a:extLst>
                </p:cNvPr>
                <p:cNvSpPr/>
                <p:nvPr/>
              </p:nvSpPr>
              <p:spPr>
                <a:xfrm>
                  <a:off x="261257" y="218499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78" name="Rectangle 177">
                  <a:extLst>
                    <a:ext uri="{FF2B5EF4-FFF2-40B4-BE49-F238E27FC236}">
                      <a16:creationId xmlns:a16="http://schemas.microsoft.com/office/drawing/2014/main" id="{800A3911-5EF6-4978-9802-C0B3AD4C582D}"/>
                    </a:ext>
                  </a:extLst>
                </p:cNvPr>
                <p:cNvSpPr/>
                <p:nvPr/>
              </p:nvSpPr>
              <p:spPr>
                <a:xfrm>
                  <a:off x="261257" y="2667888"/>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80" name="Rectangle 179">
                  <a:extLst>
                    <a:ext uri="{FF2B5EF4-FFF2-40B4-BE49-F238E27FC236}">
                      <a16:creationId xmlns:a16="http://schemas.microsoft.com/office/drawing/2014/main" id="{96A76166-F6BC-498F-BE36-9271A5A40B51}"/>
                    </a:ext>
                  </a:extLst>
                </p:cNvPr>
                <p:cNvSpPr/>
                <p:nvPr/>
              </p:nvSpPr>
              <p:spPr>
                <a:xfrm>
                  <a:off x="261258" y="315078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94" name="Rectangle 193">
                  <a:extLst>
                    <a:ext uri="{FF2B5EF4-FFF2-40B4-BE49-F238E27FC236}">
                      <a16:creationId xmlns:a16="http://schemas.microsoft.com/office/drawing/2014/main" id="{AB5648C3-2CC4-4E9B-BE9F-CFF22C9F47B1}"/>
                    </a:ext>
                  </a:extLst>
                </p:cNvPr>
                <p:cNvSpPr/>
                <p:nvPr/>
              </p:nvSpPr>
              <p:spPr>
                <a:xfrm>
                  <a:off x="261258" y="362975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grpSp>
        </p:grpSp>
      </p:grpSp>
    </p:spTree>
    <p:custDataLst>
      <p:tags r:id="rId1"/>
    </p:custDataLst>
    <p:extLst>
      <p:ext uri="{BB962C8B-B14F-4D97-AF65-F5344CB8AC3E}">
        <p14:creationId xmlns:p14="http://schemas.microsoft.com/office/powerpoint/2010/main" val="29125745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0"/>
                                        </p:tgtEl>
                                        <p:attrNameLst>
                                          <p:attrName>style.visibility</p:attrName>
                                        </p:attrNameLst>
                                      </p:cBhvr>
                                      <p:to>
                                        <p:strVal val="visible"/>
                                      </p:to>
                                    </p:set>
                                    <p:animEffect transition="in" filter="fade">
                                      <p:cBhvr>
                                        <p:cTn id="10" dur="500"/>
                                        <p:tgtEl>
                                          <p:spTgt spid="110"/>
                                        </p:tgtEl>
                                      </p:cBhvr>
                                    </p:animEffect>
                                  </p:childTnLst>
                                </p:cTn>
                              </p:par>
                              <p:par>
                                <p:cTn id="11" presetID="10" presetClass="entr" presetSubtype="0" fill="hold" nodeType="withEffect">
                                  <p:stCondLst>
                                    <p:cond delay="0"/>
                                  </p:stCondLst>
                                  <p:childTnLst>
                                    <p:set>
                                      <p:cBhvr>
                                        <p:cTn id="12" dur="1" fill="hold">
                                          <p:stCondLst>
                                            <p:cond delay="0"/>
                                          </p:stCondLst>
                                        </p:cTn>
                                        <p:tgtEl>
                                          <p:spTgt spid="114"/>
                                        </p:tgtEl>
                                        <p:attrNameLst>
                                          <p:attrName>style.visibility</p:attrName>
                                        </p:attrNameLst>
                                      </p:cBhvr>
                                      <p:to>
                                        <p:strVal val="visible"/>
                                      </p:to>
                                    </p:set>
                                    <p:animEffect transition="in" filter="fade">
                                      <p:cBhvr>
                                        <p:cTn id="13" dur="500"/>
                                        <p:tgtEl>
                                          <p:spTgt spid="1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7"/>
                                        </p:tgtEl>
                                        <p:attrNameLst>
                                          <p:attrName>style.visibility</p:attrName>
                                        </p:attrNameLst>
                                      </p:cBhvr>
                                      <p:to>
                                        <p:strVal val="visible"/>
                                      </p:to>
                                    </p:set>
                                    <p:animEffect transition="in" filter="fade">
                                      <p:cBhvr>
                                        <p:cTn id="16" dur="500"/>
                                        <p:tgtEl>
                                          <p:spTgt spid="13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9"/>
                                        </p:tgtEl>
                                        <p:attrNameLst>
                                          <p:attrName>style.visibility</p:attrName>
                                        </p:attrNameLst>
                                      </p:cBhvr>
                                      <p:to>
                                        <p:strVal val="visible"/>
                                      </p:to>
                                    </p:set>
                                    <p:animEffect transition="in" filter="fade">
                                      <p:cBhvr>
                                        <p:cTn id="19" dur="500"/>
                                        <p:tgtEl>
                                          <p:spTgt spid="13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7"/>
                                        </p:tgtEl>
                                        <p:attrNameLst>
                                          <p:attrName>style.visibility</p:attrName>
                                        </p:attrNameLst>
                                      </p:cBhvr>
                                      <p:to>
                                        <p:strVal val="visible"/>
                                      </p:to>
                                    </p:set>
                                    <p:animEffect transition="in" filter="fade">
                                      <p:cBhvr>
                                        <p:cTn id="22" dur="500"/>
                                        <p:tgtEl>
                                          <p:spTgt spid="15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8"/>
                                        </p:tgtEl>
                                        <p:attrNameLst>
                                          <p:attrName>style.visibility</p:attrName>
                                        </p:attrNameLst>
                                      </p:cBhvr>
                                      <p:to>
                                        <p:strVal val="visible"/>
                                      </p:to>
                                    </p:set>
                                    <p:animEffect transition="in" filter="fade">
                                      <p:cBhvr>
                                        <p:cTn id="25" dur="500"/>
                                        <p:tgtEl>
                                          <p:spTgt spid="158"/>
                                        </p:tgtEl>
                                      </p:cBhvr>
                                    </p:animEffect>
                                  </p:childTnLst>
                                </p:cTn>
                              </p:par>
                              <p:par>
                                <p:cTn id="26" presetID="10" presetClass="entr" presetSubtype="0" fill="hold" nodeType="withEffect">
                                  <p:stCondLst>
                                    <p:cond delay="0"/>
                                  </p:stCondLst>
                                  <p:childTnLst>
                                    <p:set>
                                      <p:cBhvr>
                                        <p:cTn id="27" dur="1" fill="hold">
                                          <p:stCondLst>
                                            <p:cond delay="0"/>
                                          </p:stCondLst>
                                        </p:cTn>
                                        <p:tgtEl>
                                          <p:spTgt spid="181"/>
                                        </p:tgtEl>
                                        <p:attrNameLst>
                                          <p:attrName>style.visibility</p:attrName>
                                        </p:attrNameLst>
                                      </p:cBhvr>
                                      <p:to>
                                        <p:strVal val="visible"/>
                                      </p:to>
                                    </p:set>
                                    <p:animEffect transition="in" filter="fade">
                                      <p:cBhvr>
                                        <p:cTn id="28" dur="500"/>
                                        <p:tgtEl>
                                          <p:spTgt spid="18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2"/>
                                        </p:tgtEl>
                                        <p:attrNameLst>
                                          <p:attrName>style.visibility</p:attrName>
                                        </p:attrNameLst>
                                      </p:cBhvr>
                                      <p:to>
                                        <p:strVal val="visible"/>
                                      </p:to>
                                    </p:set>
                                    <p:animEffect transition="in" filter="fade">
                                      <p:cBhvr>
                                        <p:cTn id="41" dur="500"/>
                                        <p:tgtEl>
                                          <p:spTgt spid="14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3"/>
                                        </p:tgtEl>
                                        <p:attrNameLst>
                                          <p:attrName>style.visibility</p:attrName>
                                        </p:attrNameLst>
                                      </p:cBhvr>
                                      <p:to>
                                        <p:strVal val="visible"/>
                                      </p:to>
                                    </p:set>
                                    <p:animEffect transition="in" filter="fade">
                                      <p:cBhvr>
                                        <p:cTn id="44" dur="500"/>
                                        <p:tgtEl>
                                          <p:spTgt spid="143"/>
                                        </p:tgtEl>
                                      </p:cBhvr>
                                    </p:animEffect>
                                  </p:childTnLst>
                                </p:cTn>
                              </p:par>
                              <p:par>
                                <p:cTn id="45" presetID="10" presetClass="entr" presetSubtype="0" fill="hold" nodeType="withEffect">
                                  <p:stCondLst>
                                    <p:cond delay="0"/>
                                  </p:stCondLst>
                                  <p:childTnLst>
                                    <p:set>
                                      <p:cBhvr>
                                        <p:cTn id="46" dur="1" fill="hold">
                                          <p:stCondLst>
                                            <p:cond delay="0"/>
                                          </p:stCondLst>
                                        </p:cTn>
                                        <p:tgtEl>
                                          <p:spTgt spid="160"/>
                                        </p:tgtEl>
                                        <p:attrNameLst>
                                          <p:attrName>style.visibility</p:attrName>
                                        </p:attrNameLst>
                                      </p:cBhvr>
                                      <p:to>
                                        <p:strVal val="visible"/>
                                      </p:to>
                                    </p:set>
                                    <p:animEffect transition="in" filter="fade">
                                      <p:cBhvr>
                                        <p:cTn id="47" dur="500"/>
                                        <p:tgtEl>
                                          <p:spTgt spid="160"/>
                                        </p:tgtEl>
                                      </p:cBhvr>
                                    </p:animEffect>
                                  </p:childTnLst>
                                </p:cTn>
                              </p:par>
                              <p:par>
                                <p:cTn id="48" presetID="10" presetClass="entr" presetSubtype="0" fill="hold" nodeType="withEffect">
                                  <p:stCondLst>
                                    <p:cond delay="0"/>
                                  </p:stCondLst>
                                  <p:childTnLst>
                                    <p:set>
                                      <p:cBhvr>
                                        <p:cTn id="49" dur="1" fill="hold">
                                          <p:stCondLst>
                                            <p:cond delay="0"/>
                                          </p:stCondLst>
                                        </p:cTn>
                                        <p:tgtEl>
                                          <p:spTgt spid="161"/>
                                        </p:tgtEl>
                                        <p:attrNameLst>
                                          <p:attrName>style.visibility</p:attrName>
                                        </p:attrNameLst>
                                      </p:cBhvr>
                                      <p:to>
                                        <p:strVal val="visible"/>
                                      </p:to>
                                    </p:set>
                                    <p:animEffect transition="in" filter="fade">
                                      <p:cBhvr>
                                        <p:cTn id="50" dur="500"/>
                                        <p:tgtEl>
                                          <p:spTgt spid="161"/>
                                        </p:tgtEl>
                                      </p:cBhvr>
                                    </p:animEffect>
                                  </p:childTnLst>
                                </p:cTn>
                              </p:par>
                              <p:par>
                                <p:cTn id="51" presetID="10" presetClass="entr" presetSubtype="0" fill="hold" nodeType="withEffect">
                                  <p:stCondLst>
                                    <p:cond delay="0"/>
                                  </p:stCondLst>
                                  <p:childTnLst>
                                    <p:set>
                                      <p:cBhvr>
                                        <p:cTn id="52" dur="1" fill="hold">
                                          <p:stCondLst>
                                            <p:cond delay="0"/>
                                          </p:stCondLst>
                                        </p:cTn>
                                        <p:tgtEl>
                                          <p:spTgt spid="162"/>
                                        </p:tgtEl>
                                        <p:attrNameLst>
                                          <p:attrName>style.visibility</p:attrName>
                                        </p:attrNameLst>
                                      </p:cBhvr>
                                      <p:to>
                                        <p:strVal val="visible"/>
                                      </p:to>
                                    </p:set>
                                    <p:animEffect transition="in" filter="fade">
                                      <p:cBhvr>
                                        <p:cTn id="53" dur="500"/>
                                        <p:tgtEl>
                                          <p:spTgt spid="162"/>
                                        </p:tgtEl>
                                      </p:cBhvr>
                                    </p:animEffect>
                                  </p:childTnLst>
                                </p:cTn>
                              </p:par>
                              <p:par>
                                <p:cTn id="54" presetID="10" presetClass="entr" presetSubtype="0" fill="hold" nodeType="withEffect">
                                  <p:stCondLst>
                                    <p:cond delay="0"/>
                                  </p:stCondLst>
                                  <p:childTnLst>
                                    <p:set>
                                      <p:cBhvr>
                                        <p:cTn id="55" dur="1" fill="hold">
                                          <p:stCondLst>
                                            <p:cond delay="0"/>
                                          </p:stCondLst>
                                        </p:cTn>
                                        <p:tgtEl>
                                          <p:spTgt spid="179"/>
                                        </p:tgtEl>
                                        <p:attrNameLst>
                                          <p:attrName>style.visibility</p:attrName>
                                        </p:attrNameLst>
                                      </p:cBhvr>
                                      <p:to>
                                        <p:strVal val="visible"/>
                                      </p:to>
                                    </p:set>
                                    <p:animEffect transition="in" filter="fade">
                                      <p:cBhvr>
                                        <p:cTn id="56" dur="500"/>
                                        <p:tgtEl>
                                          <p:spTgt spid="17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9"/>
                                        </p:tgtEl>
                                        <p:attrNameLst>
                                          <p:attrName>style.visibility</p:attrName>
                                        </p:attrNameLst>
                                      </p:cBhvr>
                                      <p:to>
                                        <p:strVal val="visible"/>
                                      </p:to>
                                    </p:set>
                                    <p:animEffect transition="in" filter="fade">
                                      <p:cBhvr>
                                        <p:cTn id="61" dur="500"/>
                                        <p:tgtEl>
                                          <p:spTgt spid="5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82"/>
                                        </p:tgtEl>
                                        <p:attrNameLst>
                                          <p:attrName>style.visibility</p:attrName>
                                        </p:attrNameLst>
                                      </p:cBhvr>
                                      <p:to>
                                        <p:strVal val="visible"/>
                                      </p:to>
                                    </p:set>
                                    <p:animEffect transition="in" filter="fade">
                                      <p:cBhvr>
                                        <p:cTn id="64" dur="500"/>
                                        <p:tgtEl>
                                          <p:spTgt spid="18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84"/>
                                        </p:tgtEl>
                                        <p:attrNameLst>
                                          <p:attrName>style.visibility</p:attrName>
                                        </p:attrNameLst>
                                      </p:cBhvr>
                                      <p:to>
                                        <p:strVal val="visible"/>
                                      </p:to>
                                    </p:set>
                                    <p:animEffect transition="in" filter="fade">
                                      <p:cBhvr>
                                        <p:cTn id="67" dur="500"/>
                                        <p:tgtEl>
                                          <p:spTgt spid="18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85"/>
                                        </p:tgtEl>
                                        <p:attrNameLst>
                                          <p:attrName>style.visibility</p:attrName>
                                        </p:attrNameLst>
                                      </p:cBhvr>
                                      <p:to>
                                        <p:strVal val="visible"/>
                                      </p:to>
                                    </p:set>
                                    <p:animEffect transition="in" filter="fade">
                                      <p:cBhvr>
                                        <p:cTn id="70" dur="500"/>
                                        <p:tgtEl>
                                          <p:spTgt spid="185"/>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86"/>
                                        </p:tgtEl>
                                        <p:attrNameLst>
                                          <p:attrName>style.visibility</p:attrName>
                                        </p:attrNameLst>
                                      </p:cBhvr>
                                      <p:to>
                                        <p:strVal val="visible"/>
                                      </p:to>
                                    </p:set>
                                    <p:animEffect transition="in" filter="fade">
                                      <p:cBhvr>
                                        <p:cTn id="73" dur="500"/>
                                        <p:tgtEl>
                                          <p:spTgt spid="186"/>
                                        </p:tgtEl>
                                      </p:cBhvr>
                                    </p:animEffect>
                                  </p:childTnLst>
                                </p:cTn>
                              </p:par>
                              <p:par>
                                <p:cTn id="74" presetID="10" presetClass="entr" presetSubtype="0" fill="hold" nodeType="withEffect">
                                  <p:stCondLst>
                                    <p:cond delay="0"/>
                                  </p:stCondLst>
                                  <p:childTnLst>
                                    <p:set>
                                      <p:cBhvr>
                                        <p:cTn id="75" dur="1" fill="hold">
                                          <p:stCondLst>
                                            <p:cond delay="0"/>
                                          </p:stCondLst>
                                        </p:cTn>
                                        <p:tgtEl>
                                          <p:spTgt spid="187"/>
                                        </p:tgtEl>
                                        <p:attrNameLst>
                                          <p:attrName>style.visibility</p:attrName>
                                        </p:attrNameLst>
                                      </p:cBhvr>
                                      <p:to>
                                        <p:strVal val="visible"/>
                                      </p:to>
                                    </p:set>
                                    <p:animEffect transition="in" filter="fade">
                                      <p:cBhvr>
                                        <p:cTn id="76" dur="500"/>
                                        <p:tgtEl>
                                          <p:spTgt spid="187"/>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88"/>
                                        </p:tgtEl>
                                        <p:attrNameLst>
                                          <p:attrName>style.visibility</p:attrName>
                                        </p:attrNameLst>
                                      </p:cBhvr>
                                      <p:to>
                                        <p:strVal val="visible"/>
                                      </p:to>
                                    </p:set>
                                    <p:animEffect transition="in" filter="fade">
                                      <p:cBhvr>
                                        <p:cTn id="79" dur="500"/>
                                        <p:tgtEl>
                                          <p:spTgt spid="188"/>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89"/>
                                        </p:tgtEl>
                                        <p:attrNameLst>
                                          <p:attrName>style.visibility</p:attrName>
                                        </p:attrNameLst>
                                      </p:cBhvr>
                                      <p:to>
                                        <p:strVal val="visible"/>
                                      </p:to>
                                    </p:set>
                                    <p:animEffect transition="in" filter="fade">
                                      <p:cBhvr>
                                        <p:cTn id="82" dur="500"/>
                                        <p:tgtEl>
                                          <p:spTgt spid="189"/>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90"/>
                                        </p:tgtEl>
                                        <p:attrNameLst>
                                          <p:attrName>style.visibility</p:attrName>
                                        </p:attrNameLst>
                                      </p:cBhvr>
                                      <p:to>
                                        <p:strVal val="visible"/>
                                      </p:to>
                                    </p:set>
                                    <p:animEffect transition="in" filter="fade">
                                      <p:cBhvr>
                                        <p:cTn id="85" dur="500"/>
                                        <p:tgtEl>
                                          <p:spTgt spid="190"/>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91"/>
                                        </p:tgtEl>
                                        <p:attrNameLst>
                                          <p:attrName>style.visibility</p:attrName>
                                        </p:attrNameLst>
                                      </p:cBhvr>
                                      <p:to>
                                        <p:strVal val="visible"/>
                                      </p:to>
                                    </p:set>
                                    <p:animEffect transition="in" filter="fade">
                                      <p:cBhvr>
                                        <p:cTn id="88" dur="500"/>
                                        <p:tgtEl>
                                          <p:spTgt spid="191"/>
                                        </p:tgtEl>
                                      </p:cBhvr>
                                    </p:animEffect>
                                  </p:childTnLst>
                                </p:cTn>
                              </p:par>
                              <p:par>
                                <p:cTn id="89" presetID="10" presetClass="entr" presetSubtype="0" fill="hold" nodeType="withEffect">
                                  <p:stCondLst>
                                    <p:cond delay="0"/>
                                  </p:stCondLst>
                                  <p:childTnLst>
                                    <p:set>
                                      <p:cBhvr>
                                        <p:cTn id="90" dur="1" fill="hold">
                                          <p:stCondLst>
                                            <p:cond delay="0"/>
                                          </p:stCondLst>
                                        </p:cTn>
                                        <p:tgtEl>
                                          <p:spTgt spid="192"/>
                                        </p:tgtEl>
                                        <p:attrNameLst>
                                          <p:attrName>style.visibility</p:attrName>
                                        </p:attrNameLst>
                                      </p:cBhvr>
                                      <p:to>
                                        <p:strVal val="visible"/>
                                      </p:to>
                                    </p:set>
                                    <p:animEffect transition="in" filter="fade">
                                      <p:cBhvr>
                                        <p:cTn id="91" dur="500"/>
                                        <p:tgtEl>
                                          <p:spTgt spid="192"/>
                                        </p:tgtEl>
                                      </p:cBhvr>
                                    </p:animEffect>
                                  </p:childTnLst>
                                </p:cTn>
                              </p:par>
                              <p:par>
                                <p:cTn id="92" presetID="10" presetClass="entr" presetSubtype="0" fill="hold" nodeType="withEffect">
                                  <p:stCondLst>
                                    <p:cond delay="0"/>
                                  </p:stCondLst>
                                  <p:childTnLst>
                                    <p:set>
                                      <p:cBhvr>
                                        <p:cTn id="93" dur="1" fill="hold">
                                          <p:stCondLst>
                                            <p:cond delay="0"/>
                                          </p:stCondLst>
                                        </p:cTn>
                                        <p:tgtEl>
                                          <p:spTgt spid="193"/>
                                        </p:tgtEl>
                                        <p:attrNameLst>
                                          <p:attrName>style.visibility</p:attrName>
                                        </p:attrNameLst>
                                      </p:cBhvr>
                                      <p:to>
                                        <p:strVal val="visible"/>
                                      </p:to>
                                    </p:set>
                                    <p:animEffect transition="in" filter="fade">
                                      <p:cBhvr>
                                        <p:cTn id="94" dur="500"/>
                                        <p:tgtEl>
                                          <p:spTgt spid="193"/>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83"/>
                                        </p:tgtEl>
                                        <p:attrNameLst>
                                          <p:attrName>style.visibility</p:attrName>
                                        </p:attrNameLst>
                                      </p:cBhvr>
                                      <p:to>
                                        <p:strVal val="visible"/>
                                      </p:to>
                                    </p:set>
                                    <p:animEffect transition="in" filter="fade">
                                      <p:cBhvr>
                                        <p:cTn id="97" dur="500"/>
                                        <p:tgtEl>
                                          <p:spTgt spid="183"/>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200"/>
                                        </p:tgtEl>
                                        <p:attrNameLst>
                                          <p:attrName>style.visibility</p:attrName>
                                        </p:attrNameLst>
                                      </p:cBhvr>
                                      <p:to>
                                        <p:strVal val="visible"/>
                                      </p:to>
                                    </p:set>
                                    <p:animEffect transition="in" filter="fade">
                                      <p:cBhvr>
                                        <p:cTn id="102" dur="5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P spid="143" grpId="0" animBg="1"/>
      <p:bldP spid="110" grpId="0"/>
      <p:bldP spid="137" grpId="0"/>
      <p:bldP spid="139" grpId="0"/>
      <p:bldP spid="157" grpId="0" animBg="1"/>
      <p:bldP spid="158" grpId="0"/>
      <p:bldP spid="182" grpId="0" animBg="1"/>
      <p:bldP spid="183" grpId="0"/>
      <p:bldP spid="184" grpId="0" animBg="1"/>
      <p:bldP spid="185" grpId="0" animBg="1"/>
      <p:bldP spid="186" grpId="0" animBg="1"/>
      <p:bldP spid="188" grpId="0" animBg="1"/>
      <p:bldP spid="189" grpId="0"/>
      <p:bldP spid="190" grpId="0"/>
      <p:bldP spid="19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0D84D276-BD7F-4421-BFD0-24A233E9447A}"/>
              </a:ext>
            </a:extLst>
          </p:cNvPr>
          <p:cNvPicPr>
            <a:picLocks noChangeAspect="1"/>
          </p:cNvPicPr>
          <p:nvPr/>
        </p:nvPicPr>
        <p:blipFill rotWithShape="1">
          <a:blip r:embed="rId3">
            <a:extLst>
              <a:ext uri="{28A0092B-C50C-407E-A947-70E740481C1C}">
                <a14:useLocalDpi xmlns:a14="http://schemas.microsoft.com/office/drawing/2010/main" val="0"/>
              </a:ext>
            </a:extLst>
          </a:blip>
          <a:srcRect l="9048" t="8632" r="9048" b="8632"/>
          <a:stretch/>
        </p:blipFill>
        <p:spPr>
          <a:xfrm>
            <a:off x="1411579" y="2345247"/>
            <a:ext cx="3409949" cy="3444631"/>
          </a:xfrm>
          <a:prstGeom prst="rect">
            <a:avLst/>
          </a:prstGeom>
        </p:spPr>
      </p:pic>
      <p:sp>
        <p:nvSpPr>
          <p:cNvPr id="2" name="Title 1">
            <a:extLst>
              <a:ext uri="{FF2B5EF4-FFF2-40B4-BE49-F238E27FC236}">
                <a16:creationId xmlns:a16="http://schemas.microsoft.com/office/drawing/2014/main" id="{9ABFE273-41EC-467A-ADC2-5CF64F54BC8C}"/>
              </a:ext>
            </a:extLst>
          </p:cNvPr>
          <p:cNvSpPr>
            <a:spLocks noGrp="1"/>
          </p:cNvSpPr>
          <p:nvPr>
            <p:ph type="ctrTitle"/>
          </p:nvPr>
        </p:nvSpPr>
        <p:spPr>
          <a:xfrm>
            <a:off x="1524000" y="294024"/>
            <a:ext cx="9144000" cy="779421"/>
          </a:xfrm>
        </p:spPr>
        <p:txBody>
          <a:bodyPr>
            <a:normAutofit/>
          </a:bodyPr>
          <a:lstStyle/>
          <a:p>
            <a:r>
              <a:rPr lang="en-US" sz="4400" dirty="0"/>
              <a:t>Thanks for your attention!</a:t>
            </a:r>
          </a:p>
        </p:txBody>
      </p:sp>
      <p:pic>
        <p:nvPicPr>
          <p:cNvPr id="23" name="Picture 22">
            <a:extLst>
              <a:ext uri="{FF2B5EF4-FFF2-40B4-BE49-F238E27FC236}">
                <a16:creationId xmlns:a16="http://schemas.microsoft.com/office/drawing/2014/main" id="{C7F8D68F-8130-4D54-AF4C-0D345F84E3C8}"/>
              </a:ext>
            </a:extLst>
          </p:cNvPr>
          <p:cNvPicPr>
            <a:picLocks noChangeAspect="1"/>
          </p:cNvPicPr>
          <p:nvPr/>
        </p:nvPicPr>
        <p:blipFill>
          <a:blip r:embed="rId4">
            <a:duotone>
              <a:schemeClr val="accent1">
                <a:shade val="45000"/>
                <a:satMod val="135000"/>
              </a:schemeClr>
              <a:prstClr val="white"/>
            </a:duotone>
          </a:blip>
          <a:stretch>
            <a:fillRect/>
          </a:stretch>
        </p:blipFill>
        <p:spPr>
          <a:xfrm>
            <a:off x="2662971" y="8662891"/>
            <a:ext cx="1498600" cy="1651000"/>
          </a:xfrm>
          <a:prstGeom prst="rect">
            <a:avLst/>
          </a:prstGeom>
        </p:spPr>
      </p:pic>
      <p:grpSp>
        <p:nvGrpSpPr>
          <p:cNvPr id="5" name="Group 4">
            <a:extLst>
              <a:ext uri="{FF2B5EF4-FFF2-40B4-BE49-F238E27FC236}">
                <a16:creationId xmlns:a16="http://schemas.microsoft.com/office/drawing/2014/main" id="{5E0A127C-3A3F-483C-9A53-874DCEC1F8BA}"/>
              </a:ext>
            </a:extLst>
          </p:cNvPr>
          <p:cNvGrpSpPr/>
          <p:nvPr/>
        </p:nvGrpSpPr>
        <p:grpSpPr>
          <a:xfrm>
            <a:off x="6677061" y="2666829"/>
            <a:ext cx="4401030" cy="1741981"/>
            <a:chOff x="6495570" y="2666620"/>
            <a:chExt cx="4401030" cy="1741981"/>
          </a:xfrm>
        </p:grpSpPr>
        <p:pic>
          <p:nvPicPr>
            <p:cNvPr id="21" name="Picture 20">
              <a:extLst>
                <a:ext uri="{FF2B5EF4-FFF2-40B4-BE49-F238E27FC236}">
                  <a16:creationId xmlns:a16="http://schemas.microsoft.com/office/drawing/2014/main" id="{9F70ABA5-1B90-444E-A90A-8AF172F7EA0F}"/>
                </a:ext>
              </a:extLst>
            </p:cNvPr>
            <p:cNvPicPr>
              <a:picLocks noChangeAspect="1"/>
            </p:cNvPicPr>
            <p:nvPr/>
          </p:nvPicPr>
          <p:blipFill>
            <a:blip r:embed="rId5"/>
            <a:stretch>
              <a:fillRect/>
            </a:stretch>
          </p:blipFill>
          <p:spPr>
            <a:xfrm>
              <a:off x="6495570" y="2666620"/>
              <a:ext cx="1732924" cy="1741981"/>
            </a:xfrm>
            <a:prstGeom prst="rect">
              <a:avLst/>
            </a:prstGeom>
          </p:spPr>
        </p:pic>
        <p:pic>
          <p:nvPicPr>
            <p:cNvPr id="24" name="Picture 23">
              <a:extLst>
                <a:ext uri="{FF2B5EF4-FFF2-40B4-BE49-F238E27FC236}">
                  <a16:creationId xmlns:a16="http://schemas.microsoft.com/office/drawing/2014/main" id="{5B438CB4-C7D8-4C3B-B8F7-712EBE6CD8AC}"/>
                </a:ext>
              </a:extLst>
            </p:cNvPr>
            <p:cNvPicPr>
              <a:picLocks noChangeAspect="1"/>
            </p:cNvPicPr>
            <p:nvPr/>
          </p:nvPicPr>
          <p:blipFill>
            <a:blip r:embed="rId6"/>
            <a:stretch>
              <a:fillRect/>
            </a:stretch>
          </p:blipFill>
          <p:spPr>
            <a:xfrm>
              <a:off x="8625161" y="3019177"/>
              <a:ext cx="2271439" cy="1036866"/>
            </a:xfrm>
            <a:prstGeom prst="rect">
              <a:avLst/>
            </a:prstGeom>
          </p:spPr>
        </p:pic>
      </p:grpSp>
      <p:pic>
        <p:nvPicPr>
          <p:cNvPr id="25" name="Picture 24">
            <a:extLst>
              <a:ext uri="{FF2B5EF4-FFF2-40B4-BE49-F238E27FC236}">
                <a16:creationId xmlns:a16="http://schemas.microsoft.com/office/drawing/2014/main" id="{6FC50A71-C326-40F8-A0F3-82D47640F23A}"/>
              </a:ext>
            </a:extLst>
          </p:cNvPr>
          <p:cNvPicPr>
            <a:picLocks noChangeAspect="1"/>
          </p:cNvPicPr>
          <p:nvPr/>
        </p:nvPicPr>
        <p:blipFill>
          <a:blip r:embed="rId7">
            <a:lum bright="70000" contrast="-70000"/>
          </a:blip>
          <a:stretch>
            <a:fillRect/>
          </a:stretch>
        </p:blipFill>
        <p:spPr>
          <a:xfrm>
            <a:off x="6324600" y="4887779"/>
            <a:ext cx="5105955" cy="519317"/>
          </a:xfrm>
          <a:prstGeom prst="rect">
            <a:avLst/>
          </a:prstGeom>
        </p:spPr>
      </p:pic>
      <p:sp>
        <p:nvSpPr>
          <p:cNvPr id="18" name="Rectangle 17">
            <a:extLst>
              <a:ext uri="{FF2B5EF4-FFF2-40B4-BE49-F238E27FC236}">
                <a16:creationId xmlns:a16="http://schemas.microsoft.com/office/drawing/2014/main" id="{CA6DAE8D-FA7D-9948-BFF9-FEEBB45FBFF7}"/>
              </a:ext>
            </a:extLst>
          </p:cNvPr>
          <p:cNvSpPr/>
          <p:nvPr/>
        </p:nvSpPr>
        <p:spPr>
          <a:xfrm>
            <a:off x="595086" y="5973149"/>
            <a:ext cx="5038692" cy="461665"/>
          </a:xfrm>
          <a:prstGeom prst="rect">
            <a:avLst/>
          </a:prstGeom>
        </p:spPr>
        <p:txBody>
          <a:bodyPr wrap="square">
            <a:spAutoFit/>
          </a:bodyPr>
          <a:lstStyle/>
          <a:p>
            <a:pPr algn="ctr"/>
            <a:r>
              <a:rPr lang="en-US" sz="2400" i="0" dirty="0">
                <a:solidFill>
                  <a:schemeClr val="accent5">
                    <a:lumMod val="60000"/>
                    <a:lumOff val="40000"/>
                  </a:schemeClr>
                </a:solidFill>
                <a:effectLst/>
                <a:latin typeface="+mj-lt"/>
              </a:rPr>
              <a:t>https://tinyurl.com/CoherentProbing</a:t>
            </a:r>
          </a:p>
        </p:txBody>
      </p:sp>
      <p:sp>
        <p:nvSpPr>
          <p:cNvPr id="26" name="Rectangle 25">
            <a:extLst>
              <a:ext uri="{FF2B5EF4-FFF2-40B4-BE49-F238E27FC236}">
                <a16:creationId xmlns:a16="http://schemas.microsoft.com/office/drawing/2014/main" id="{7C306762-4633-C84D-8EBE-8B678FE285CD}"/>
              </a:ext>
            </a:extLst>
          </p:cNvPr>
          <p:cNvSpPr/>
          <p:nvPr/>
        </p:nvSpPr>
        <p:spPr>
          <a:xfrm>
            <a:off x="1295365" y="1695194"/>
            <a:ext cx="3638134"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mj-lt"/>
                <a:ea typeface="+mn-ea"/>
                <a:cs typeface="Arial"/>
                <a:sym typeface="Arial"/>
              </a:rPr>
              <a:t>code</a:t>
            </a:r>
            <a:r>
              <a:rPr lang="en-US" sz="2800" dirty="0">
                <a:latin typeface="+mj-lt"/>
                <a:cs typeface="Arial"/>
                <a:sym typeface="Arial"/>
              </a:rPr>
              <a:t> and </a:t>
            </a:r>
            <a:r>
              <a:rPr kumimoji="0" lang="en-US" sz="2800" b="0" i="0" u="none" strike="noStrike" kern="1200" cap="none" spc="0" normalizeH="0" baseline="0" noProof="0" dirty="0">
                <a:ln>
                  <a:noFill/>
                </a:ln>
                <a:effectLst/>
                <a:uLnTx/>
                <a:uFillTx/>
                <a:latin typeface="+mj-lt"/>
                <a:ea typeface="+mn-ea"/>
                <a:cs typeface="Arial"/>
                <a:sym typeface="Arial"/>
              </a:rPr>
              <a:t>data here:</a:t>
            </a:r>
          </a:p>
        </p:txBody>
      </p:sp>
      <p:sp>
        <p:nvSpPr>
          <p:cNvPr id="22" name="Rectangle 21">
            <a:extLst>
              <a:ext uri="{FF2B5EF4-FFF2-40B4-BE49-F238E27FC236}">
                <a16:creationId xmlns:a16="http://schemas.microsoft.com/office/drawing/2014/main" id="{5185DD52-5CD5-4BF5-B5A9-55EA47E613C6}"/>
              </a:ext>
            </a:extLst>
          </p:cNvPr>
          <p:cNvSpPr/>
          <p:nvPr/>
        </p:nvSpPr>
        <p:spPr>
          <a:xfrm>
            <a:off x="6324599" y="5973149"/>
            <a:ext cx="5105955"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5">
                    <a:lumMod val="60000"/>
                    <a:lumOff val="40000"/>
                  </a:schemeClr>
                </a:solidFill>
                <a:effectLst/>
                <a:uLnTx/>
                <a:uFillTx/>
                <a:latin typeface="+mj-lt"/>
                <a:ea typeface="+mn-ea"/>
                <a:cs typeface="Arial"/>
                <a:sym typeface="Arial"/>
              </a:rPr>
              <a:t>https://seebelowtheskin.org</a:t>
            </a:r>
          </a:p>
        </p:txBody>
      </p:sp>
      <p:sp>
        <p:nvSpPr>
          <p:cNvPr id="3" name="Rectangle 2">
            <a:extLst>
              <a:ext uri="{FF2B5EF4-FFF2-40B4-BE49-F238E27FC236}">
                <a16:creationId xmlns:a16="http://schemas.microsoft.com/office/drawing/2014/main" id="{9616154E-9A0B-4493-9119-3291F4DF6383}"/>
              </a:ext>
            </a:extLst>
          </p:cNvPr>
          <p:cNvSpPr/>
          <p:nvPr/>
        </p:nvSpPr>
        <p:spPr>
          <a:xfrm>
            <a:off x="6324599" y="1695194"/>
            <a:ext cx="5105954"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mj-lt"/>
                <a:cs typeface="Arial"/>
                <a:sym typeface="Arial"/>
              </a:rPr>
              <a:t>many thanks to our sponsors:</a:t>
            </a:r>
            <a:endParaRPr kumimoji="0" lang="en-US" sz="2800" b="0" i="0" u="none" strike="noStrike" kern="1200" cap="none" spc="0" normalizeH="0" baseline="0" noProof="0" dirty="0">
              <a:ln>
                <a:noFill/>
              </a:ln>
              <a:effectLst/>
              <a:uLnTx/>
              <a:uFillTx/>
              <a:latin typeface="+mj-lt"/>
              <a:ea typeface="+mn-ea"/>
              <a:cs typeface="Arial"/>
              <a:sym typeface="Arial"/>
            </a:endParaRPr>
          </a:p>
        </p:txBody>
      </p:sp>
    </p:spTree>
    <p:extLst>
      <p:ext uri="{BB962C8B-B14F-4D97-AF65-F5344CB8AC3E}">
        <p14:creationId xmlns:p14="http://schemas.microsoft.com/office/powerpoint/2010/main" val="313321108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te_led.mp4" descr="plate_led.mp4">
            <a:hlinkClick r:id="" action="ppaction://media"/>
            <a:extLst>
              <a:ext uri="{FF2B5EF4-FFF2-40B4-BE49-F238E27FC236}">
                <a16:creationId xmlns:a16="http://schemas.microsoft.com/office/drawing/2014/main" id="{6DC22F24-B62E-9841-A05E-D9AC11CF1ABC}"/>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7035212" y="4212208"/>
            <a:ext cx="2116290" cy="2034351"/>
          </a:xfrm>
          <a:prstGeom prst="rect">
            <a:avLst/>
          </a:prstGeom>
          <a:ln w="28575">
            <a:solidFill>
              <a:schemeClr val="tx1"/>
            </a:solidFill>
          </a:ln>
        </p:spPr>
      </p:pic>
      <p:pic>
        <p:nvPicPr>
          <p:cNvPr id="10" name="bottle" descr="bottle">
            <a:hlinkClick r:id="" action="ppaction://media"/>
            <a:extLst>
              <a:ext uri="{FF2B5EF4-FFF2-40B4-BE49-F238E27FC236}">
                <a16:creationId xmlns:a16="http://schemas.microsoft.com/office/drawing/2014/main" id="{F195C8EB-7E9D-9E44-8B3A-E2A44655E3B7}"/>
              </a:ext>
            </a:extLst>
          </p:cNvPr>
          <p:cNvPicPr>
            <a:picLocks noChangeAspect="1"/>
          </p:cNvPicPr>
          <p:nvPr>
            <a:videoFile r:link="rId5"/>
            <p:extLst>
              <p:ext uri="{DAA4B4D4-6D71-4841-9C94-3DE7FCFB9230}">
                <p14:media xmlns:p14="http://schemas.microsoft.com/office/powerpoint/2010/main" r:embed="rId4"/>
              </p:ext>
            </p:extLst>
          </p:nvPr>
        </p:nvPicPr>
        <p:blipFill>
          <a:blip r:embed="rId9"/>
          <a:stretch>
            <a:fillRect/>
          </a:stretch>
        </p:blipFill>
        <p:spPr>
          <a:xfrm>
            <a:off x="172786" y="4206989"/>
            <a:ext cx="4044240" cy="2022120"/>
          </a:xfrm>
          <a:prstGeom prst="rect">
            <a:avLst/>
          </a:prstGeom>
          <a:ln w="28575">
            <a:solidFill>
              <a:schemeClr val="tx1"/>
            </a:solidFill>
          </a:ln>
        </p:spPr>
      </p:pic>
      <p:sp>
        <p:nvSpPr>
          <p:cNvPr id="14" name="TextBox 13">
            <a:extLst>
              <a:ext uri="{FF2B5EF4-FFF2-40B4-BE49-F238E27FC236}">
                <a16:creationId xmlns:a16="http://schemas.microsoft.com/office/drawing/2014/main" id="{797D8CDB-EECE-45CC-B724-3665BE5AFE7A}"/>
              </a:ext>
            </a:extLst>
          </p:cNvPr>
          <p:cNvSpPr txBox="1"/>
          <p:nvPr/>
        </p:nvSpPr>
        <p:spPr>
          <a:xfrm>
            <a:off x="218077" y="6223889"/>
            <a:ext cx="394858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mj-lt"/>
                <a:ea typeface="Linux Libertine" panose="02000503000000000000" pitchFamily="2" charset="0"/>
                <a:cs typeface="Linux Libertine" panose="02000503000000000000" pitchFamily="2" charset="0"/>
              </a:rPr>
              <a:t>[</a:t>
            </a:r>
            <a:r>
              <a:rPr lang="en-US" dirty="0" err="1">
                <a:latin typeface="+mj-lt"/>
                <a:ea typeface="Linux Libertine" panose="02000503000000000000" pitchFamily="2" charset="0"/>
                <a:cs typeface="Linux Libertine" panose="02000503000000000000" pitchFamily="2" charset="0"/>
              </a:rPr>
              <a:t>Velten</a:t>
            </a:r>
            <a:r>
              <a:rPr lang="en-US" dirty="0">
                <a:latin typeface="+mj-lt"/>
                <a:ea typeface="Linux Libertine" panose="02000503000000000000" pitchFamily="2" charset="0"/>
                <a:cs typeface="Linux Libertine" panose="02000503000000000000" pitchFamily="2" charset="0"/>
              </a:rPr>
              <a:t> </a:t>
            </a:r>
            <a:r>
              <a:rPr lang="en-US" i="1" dirty="0">
                <a:latin typeface="+mj-lt"/>
                <a:ea typeface="Linux Libertine" panose="02000503000000000000" pitchFamily="2" charset="0"/>
                <a:cs typeface="Linux Libertine" panose="02000503000000000000" pitchFamily="2" charset="0"/>
              </a:rPr>
              <a:t>et al</a:t>
            </a:r>
            <a:r>
              <a:rPr lang="en-US" dirty="0">
                <a:latin typeface="+mj-lt"/>
                <a:ea typeface="Linux Libertine" panose="02000503000000000000" pitchFamily="2" charset="0"/>
                <a:cs typeface="Linux Libertine" panose="02000503000000000000" pitchFamily="2" charset="0"/>
              </a:rPr>
              <a:t>. 2013, Heide </a:t>
            </a:r>
            <a:r>
              <a:rPr lang="en-US" i="1" dirty="0">
                <a:latin typeface="+mj-lt"/>
                <a:ea typeface="Linux Libertine" panose="02000503000000000000" pitchFamily="2" charset="0"/>
                <a:cs typeface="Linux Libertine" panose="02000503000000000000" pitchFamily="2" charset="0"/>
              </a:rPr>
              <a:t>et al.</a:t>
            </a:r>
            <a:r>
              <a:rPr lang="en-US" dirty="0">
                <a:latin typeface="+mj-lt"/>
                <a:ea typeface="Linux Libertine" panose="02000503000000000000" pitchFamily="2" charset="0"/>
                <a:cs typeface="Linux Libertine" panose="02000503000000000000" pitchFamily="2" charset="0"/>
              </a:rPr>
              <a:t> 2013,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err="1">
                <a:latin typeface="+mj-lt"/>
                <a:ea typeface="Linux Libertine" panose="02000503000000000000" pitchFamily="2" charset="0"/>
                <a:cs typeface="Linux Libertine" panose="02000503000000000000" pitchFamily="2" charset="0"/>
              </a:rPr>
              <a:t>Kadambi</a:t>
            </a:r>
            <a:r>
              <a:rPr lang="en-US" dirty="0">
                <a:latin typeface="+mj-lt"/>
                <a:ea typeface="Linux Libertine" panose="02000503000000000000" pitchFamily="2" charset="0"/>
                <a:cs typeface="Linux Libertine" panose="02000503000000000000" pitchFamily="2" charset="0"/>
              </a:rPr>
              <a:t> </a:t>
            </a:r>
            <a:r>
              <a:rPr lang="en-US" i="1" dirty="0">
                <a:latin typeface="+mj-lt"/>
                <a:ea typeface="Linux Libertine" panose="02000503000000000000" pitchFamily="2" charset="0"/>
                <a:cs typeface="Linux Libertine" panose="02000503000000000000" pitchFamily="2" charset="0"/>
              </a:rPr>
              <a:t>et al</a:t>
            </a:r>
            <a:r>
              <a:rPr lang="en-US" dirty="0">
                <a:latin typeface="+mj-lt"/>
                <a:ea typeface="Linux Libertine" panose="02000503000000000000" pitchFamily="2" charset="0"/>
                <a:cs typeface="Linux Libertine" panose="02000503000000000000" pitchFamily="2" charset="0"/>
              </a:rPr>
              <a:t>. 2013, </a:t>
            </a:r>
            <a:r>
              <a:rPr lang="en-US" dirty="0" err="1">
                <a:latin typeface="+mj-lt"/>
                <a:ea typeface="Linux Libertine" panose="02000503000000000000" pitchFamily="2" charset="0"/>
                <a:cs typeface="Linux Libertine" panose="02000503000000000000" pitchFamily="2" charset="0"/>
              </a:rPr>
              <a:t>Gariepy</a:t>
            </a:r>
            <a:r>
              <a:rPr lang="en-US" dirty="0">
                <a:latin typeface="+mj-lt"/>
                <a:ea typeface="Linux Libertine" panose="02000503000000000000" pitchFamily="2" charset="0"/>
                <a:cs typeface="Linux Libertine" panose="02000503000000000000" pitchFamily="2" charset="0"/>
              </a:rPr>
              <a:t> </a:t>
            </a:r>
            <a:r>
              <a:rPr lang="en-US" i="1" dirty="0">
                <a:latin typeface="+mj-lt"/>
                <a:ea typeface="Linux Libertine" panose="02000503000000000000" pitchFamily="2" charset="0"/>
                <a:cs typeface="Linux Libertine" panose="02000503000000000000" pitchFamily="2" charset="0"/>
              </a:rPr>
              <a:t>et al</a:t>
            </a:r>
            <a:r>
              <a:rPr lang="en-US" dirty="0">
                <a:latin typeface="+mj-lt"/>
                <a:ea typeface="Linux Libertine" panose="02000503000000000000" pitchFamily="2" charset="0"/>
                <a:cs typeface="Linux Libertine" panose="02000503000000000000" pitchFamily="2" charset="0"/>
              </a:rPr>
              <a:t>. 2015]</a:t>
            </a:r>
            <a:endParaRPr kumimoji="0" lang="en-US"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cxnSp>
        <p:nvCxnSpPr>
          <p:cNvPr id="3" name="Straight Connector 2">
            <a:extLst>
              <a:ext uri="{FF2B5EF4-FFF2-40B4-BE49-F238E27FC236}">
                <a16:creationId xmlns:a16="http://schemas.microsoft.com/office/drawing/2014/main" id="{C25A44D2-2F2E-46E3-9892-7D8BF7401E2B}"/>
              </a:ext>
            </a:extLst>
          </p:cNvPr>
          <p:cNvCxnSpPr>
            <a:cxnSpLocks/>
          </p:cNvCxnSpPr>
          <p:nvPr/>
        </p:nvCxnSpPr>
        <p:spPr>
          <a:xfrm>
            <a:off x="6747009" y="1221115"/>
            <a:ext cx="0" cy="5258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6765F52-EB2E-41C2-BB6B-2E267BE40A96}"/>
              </a:ext>
            </a:extLst>
          </p:cNvPr>
          <p:cNvSpPr txBox="1"/>
          <p:nvPr/>
        </p:nvSpPr>
        <p:spPr>
          <a:xfrm>
            <a:off x="7035212" y="1032010"/>
            <a:ext cx="515678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spatial probing</a:t>
            </a:r>
            <a:endPar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sp>
        <p:nvSpPr>
          <p:cNvPr id="7" name="TextBox 6">
            <a:extLst>
              <a:ext uri="{FF2B5EF4-FFF2-40B4-BE49-F238E27FC236}">
                <a16:creationId xmlns:a16="http://schemas.microsoft.com/office/drawing/2014/main" id="{BDDCC483-6A07-4A46-A8C9-5ED544693A1A}"/>
              </a:ext>
            </a:extLst>
          </p:cNvPr>
          <p:cNvSpPr txBox="1"/>
          <p:nvPr/>
        </p:nvSpPr>
        <p:spPr>
          <a:xfrm>
            <a:off x="150255" y="1032010"/>
            <a:ext cx="659675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latin typeface="+mj-lt"/>
                <a:ea typeface="Linux Libertine" panose="02000503000000000000" pitchFamily="2" charset="0"/>
                <a:cs typeface="Linux Libertine" panose="02000503000000000000" pitchFamily="2" charset="0"/>
              </a:rPr>
              <a:t>transient imaging</a:t>
            </a:r>
            <a:endParaRPr kumimoji="0" lang="en-US" sz="2400"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pic>
        <p:nvPicPr>
          <p:cNvPr id="5" name="Picture 4">
            <a:extLst>
              <a:ext uri="{FF2B5EF4-FFF2-40B4-BE49-F238E27FC236}">
                <a16:creationId xmlns:a16="http://schemas.microsoft.com/office/drawing/2014/main" id="{4BC614B8-50A1-4251-9E73-B00147104332}"/>
              </a:ext>
            </a:extLst>
          </p:cNvPr>
          <p:cNvPicPr>
            <a:picLocks noChangeAspect="1"/>
          </p:cNvPicPr>
          <p:nvPr/>
        </p:nvPicPr>
        <p:blipFill rotWithShape="1">
          <a:blip r:embed="rId10"/>
          <a:srcRect t="587" b="9291"/>
          <a:stretch/>
        </p:blipFill>
        <p:spPr>
          <a:xfrm>
            <a:off x="150256" y="1534670"/>
            <a:ext cx="4084223" cy="2009610"/>
          </a:xfrm>
          <a:prstGeom prst="rect">
            <a:avLst/>
          </a:prstGeom>
          <a:ln w="28575">
            <a:solidFill>
              <a:schemeClr val="tx1"/>
            </a:solidFill>
          </a:ln>
        </p:spPr>
      </p:pic>
      <p:sp>
        <p:nvSpPr>
          <p:cNvPr id="9" name="TextBox 8">
            <a:extLst>
              <a:ext uri="{FF2B5EF4-FFF2-40B4-BE49-F238E27FC236}">
                <a16:creationId xmlns:a16="http://schemas.microsoft.com/office/drawing/2014/main" id="{E3B50908-D640-48C7-9419-72D2692031C1}"/>
              </a:ext>
            </a:extLst>
          </p:cNvPr>
          <p:cNvSpPr txBox="1"/>
          <p:nvPr/>
        </p:nvSpPr>
        <p:spPr>
          <a:xfrm>
            <a:off x="1214952" y="3543207"/>
            <a:ext cx="195483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mj-lt"/>
                <a:ea typeface="Linux Libertine" panose="02000503000000000000" pitchFamily="2" charset="0"/>
                <a:cs typeface="Linux Libertine" panose="02000503000000000000" pitchFamily="2" charset="0"/>
              </a:rPr>
              <a:t>[Huang </a:t>
            </a:r>
            <a:r>
              <a:rPr lang="en-US" i="1" dirty="0">
                <a:latin typeface="+mj-lt"/>
                <a:ea typeface="Linux Libertine" panose="02000503000000000000" pitchFamily="2" charset="0"/>
                <a:cs typeface="Linux Libertine" panose="02000503000000000000" pitchFamily="2" charset="0"/>
              </a:rPr>
              <a:t>et al</a:t>
            </a:r>
            <a:r>
              <a:rPr lang="en-US" dirty="0">
                <a:latin typeface="+mj-lt"/>
                <a:ea typeface="Linux Libertine" panose="02000503000000000000" pitchFamily="2" charset="0"/>
                <a:cs typeface="Linux Libertine" panose="02000503000000000000" pitchFamily="2" charset="0"/>
              </a:rPr>
              <a:t>. 1991]</a:t>
            </a:r>
            <a:endParaRPr kumimoji="0" lang="en-US" b="0" i="0" u="none" strike="noStrike" kern="1200" cap="none" spc="0" normalizeH="0" baseline="0" noProof="0" dirty="0">
              <a:ln>
                <a:noFill/>
              </a:ln>
              <a:effectLst/>
              <a:uLnTx/>
              <a:uFillTx/>
              <a:latin typeface="+mj-lt"/>
              <a:ea typeface="Linux Libertine" panose="02000503000000000000" pitchFamily="2" charset="0"/>
              <a:cs typeface="Linux Libertine" panose="02000503000000000000" pitchFamily="2" charset="0"/>
            </a:endParaRPr>
          </a:p>
        </p:txBody>
      </p:sp>
      <p:sp>
        <p:nvSpPr>
          <p:cNvPr id="30" name="Rectangle 29">
            <a:extLst>
              <a:ext uri="{FF2B5EF4-FFF2-40B4-BE49-F238E27FC236}">
                <a16:creationId xmlns:a16="http://schemas.microsoft.com/office/drawing/2014/main" id="{875A478B-0D6C-412F-BA66-1F68C6DB645B}"/>
              </a:ext>
            </a:extLst>
          </p:cNvPr>
          <p:cNvSpPr/>
          <p:nvPr/>
        </p:nvSpPr>
        <p:spPr>
          <a:xfrm>
            <a:off x="6908404" y="6223889"/>
            <a:ext cx="2356735"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mj-lt"/>
              </a:rPr>
              <a:t>[Gkioulekas </a:t>
            </a:r>
            <a:r>
              <a:rPr kumimoji="0" lang="en-US" sz="1800" b="0" i="1" u="none" strike="noStrike" kern="0" cap="none" spc="0" normalizeH="0" baseline="0" noProof="0" dirty="0">
                <a:ln>
                  <a:noFill/>
                </a:ln>
                <a:solidFill>
                  <a:prstClr val="white"/>
                </a:solidFill>
                <a:effectLst/>
                <a:uLnTx/>
                <a:uFillTx/>
                <a:latin typeface="+mj-lt"/>
              </a:rPr>
              <a:t>et al</a:t>
            </a:r>
            <a:r>
              <a:rPr kumimoji="0" lang="en-US" sz="1800" b="0" i="0" u="none" strike="noStrike" kern="0" cap="none" spc="0" normalizeH="0" baseline="0" noProof="0" dirty="0">
                <a:ln>
                  <a:noFill/>
                </a:ln>
                <a:solidFill>
                  <a:prstClr val="white"/>
                </a:solidFill>
                <a:effectLst/>
                <a:uLnTx/>
                <a:uFillTx/>
                <a:latin typeface="+mj-lt"/>
              </a:rPr>
              <a:t>. 2015]</a:t>
            </a:r>
            <a:endParaRPr kumimoji="0" lang="en-US" sz="1800" b="0" i="0" u="none" strike="noStrike" kern="0" cap="none" spc="0" normalizeH="0" baseline="0" noProof="0" dirty="0">
              <a:ln>
                <a:noFill/>
              </a:ln>
              <a:solidFill>
                <a:prstClr val="black"/>
              </a:solidFill>
              <a:effectLst/>
              <a:uLnTx/>
              <a:uFillTx/>
              <a:latin typeface="+mj-lt"/>
            </a:endParaRPr>
          </a:p>
        </p:txBody>
      </p:sp>
      <p:sp>
        <p:nvSpPr>
          <p:cNvPr id="22" name="Title 1">
            <a:extLst>
              <a:ext uri="{FF2B5EF4-FFF2-40B4-BE49-F238E27FC236}">
                <a16:creationId xmlns:a16="http://schemas.microsoft.com/office/drawing/2014/main" id="{D15086E7-6829-4AB4-9403-1D95F18BBDB3}"/>
              </a:ext>
            </a:extLst>
          </p:cNvPr>
          <p:cNvSpPr txBox="1">
            <a:spLocks/>
          </p:cNvSpPr>
          <p:nvPr/>
        </p:nvSpPr>
        <p:spPr>
          <a:xfrm>
            <a:off x="513350" y="82382"/>
            <a:ext cx="88873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Previous work</a:t>
            </a:r>
          </a:p>
        </p:txBody>
      </p:sp>
      <p:sp>
        <p:nvSpPr>
          <p:cNvPr id="19" name="TextBox 18">
            <a:extLst>
              <a:ext uri="{FF2B5EF4-FFF2-40B4-BE49-F238E27FC236}">
                <a16:creationId xmlns:a16="http://schemas.microsoft.com/office/drawing/2014/main" id="{38E325E1-4B44-474C-A5C7-25DD4453EB6A}"/>
              </a:ext>
            </a:extLst>
          </p:cNvPr>
          <p:cNvSpPr txBox="1"/>
          <p:nvPr/>
        </p:nvSpPr>
        <p:spPr>
          <a:xfrm>
            <a:off x="4378420" y="1610476"/>
            <a:ext cx="2077589" cy="1631216"/>
          </a:xfrm>
          <a:prstGeom prst="rect">
            <a:avLst/>
          </a:prstGeom>
          <a:noFill/>
        </p:spPr>
        <p:txBody>
          <a:bodyPr wrap="square" rtlCol="0">
            <a:spAutoFit/>
          </a:bodyPr>
          <a:lstStyle/>
          <a:p>
            <a:pPr marL="342900" lvl="0" indent="-342900">
              <a:buFont typeface="Wingdings" panose="05000000000000000000" pitchFamily="2" charset="2"/>
              <a:buChar char="ü"/>
              <a:defRPr/>
            </a:pPr>
            <a:r>
              <a:rPr lang="en-US" sz="2000" dirty="0">
                <a:solidFill>
                  <a:srgbClr val="03AD50"/>
                </a:solidFill>
                <a:latin typeface="+mj-lt"/>
                <a:ea typeface="Linux Libertine" panose="02000503000000000000" pitchFamily="2" charset="0"/>
                <a:cs typeface="Linux Libertine" panose="02000503000000000000" pitchFamily="2" charset="0"/>
                <a:sym typeface="Wingdings" panose="05000000000000000000" pitchFamily="2" charset="2"/>
              </a:rPr>
              <a:t>probing by time-of-flight</a:t>
            </a:r>
          </a:p>
          <a:p>
            <a:pPr marL="342900" lvl="0" indent="-342900">
              <a:buFont typeface="Wingdings" panose="05000000000000000000" pitchFamily="2" charset="2"/>
              <a:buChar char="ü"/>
              <a:defRPr/>
            </a:pPr>
            <a:r>
              <a:rPr lang="en-US" sz="2000" dirty="0">
                <a:solidFill>
                  <a:srgbClr val="03AD50"/>
                </a:solidFill>
                <a:latin typeface="+mj-lt"/>
                <a:ea typeface="Linux Libertine" panose="02000503000000000000" pitchFamily="2" charset="0"/>
                <a:cs typeface="Linux Libertine" panose="02000503000000000000" pitchFamily="2" charset="0"/>
                <a:sym typeface="Wingdings" panose="05000000000000000000" pitchFamily="2" charset="2"/>
              </a:rPr>
              <a:t>microscopic resolution</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û"/>
              <a:tabLst/>
              <a:defRPr/>
            </a:pPr>
            <a:r>
              <a:rPr lang="en-US" sz="2000" dirty="0">
                <a:solidFill>
                  <a:srgbClr val="FF0000"/>
                </a:solidFill>
                <a:latin typeface="+mj-lt"/>
                <a:ea typeface="Linux Libertine" panose="02000503000000000000" pitchFamily="2" charset="0"/>
                <a:cs typeface="Linux Libertine" panose="02000503000000000000" pitchFamily="2" charset="0"/>
                <a:sym typeface="Wingdings" panose="05000000000000000000" pitchFamily="2" charset="2"/>
              </a:rPr>
              <a:t>spatial probing</a:t>
            </a:r>
          </a:p>
        </p:txBody>
      </p:sp>
      <p:sp>
        <p:nvSpPr>
          <p:cNvPr id="20" name="TextBox 19">
            <a:extLst>
              <a:ext uri="{FF2B5EF4-FFF2-40B4-BE49-F238E27FC236}">
                <a16:creationId xmlns:a16="http://schemas.microsoft.com/office/drawing/2014/main" id="{4B511268-D972-474C-881A-5EED967FE9FD}"/>
              </a:ext>
            </a:extLst>
          </p:cNvPr>
          <p:cNvSpPr txBox="1"/>
          <p:nvPr/>
        </p:nvSpPr>
        <p:spPr>
          <a:xfrm>
            <a:off x="4378420" y="4189538"/>
            <a:ext cx="2077588" cy="1631216"/>
          </a:xfrm>
          <a:prstGeom prst="rect">
            <a:avLst/>
          </a:prstGeom>
          <a:noFill/>
        </p:spPr>
        <p:txBody>
          <a:bodyPr wrap="square" rtlCol="0">
            <a:spAutoFit/>
          </a:bodyPr>
          <a:lstStyle/>
          <a:p>
            <a:pPr marL="285750" lvl="0" indent="-285750">
              <a:buFont typeface="Wingdings" panose="05000000000000000000" pitchFamily="2" charset="2"/>
              <a:buChar char="ü"/>
              <a:defRPr/>
            </a:pPr>
            <a:r>
              <a:rPr lang="en-US" sz="2000" dirty="0">
                <a:solidFill>
                  <a:srgbClr val="03AD50"/>
                </a:solidFill>
                <a:latin typeface="+mj-lt"/>
                <a:ea typeface="Linux Libertine" panose="02000503000000000000" pitchFamily="2" charset="0"/>
                <a:cs typeface="Linux Libertine" panose="02000503000000000000" pitchFamily="2" charset="0"/>
                <a:sym typeface="Wingdings" panose="05000000000000000000" pitchFamily="2" charset="2"/>
              </a:rPr>
              <a:t>probing by </a:t>
            </a:r>
            <a:r>
              <a:rPr lang="en-US" sz="2000" dirty="0">
                <a:solidFill>
                  <a:srgbClr val="03AD50"/>
                </a:solidFill>
                <a:ea typeface="Linux Libertine" panose="02000503000000000000" pitchFamily="2" charset="0"/>
                <a:cs typeface="Linux Libertine" panose="02000503000000000000" pitchFamily="2" charset="0"/>
                <a:sym typeface="Wingdings" panose="05000000000000000000" pitchFamily="2" charset="2"/>
              </a:rPr>
              <a:t>time-of-flight</a:t>
            </a:r>
            <a:endParaRPr lang="en-US" sz="2000" dirty="0">
              <a:solidFill>
                <a:srgbClr val="03AD50"/>
              </a:solidFill>
              <a:latin typeface="+mj-lt"/>
              <a:ea typeface="Linux Libertine" panose="02000503000000000000" pitchFamily="2" charset="0"/>
              <a:cs typeface="Linux Libertine" panose="02000503000000000000" pitchFamily="2" charset="0"/>
              <a:sym typeface="Wingdings" panose="05000000000000000000" pitchFamily="2" charset="2"/>
            </a:endParaRPr>
          </a:p>
          <a:p>
            <a:pPr marL="285750" indent="-285750">
              <a:buFont typeface="Wingdings" panose="05000000000000000000" pitchFamily="2" charset="2"/>
              <a:buChar char="û"/>
              <a:defRPr/>
            </a:pPr>
            <a:r>
              <a:rPr lang="en-US" sz="2000" dirty="0">
                <a:solidFill>
                  <a:srgbClr val="FF0000"/>
                </a:solidFill>
                <a:latin typeface="+mj-lt"/>
                <a:ea typeface="Linux Libertine" panose="02000503000000000000" pitchFamily="2" charset="0"/>
                <a:cs typeface="Linux Libertine" panose="02000503000000000000" pitchFamily="2" charset="0"/>
                <a:sym typeface="Wingdings" panose="05000000000000000000" pitchFamily="2" charset="2"/>
              </a:rPr>
              <a:t>spatial probing</a:t>
            </a:r>
            <a:endParaRPr lang="en-US" sz="2000" dirty="0">
              <a:solidFill>
                <a:srgbClr val="03AD50"/>
              </a:solidFill>
              <a:latin typeface="+mj-lt"/>
              <a:ea typeface="Linux Libertine" panose="02000503000000000000" pitchFamily="2" charset="0"/>
              <a:cs typeface="Linux Libertine" panose="02000503000000000000" pitchFamily="2" charset="0"/>
              <a:sym typeface="Wingdings" panose="05000000000000000000" pitchFamily="2" charset="2"/>
            </a:endParaRP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û"/>
              <a:tabLst/>
              <a:defRPr/>
            </a:pPr>
            <a:r>
              <a:rPr lang="en-US" sz="2000" dirty="0">
                <a:solidFill>
                  <a:srgbClr val="FF0000"/>
                </a:solidFill>
                <a:latin typeface="+mj-lt"/>
                <a:ea typeface="Linux Libertine" panose="02000503000000000000" pitchFamily="2" charset="0"/>
                <a:cs typeface="Linux Libertine" panose="02000503000000000000" pitchFamily="2" charset="0"/>
                <a:sym typeface="Wingdings" panose="05000000000000000000" pitchFamily="2" charset="2"/>
              </a:rPr>
              <a:t>macroscopic</a:t>
            </a:r>
            <a:br>
              <a:rPr lang="en-US" sz="2000" dirty="0">
                <a:solidFill>
                  <a:srgbClr val="FF0000"/>
                </a:solidFill>
                <a:latin typeface="+mj-lt"/>
                <a:ea typeface="Linux Libertine" panose="02000503000000000000" pitchFamily="2" charset="0"/>
                <a:cs typeface="Linux Libertine" panose="02000503000000000000" pitchFamily="2" charset="0"/>
                <a:sym typeface="Wingdings" panose="05000000000000000000" pitchFamily="2" charset="2"/>
              </a:rPr>
            </a:br>
            <a:r>
              <a:rPr lang="en-US" sz="2000" dirty="0">
                <a:solidFill>
                  <a:srgbClr val="FF0000"/>
                </a:solidFill>
                <a:latin typeface="+mj-lt"/>
                <a:ea typeface="Linux Libertine" panose="02000503000000000000" pitchFamily="2" charset="0"/>
                <a:cs typeface="Linux Libertine" panose="02000503000000000000" pitchFamily="2" charset="0"/>
                <a:sym typeface="Wingdings" panose="05000000000000000000" pitchFamily="2" charset="2"/>
              </a:rPr>
              <a:t>resolution</a:t>
            </a:r>
            <a:endParaRPr kumimoji="0" lang="en-US" sz="2000" b="0" i="0" u="none" strike="noStrike" kern="1200" cap="none" spc="0" normalizeH="0" baseline="0" noProof="0" dirty="0">
              <a:ln>
                <a:noFill/>
              </a:ln>
              <a:solidFill>
                <a:srgbClr val="FF0000"/>
              </a:solidFill>
              <a:effectLst/>
              <a:uLnTx/>
              <a:uFillTx/>
              <a:latin typeface="+mj-lt"/>
              <a:ea typeface="Linux Libertine" panose="02000503000000000000" pitchFamily="2" charset="0"/>
              <a:cs typeface="Linux Libertine" panose="02000503000000000000" pitchFamily="2" charset="0"/>
            </a:endParaRPr>
          </a:p>
        </p:txBody>
      </p:sp>
      <p:grpSp>
        <p:nvGrpSpPr>
          <p:cNvPr id="8" name="Group 7">
            <a:extLst>
              <a:ext uri="{FF2B5EF4-FFF2-40B4-BE49-F238E27FC236}">
                <a16:creationId xmlns:a16="http://schemas.microsoft.com/office/drawing/2014/main" id="{60C91E63-3CBB-41A2-AE1A-A8B3F70C6326}"/>
              </a:ext>
            </a:extLst>
          </p:cNvPr>
          <p:cNvGrpSpPr/>
          <p:nvPr/>
        </p:nvGrpSpPr>
        <p:grpSpPr>
          <a:xfrm>
            <a:off x="7035212" y="1537788"/>
            <a:ext cx="2103120" cy="2011680"/>
            <a:chOff x="9708203" y="1716406"/>
            <a:chExt cx="2115134" cy="1862315"/>
          </a:xfrm>
        </p:grpSpPr>
        <p:pic>
          <p:nvPicPr>
            <p:cNvPr id="38" name="Picture 37">
              <a:extLst>
                <a:ext uri="{FF2B5EF4-FFF2-40B4-BE49-F238E27FC236}">
                  <a16:creationId xmlns:a16="http://schemas.microsoft.com/office/drawing/2014/main" id="{C9046FB9-C203-40CE-8D3F-22FE3525CFA2}"/>
                </a:ext>
              </a:extLst>
            </p:cNvPr>
            <p:cNvPicPr>
              <a:picLocks noChangeAspect="1"/>
            </p:cNvPicPr>
            <p:nvPr/>
          </p:nvPicPr>
          <p:blipFill rotWithShape="1">
            <a:blip r:embed="rId11"/>
            <a:srcRect l="7264" r="8127"/>
            <a:stretch/>
          </p:blipFill>
          <p:spPr>
            <a:xfrm>
              <a:off x="9708203" y="1716406"/>
              <a:ext cx="2115134" cy="1862315"/>
            </a:xfrm>
            <a:prstGeom prst="rect">
              <a:avLst/>
            </a:prstGeom>
            <a:ln w="28575">
              <a:solidFill>
                <a:schemeClr val="tx1"/>
              </a:solidFill>
            </a:ln>
          </p:spPr>
        </p:pic>
        <p:pic>
          <p:nvPicPr>
            <p:cNvPr id="37" name="Picture 36">
              <a:extLst>
                <a:ext uri="{FF2B5EF4-FFF2-40B4-BE49-F238E27FC236}">
                  <a16:creationId xmlns:a16="http://schemas.microsoft.com/office/drawing/2014/main" id="{253BAFB0-8153-4C88-A7B3-5BC18C934C07}"/>
                </a:ext>
              </a:extLst>
            </p:cNvPr>
            <p:cNvPicPr>
              <a:picLocks noChangeAspect="1"/>
            </p:cNvPicPr>
            <p:nvPr/>
          </p:nvPicPr>
          <p:blipFill>
            <a:blip r:embed="rId12"/>
            <a:stretch>
              <a:fillRect/>
            </a:stretch>
          </p:blipFill>
          <p:spPr>
            <a:xfrm>
              <a:off x="10883984" y="1716406"/>
              <a:ext cx="939353" cy="705707"/>
            </a:xfrm>
            <a:prstGeom prst="rect">
              <a:avLst/>
            </a:prstGeom>
          </p:spPr>
        </p:pic>
      </p:grpSp>
      <p:sp>
        <p:nvSpPr>
          <p:cNvPr id="25" name="Rectangle 24">
            <a:extLst>
              <a:ext uri="{FF2B5EF4-FFF2-40B4-BE49-F238E27FC236}">
                <a16:creationId xmlns:a16="http://schemas.microsoft.com/office/drawing/2014/main" id="{B53647DF-7C40-4282-8D9F-E1F8ABE57022}"/>
              </a:ext>
            </a:extLst>
          </p:cNvPr>
          <p:cNvSpPr/>
          <p:nvPr/>
        </p:nvSpPr>
        <p:spPr>
          <a:xfrm>
            <a:off x="6763333" y="3543207"/>
            <a:ext cx="2646878" cy="646331"/>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mj-lt"/>
              </a:rPr>
              <a:t>[O’Toole </a:t>
            </a:r>
            <a:r>
              <a:rPr kumimoji="0" lang="en-US" sz="1800" b="0" i="1" u="none" strike="noStrike" kern="0" cap="none" spc="0" normalizeH="0" baseline="0" noProof="0" dirty="0">
                <a:ln>
                  <a:noFill/>
                </a:ln>
                <a:solidFill>
                  <a:prstClr val="white"/>
                </a:solidFill>
                <a:effectLst/>
                <a:uLnTx/>
                <a:uFillTx/>
                <a:latin typeface="+mj-lt"/>
              </a:rPr>
              <a:t>et al</a:t>
            </a:r>
            <a:r>
              <a:rPr kumimoji="0" lang="en-US" sz="1800" b="0" i="0" u="none" strike="noStrike" kern="0" cap="none" spc="0" normalizeH="0" baseline="0" noProof="0" dirty="0">
                <a:ln>
                  <a:noFill/>
                </a:ln>
                <a:solidFill>
                  <a:prstClr val="white"/>
                </a:solidFill>
                <a:effectLst/>
                <a:uLnTx/>
                <a:uFillTx/>
                <a:latin typeface="+mj-lt"/>
              </a:rPr>
              <a:t>. 2012, 2014,</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mj-lt"/>
              </a:rPr>
              <a:t>Achar </a:t>
            </a:r>
            <a:r>
              <a:rPr kumimoji="0" lang="en-US" sz="1800" b="0" i="1" u="none" strike="noStrike" kern="0" cap="none" spc="0" normalizeH="0" baseline="0" noProof="0" dirty="0">
                <a:ln>
                  <a:noFill/>
                </a:ln>
                <a:solidFill>
                  <a:prstClr val="white"/>
                </a:solidFill>
                <a:effectLst/>
                <a:uLnTx/>
                <a:uFillTx/>
                <a:latin typeface="+mj-lt"/>
              </a:rPr>
              <a:t>et al</a:t>
            </a:r>
            <a:r>
              <a:rPr kumimoji="0" lang="en-US" sz="1800" b="0" i="0" u="none" strike="noStrike" kern="0" cap="none" spc="0" normalizeH="0" baseline="0" noProof="0" dirty="0">
                <a:ln>
                  <a:noFill/>
                </a:ln>
                <a:solidFill>
                  <a:prstClr val="white"/>
                </a:solidFill>
                <a:effectLst/>
                <a:uLnTx/>
                <a:uFillTx/>
                <a:latin typeface="+mj-lt"/>
              </a:rPr>
              <a:t>.</a:t>
            </a:r>
            <a:r>
              <a:rPr kumimoji="0" lang="en-US" sz="1800" b="0" i="0" u="none" strike="noStrike" kern="0" cap="none" spc="0" normalizeH="0" noProof="0" dirty="0">
                <a:ln>
                  <a:noFill/>
                </a:ln>
                <a:solidFill>
                  <a:prstClr val="white"/>
                </a:solidFill>
                <a:effectLst/>
                <a:uLnTx/>
                <a:uFillTx/>
                <a:latin typeface="+mj-lt"/>
              </a:rPr>
              <a:t> 2017</a:t>
            </a:r>
            <a:r>
              <a:rPr kumimoji="0" lang="en-US" sz="1800" b="0" i="0" u="none" strike="noStrike" kern="0" cap="none" spc="0" normalizeH="0" baseline="0" noProof="0" dirty="0">
                <a:ln>
                  <a:noFill/>
                </a:ln>
                <a:solidFill>
                  <a:prstClr val="white"/>
                </a:solidFill>
                <a:effectLst/>
                <a:uLnTx/>
                <a:uFillTx/>
                <a:latin typeface="+mj-lt"/>
              </a:rPr>
              <a:t>]</a:t>
            </a:r>
            <a:endParaRPr kumimoji="0" lang="en-US" sz="1800" b="0" i="0" u="none" strike="noStrike" kern="0" cap="none" spc="0" normalizeH="0" baseline="0" noProof="0" dirty="0">
              <a:ln>
                <a:noFill/>
              </a:ln>
              <a:solidFill>
                <a:prstClr val="black"/>
              </a:solidFill>
              <a:effectLst/>
              <a:uLnTx/>
              <a:uFillTx/>
              <a:latin typeface="+mj-lt"/>
            </a:endParaRPr>
          </a:p>
        </p:txBody>
      </p:sp>
      <p:sp>
        <p:nvSpPr>
          <p:cNvPr id="2" name="Rectangle 1">
            <a:extLst>
              <a:ext uri="{FF2B5EF4-FFF2-40B4-BE49-F238E27FC236}">
                <a16:creationId xmlns:a16="http://schemas.microsoft.com/office/drawing/2014/main" id="{9B51A87B-24A6-4EBE-A45C-D4D62454AEA7}"/>
              </a:ext>
            </a:extLst>
          </p:cNvPr>
          <p:cNvSpPr/>
          <p:nvPr/>
        </p:nvSpPr>
        <p:spPr>
          <a:xfrm>
            <a:off x="4378419" y="1624990"/>
            <a:ext cx="2148840" cy="1279065"/>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92F0783-D083-4B6D-974B-7408E3F7C1D8}"/>
              </a:ext>
            </a:extLst>
          </p:cNvPr>
          <p:cNvSpPr txBox="1"/>
          <p:nvPr/>
        </p:nvSpPr>
        <p:spPr>
          <a:xfrm>
            <a:off x="9387864" y="1610476"/>
            <a:ext cx="2087193" cy="1938992"/>
          </a:xfrm>
          <a:prstGeom prst="rect">
            <a:avLst/>
          </a:prstGeom>
          <a:noFill/>
        </p:spPr>
        <p:txBody>
          <a:bodyPr wrap="square" rtlCol="0">
            <a:spAutoFit/>
          </a:bodyPr>
          <a:lstStyle/>
          <a:p>
            <a:pPr marL="285750" indent="-285750">
              <a:buFont typeface="Wingdings" panose="05000000000000000000" pitchFamily="2" charset="2"/>
              <a:buChar char="ü"/>
              <a:defRPr/>
            </a:pPr>
            <a:r>
              <a:rPr lang="en-US" sz="2000" dirty="0">
                <a:solidFill>
                  <a:srgbClr val="03AD50"/>
                </a:solidFill>
                <a:latin typeface="+mj-lt"/>
                <a:ea typeface="Linux Libertine" panose="02000503000000000000" pitchFamily="2" charset="0"/>
                <a:cs typeface="Linux Libertine" panose="02000503000000000000" pitchFamily="2" charset="0"/>
                <a:sym typeface="Wingdings" panose="05000000000000000000" pitchFamily="2" charset="2"/>
              </a:rPr>
              <a:t>programmable spatial probing</a:t>
            </a:r>
          </a:p>
          <a:p>
            <a:pPr marL="285750" lvl="0" indent="-285750">
              <a:buFont typeface="Wingdings" panose="05000000000000000000" pitchFamily="2" charset="2"/>
              <a:buChar char="ü"/>
              <a:defRPr/>
            </a:pPr>
            <a:r>
              <a:rPr lang="en-US" sz="2000" dirty="0">
                <a:solidFill>
                  <a:srgbClr val="03AD50"/>
                </a:solidFill>
                <a:latin typeface="+mj-lt"/>
                <a:ea typeface="Linux Libertine" panose="02000503000000000000" pitchFamily="2" charset="0"/>
                <a:cs typeface="Linux Libertine" panose="02000503000000000000" pitchFamily="2" charset="0"/>
                <a:sym typeface="Wingdings" panose="05000000000000000000" pitchFamily="2" charset="2"/>
              </a:rPr>
              <a:t>probing by time-of-flight</a:t>
            </a: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û"/>
              <a:tabLst/>
              <a:defRPr/>
            </a:pPr>
            <a:r>
              <a:rPr lang="en-US" sz="2000" dirty="0">
                <a:solidFill>
                  <a:srgbClr val="FF0000"/>
                </a:solidFill>
                <a:latin typeface="+mj-lt"/>
                <a:ea typeface="Linux Libertine" panose="02000503000000000000" pitchFamily="2" charset="0"/>
                <a:cs typeface="Linux Libertine" panose="02000503000000000000" pitchFamily="2" charset="0"/>
                <a:sym typeface="Wingdings" panose="05000000000000000000" pitchFamily="2" charset="2"/>
              </a:rPr>
              <a:t>macroscopic</a:t>
            </a:r>
            <a:br>
              <a:rPr lang="en-US" sz="2000" dirty="0">
                <a:solidFill>
                  <a:srgbClr val="FF0000"/>
                </a:solidFill>
                <a:latin typeface="+mj-lt"/>
                <a:ea typeface="Linux Libertine" panose="02000503000000000000" pitchFamily="2" charset="0"/>
                <a:cs typeface="Linux Libertine" panose="02000503000000000000" pitchFamily="2" charset="0"/>
                <a:sym typeface="Wingdings" panose="05000000000000000000" pitchFamily="2" charset="2"/>
              </a:rPr>
            </a:br>
            <a:r>
              <a:rPr lang="en-US" sz="2000" dirty="0">
                <a:solidFill>
                  <a:srgbClr val="FF0000"/>
                </a:solidFill>
                <a:latin typeface="+mj-lt"/>
                <a:ea typeface="Linux Libertine" panose="02000503000000000000" pitchFamily="2" charset="0"/>
                <a:cs typeface="Linux Libertine" panose="02000503000000000000" pitchFamily="2" charset="0"/>
                <a:sym typeface="Wingdings" panose="05000000000000000000" pitchFamily="2" charset="2"/>
              </a:rPr>
              <a:t>resolution</a:t>
            </a:r>
            <a:endParaRPr kumimoji="0" lang="en-US" sz="2000" b="0" i="0" u="none" strike="noStrike" kern="1200" cap="none" spc="0" normalizeH="0" baseline="0" noProof="0" dirty="0">
              <a:ln>
                <a:noFill/>
              </a:ln>
              <a:solidFill>
                <a:srgbClr val="FF0000"/>
              </a:solidFill>
              <a:effectLst/>
              <a:uLnTx/>
              <a:uFillTx/>
              <a:latin typeface="+mj-lt"/>
              <a:ea typeface="Linux Libertine" panose="02000503000000000000" pitchFamily="2" charset="0"/>
              <a:cs typeface="Linux Libertine" panose="02000503000000000000" pitchFamily="2" charset="0"/>
            </a:endParaRPr>
          </a:p>
        </p:txBody>
      </p:sp>
      <p:sp>
        <p:nvSpPr>
          <p:cNvPr id="28" name="TextBox 27">
            <a:extLst>
              <a:ext uri="{FF2B5EF4-FFF2-40B4-BE49-F238E27FC236}">
                <a16:creationId xmlns:a16="http://schemas.microsoft.com/office/drawing/2014/main" id="{4CE0AB78-3392-44F4-89D3-4DF7BE9C0520}"/>
              </a:ext>
            </a:extLst>
          </p:cNvPr>
          <p:cNvSpPr txBox="1"/>
          <p:nvPr/>
        </p:nvSpPr>
        <p:spPr>
          <a:xfrm>
            <a:off x="9387501" y="4189538"/>
            <a:ext cx="2555579" cy="2554545"/>
          </a:xfrm>
          <a:prstGeom prst="rect">
            <a:avLst/>
          </a:prstGeom>
          <a:noFill/>
        </p:spPr>
        <p:txBody>
          <a:bodyPr wrap="square" rtlCol="0">
            <a:spAutoFit/>
          </a:bodyPr>
          <a:lstStyle/>
          <a:p>
            <a:pPr marL="285750" lvl="0" indent="-285750">
              <a:buFont typeface="Wingdings" panose="05000000000000000000" pitchFamily="2" charset="2"/>
              <a:buChar char="ü"/>
              <a:defRPr/>
            </a:pPr>
            <a:r>
              <a:rPr lang="en-US" sz="2000" dirty="0">
                <a:solidFill>
                  <a:srgbClr val="03AD50"/>
                </a:solidFill>
                <a:latin typeface="+mj-lt"/>
                <a:ea typeface="Linux Libertine" panose="02000503000000000000" pitchFamily="2" charset="0"/>
                <a:cs typeface="Linux Libertine" panose="02000503000000000000" pitchFamily="2" charset="0"/>
                <a:sym typeface="Wingdings" panose="05000000000000000000" pitchFamily="2" charset="2"/>
              </a:rPr>
              <a:t>probing by </a:t>
            </a:r>
          </a:p>
          <a:p>
            <a:pPr lvl="0">
              <a:defRPr/>
            </a:pPr>
            <a:r>
              <a:rPr lang="en-US" sz="2000" dirty="0">
                <a:solidFill>
                  <a:srgbClr val="03AD50"/>
                </a:solidFill>
                <a:latin typeface="+mj-lt"/>
                <a:ea typeface="Linux Libertine" panose="02000503000000000000" pitchFamily="2" charset="0"/>
                <a:cs typeface="Linux Libertine" panose="02000503000000000000" pitchFamily="2" charset="0"/>
                <a:sym typeface="Wingdings" panose="05000000000000000000" pitchFamily="2" charset="2"/>
              </a:rPr>
              <a:t>     time-of-flight</a:t>
            </a:r>
          </a:p>
          <a:p>
            <a:pPr marL="285750" lvl="0" indent="-285750">
              <a:buFont typeface="Wingdings" panose="05000000000000000000" pitchFamily="2" charset="2"/>
              <a:buChar char="ü"/>
              <a:defRPr/>
            </a:pPr>
            <a:r>
              <a:rPr lang="en-US" sz="2000" dirty="0">
                <a:solidFill>
                  <a:srgbClr val="03AD50"/>
                </a:solidFill>
                <a:latin typeface="+mj-lt"/>
                <a:ea typeface="Linux Libertine" panose="02000503000000000000" pitchFamily="2" charset="0"/>
                <a:cs typeface="Linux Libertine" panose="02000503000000000000" pitchFamily="2" charset="0"/>
                <a:sym typeface="Wingdings" panose="05000000000000000000" pitchFamily="2" charset="2"/>
              </a:rPr>
              <a:t>spatial probing</a:t>
            </a:r>
          </a:p>
          <a:p>
            <a:pPr marL="285750" lvl="0" indent="-285750">
              <a:buFont typeface="Wingdings" panose="05000000000000000000" pitchFamily="2" charset="2"/>
              <a:buChar char="ü"/>
              <a:defRPr/>
            </a:pPr>
            <a:r>
              <a:rPr lang="en-US" sz="2000" dirty="0">
                <a:solidFill>
                  <a:srgbClr val="03AD50"/>
                </a:solidFill>
                <a:latin typeface="+mj-lt"/>
                <a:ea typeface="Linux Libertine" panose="02000503000000000000" pitchFamily="2" charset="0"/>
                <a:cs typeface="Linux Libertine" panose="02000503000000000000" pitchFamily="2" charset="0"/>
                <a:sym typeface="Wingdings" panose="05000000000000000000" pitchFamily="2" charset="2"/>
              </a:rPr>
              <a:t>microscopic resolution</a:t>
            </a:r>
          </a:p>
          <a:p>
            <a:pPr marL="285750" lvl="0" indent="-285750">
              <a:buFont typeface="Wingdings" panose="05000000000000000000" pitchFamily="2" charset="2"/>
              <a:buChar char="û"/>
              <a:defRPr/>
            </a:pPr>
            <a:r>
              <a:rPr lang="en-US" sz="2000" dirty="0">
                <a:solidFill>
                  <a:srgbClr val="FF0000"/>
                </a:solidFill>
                <a:latin typeface="+mj-lt"/>
                <a:ea typeface="Linux Libertine" panose="02000503000000000000" pitchFamily="2" charset="0"/>
                <a:cs typeface="Linux Libertine" panose="02000503000000000000" pitchFamily="2" charset="0"/>
                <a:sym typeface="Wingdings" panose="05000000000000000000" pitchFamily="2" charset="2"/>
              </a:rPr>
              <a:t>no programmability</a:t>
            </a:r>
          </a:p>
          <a:p>
            <a:pPr marL="285750" lvl="0" indent="-285750">
              <a:buFont typeface="Wingdings" panose="05000000000000000000" pitchFamily="2" charset="2"/>
              <a:buChar char="û"/>
              <a:defRPr/>
            </a:pPr>
            <a:r>
              <a:rPr lang="en-US" sz="2000" dirty="0">
                <a:solidFill>
                  <a:srgbClr val="FF0000"/>
                </a:solidFill>
                <a:latin typeface="+mj-lt"/>
                <a:ea typeface="Linux Libertine" panose="02000503000000000000" pitchFamily="2" charset="0"/>
                <a:cs typeface="Linux Libertine" panose="02000503000000000000" pitchFamily="2" charset="0"/>
                <a:sym typeface="Wingdings" panose="05000000000000000000" pitchFamily="2" charset="2"/>
              </a:rPr>
              <a:t>very few probing types possible</a:t>
            </a:r>
          </a:p>
        </p:txBody>
      </p:sp>
      <p:sp>
        <p:nvSpPr>
          <p:cNvPr id="31" name="Rectangle 30">
            <a:extLst>
              <a:ext uri="{FF2B5EF4-FFF2-40B4-BE49-F238E27FC236}">
                <a16:creationId xmlns:a16="http://schemas.microsoft.com/office/drawing/2014/main" id="{34DB451D-BDB8-458A-9A5D-8903B57D90D0}"/>
              </a:ext>
            </a:extLst>
          </p:cNvPr>
          <p:cNvSpPr/>
          <p:nvPr/>
        </p:nvSpPr>
        <p:spPr>
          <a:xfrm>
            <a:off x="9387500" y="1624990"/>
            <a:ext cx="2148840" cy="689619"/>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E8294A6-83FF-4631-8C79-16736E85D253}"/>
              </a:ext>
            </a:extLst>
          </p:cNvPr>
          <p:cNvSpPr/>
          <p:nvPr/>
        </p:nvSpPr>
        <p:spPr>
          <a:xfrm>
            <a:off x="9390888" y="4204052"/>
            <a:ext cx="2148840" cy="1579891"/>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019167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 presetClass="mediacall" presetSubtype="0" fill="hold" nodeType="withEffect">
                                  <p:stCondLst>
                                    <p:cond delay="0"/>
                                  </p:stCondLst>
                                  <p:childTnLst>
                                    <p:cmd type="call" cmd="playFrom(0.0)">
                                      <p:cBhvr>
                                        <p:cTn id="26" dur="7000" fill="hold"/>
                                        <p:tgtEl>
                                          <p:spTgt spid="10"/>
                                        </p:tgtEl>
                                      </p:cBhvr>
                                    </p:cmd>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par>
                                <p:cTn id="49" presetID="10" presetClass="entr" presetSubtype="0"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par>
                                <p:cTn id="52" presetID="1" presetClass="mediacall" presetSubtype="0" fill="hold" nodeType="withEffect">
                                  <p:stCondLst>
                                    <p:cond delay="0"/>
                                  </p:stCondLst>
                                  <p:childTnLst>
                                    <p:cmd type="call" cmd="playFrom(0.0)">
                                      <p:cBhvr>
                                        <p:cTn id="53" dur="10000" fill="hold"/>
                                        <p:tgtEl>
                                          <p:spTgt spid="11"/>
                                        </p:tgtEl>
                                      </p:cBhvr>
                                    </p:cmd>
                                  </p:childTnLst>
                                </p:cTn>
                              </p:par>
                              <p:par>
                                <p:cTn id="54" presetID="10" presetClass="entr" presetSubtype="0"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fade">
                                      <p:cBhvr>
                                        <p:cTn id="61" dur="500"/>
                                        <p:tgtEl>
                                          <p:spTgt spid="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500"/>
                                        <p:tgtEl>
                                          <p:spTgt spid="3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8" fill="hold" display="0">
                  <p:stCondLst>
                    <p:cond delay="indefinite"/>
                  </p:stCondLst>
                </p:cTn>
                <p:tgtEl>
                  <p:spTgt spid="10"/>
                </p:tgtEl>
              </p:cMediaNode>
            </p:video>
            <p:video>
              <p:cMediaNode vol="80000">
                <p:cTn id="69" fill="hold" display="0">
                  <p:stCondLst>
                    <p:cond delay="indefinite"/>
                  </p:stCondLst>
                </p:cTn>
                <p:tgtEl>
                  <p:spTgt spid="11"/>
                </p:tgtEl>
              </p:cMediaNode>
            </p:video>
          </p:childTnLst>
        </p:cTn>
      </p:par>
    </p:tnLst>
    <p:bldLst>
      <p:bldP spid="14" grpId="0"/>
      <p:bldP spid="6" grpId="0"/>
      <p:bldP spid="7" grpId="0"/>
      <p:bldP spid="9" grpId="0"/>
      <p:bldP spid="30" grpId="0"/>
      <p:bldP spid="19" grpId="0"/>
      <p:bldP spid="20" grpId="0"/>
      <p:bldP spid="25" grpId="0"/>
      <p:bldP spid="2" grpId="0" animBg="1"/>
      <p:bldP spid="27" grpId="0"/>
      <p:bldP spid="28" grpId="0"/>
      <p:bldP spid="31" grpId="0" animBg="1"/>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peech Bubble: Rectangle with Corners Rounded 172">
            <a:extLst>
              <a:ext uri="{FF2B5EF4-FFF2-40B4-BE49-F238E27FC236}">
                <a16:creationId xmlns:a16="http://schemas.microsoft.com/office/drawing/2014/main" id="{EA1F684F-B069-41E7-9E97-FD254C764517}"/>
              </a:ext>
            </a:extLst>
          </p:cNvPr>
          <p:cNvSpPr/>
          <p:nvPr/>
        </p:nvSpPr>
        <p:spPr>
          <a:xfrm>
            <a:off x="32858" y="4954244"/>
            <a:ext cx="2341557" cy="1418104"/>
          </a:xfrm>
          <a:prstGeom prst="wedgeRoundRectCallout">
            <a:avLst>
              <a:gd name="adj1" fmla="val -16327"/>
              <a:gd name="adj2" fmla="val -74690"/>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Cloud 157">
            <a:extLst>
              <a:ext uri="{FF2B5EF4-FFF2-40B4-BE49-F238E27FC236}">
                <a16:creationId xmlns:a16="http://schemas.microsoft.com/office/drawing/2014/main" id="{5B149FAE-CC73-48F1-B1D1-D1B160AE6F4A}"/>
              </a:ext>
            </a:extLst>
          </p:cNvPr>
          <p:cNvSpPr/>
          <p:nvPr/>
        </p:nvSpPr>
        <p:spPr>
          <a:xfrm>
            <a:off x="1639873" y="2578214"/>
            <a:ext cx="775216" cy="893175"/>
          </a:xfrm>
          <a:prstGeom prst="cloud">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4A762CE-E468-470F-A040-12FD57F273FF}"/>
              </a:ext>
            </a:extLst>
          </p:cNvPr>
          <p:cNvSpPr/>
          <p:nvPr/>
        </p:nvSpPr>
        <p:spPr>
          <a:xfrm rot="5400000">
            <a:off x="3394119" y="2954750"/>
            <a:ext cx="1967184" cy="304056"/>
          </a:xfrm>
          <a:prstGeom prst="rect">
            <a:avLst/>
          </a:prstGeom>
          <a:solidFill>
            <a:schemeClr val="bg1">
              <a:lumMod val="65000"/>
              <a:lumOff val="35000"/>
            </a:schemeClr>
          </a:solidFill>
          <a:ln>
            <a:noFill/>
          </a:ln>
          <a:effectLst>
            <a:glow>
              <a:srgbClr val="FF0000">
                <a:alpha val="40000"/>
              </a:srgb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Droid Serif" charset="0"/>
              <a:ea typeface="Droid Serif" charset="0"/>
              <a:cs typeface="Droid Serif" charset="0"/>
            </a:endParaRPr>
          </a:p>
        </p:txBody>
      </p:sp>
      <p:graphicFrame>
        <p:nvGraphicFramePr>
          <p:cNvPr id="80" name="Table 79">
            <a:extLst>
              <a:ext uri="{FF2B5EF4-FFF2-40B4-BE49-F238E27FC236}">
                <a16:creationId xmlns:a16="http://schemas.microsoft.com/office/drawing/2014/main" id="{6296FC8B-DBB8-4D5E-8C8F-B6994E6FE1D9}"/>
              </a:ext>
            </a:extLst>
          </p:cNvPr>
          <p:cNvGraphicFramePr>
            <a:graphicFrameLocks noGrp="1"/>
          </p:cNvGraphicFramePr>
          <p:nvPr>
            <p:extLst>
              <p:ext uri="{D42A27DB-BD31-4B8C-83A1-F6EECF244321}">
                <p14:modId xmlns:p14="http://schemas.microsoft.com/office/powerpoint/2010/main" val="3706356218"/>
              </p:ext>
            </p:extLst>
          </p:nvPr>
        </p:nvGraphicFramePr>
        <p:xfrm>
          <a:off x="4529739" y="2137352"/>
          <a:ext cx="219491" cy="1955432"/>
        </p:xfrm>
        <a:graphic>
          <a:graphicData uri="http://schemas.openxmlformats.org/drawingml/2006/table">
            <a:tbl>
              <a:tblPr>
                <a:tableStyleId>{2D5ABB26-0587-4C30-8999-92F81FD0307C}</a:tableStyleId>
              </a:tblPr>
              <a:tblGrid>
                <a:gridCol w="219491">
                  <a:extLst>
                    <a:ext uri="{9D8B030D-6E8A-4147-A177-3AD203B41FA5}">
                      <a16:colId xmlns:a16="http://schemas.microsoft.com/office/drawing/2014/main" val="3886583017"/>
                    </a:ext>
                  </a:extLst>
                </a:gridCol>
              </a:tblGrid>
              <a:tr h="244429">
                <a:tc>
                  <a:txBody>
                    <a:bodyPr/>
                    <a:lstStyle/>
                    <a:p>
                      <a:pPr algn="ctr"/>
                      <a:endParaRPr lang="en-US" sz="1300" dirty="0"/>
                    </a:p>
                  </a:txBody>
                  <a:tcPr marL="91455" marR="45727" marT="22864" marB="22864">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0244093"/>
                  </a:ext>
                </a:extLst>
              </a:tr>
              <a:tr h="244429">
                <a:tc>
                  <a:txBody>
                    <a:bodyPr/>
                    <a:lstStyle/>
                    <a:p>
                      <a:pPr algn="ctr"/>
                      <a:endParaRPr lang="en-US" sz="1300" dirty="0"/>
                    </a:p>
                  </a:txBody>
                  <a:tcPr marL="91455" marR="45727" marT="22864" marB="22864">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3536122"/>
                  </a:ext>
                </a:extLst>
              </a:tr>
              <a:tr h="244429">
                <a:tc>
                  <a:txBody>
                    <a:bodyPr/>
                    <a:lstStyle/>
                    <a:p>
                      <a:pPr algn="ctr"/>
                      <a:endParaRPr lang="en-US" sz="1300" dirty="0"/>
                    </a:p>
                  </a:txBody>
                  <a:tcPr marL="91455" marR="45727" marT="22864" marB="22864">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8871039"/>
                  </a:ext>
                </a:extLst>
              </a:tr>
              <a:tr h="244429">
                <a:tc>
                  <a:txBody>
                    <a:bodyPr/>
                    <a:lstStyle/>
                    <a:p>
                      <a:pPr algn="ctr"/>
                      <a:endParaRPr lang="en-US" sz="1300" dirty="0"/>
                    </a:p>
                  </a:txBody>
                  <a:tcPr marL="91455" marR="45727" marT="22864" marB="22864">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8330484"/>
                  </a:ext>
                </a:extLst>
              </a:tr>
              <a:tr h="244429">
                <a:tc>
                  <a:txBody>
                    <a:bodyPr/>
                    <a:lstStyle/>
                    <a:p>
                      <a:pPr algn="ctr"/>
                      <a:endParaRPr lang="en-US" sz="1300" dirty="0"/>
                    </a:p>
                  </a:txBody>
                  <a:tcPr marL="91455" marR="45727" marT="22864" marB="22864">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43551"/>
                  </a:ext>
                </a:extLst>
              </a:tr>
              <a:tr h="244429">
                <a:tc>
                  <a:txBody>
                    <a:bodyPr/>
                    <a:lstStyle/>
                    <a:p>
                      <a:pPr algn="ctr"/>
                      <a:endParaRPr lang="en-US" sz="1300" dirty="0"/>
                    </a:p>
                  </a:txBody>
                  <a:tcPr marL="91455" marR="45727" marT="22864" marB="22864">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5595209"/>
                  </a:ext>
                </a:extLst>
              </a:tr>
              <a:tr h="244429">
                <a:tc>
                  <a:txBody>
                    <a:bodyPr/>
                    <a:lstStyle/>
                    <a:p>
                      <a:pPr algn="ctr"/>
                      <a:endParaRPr lang="en-US" sz="1300" dirty="0"/>
                    </a:p>
                  </a:txBody>
                  <a:tcPr marL="91455" marR="45727" marT="22864" marB="22864">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3927160"/>
                  </a:ext>
                </a:extLst>
              </a:tr>
              <a:tr h="244429">
                <a:tc>
                  <a:txBody>
                    <a:bodyPr/>
                    <a:lstStyle/>
                    <a:p>
                      <a:pPr algn="ctr"/>
                      <a:endParaRPr lang="en-US" sz="1300" dirty="0"/>
                    </a:p>
                  </a:txBody>
                  <a:tcPr marL="91455" marR="45727" marT="22864" marB="22864">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8539717"/>
                  </a:ext>
                </a:extLst>
              </a:tr>
            </a:tbl>
          </a:graphicData>
        </a:graphic>
      </p:graphicFrame>
      <p:sp>
        <p:nvSpPr>
          <p:cNvPr id="50" name="Rectangle 49">
            <a:extLst>
              <a:ext uri="{FF2B5EF4-FFF2-40B4-BE49-F238E27FC236}">
                <a16:creationId xmlns:a16="http://schemas.microsoft.com/office/drawing/2014/main" id="{F16220F3-645D-4F03-B059-3AAC1802273E}"/>
              </a:ext>
            </a:extLst>
          </p:cNvPr>
          <p:cNvSpPr/>
          <p:nvPr/>
        </p:nvSpPr>
        <p:spPr>
          <a:xfrm>
            <a:off x="5469948" y="2108068"/>
            <a:ext cx="206151" cy="1623697"/>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404DDBD8-49F8-477E-9CB1-835421A77139}"/>
              </a:ext>
            </a:extLst>
          </p:cNvPr>
          <p:cNvSpPr txBox="1">
            <a:spLocks/>
          </p:cNvSpPr>
          <p:nvPr/>
        </p:nvSpPr>
        <p:spPr>
          <a:xfrm>
            <a:off x="513350" y="82382"/>
            <a:ext cx="88873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Contributions</a:t>
            </a:r>
          </a:p>
        </p:txBody>
      </p:sp>
      <p:sp>
        <p:nvSpPr>
          <p:cNvPr id="6" name="TextBox 5">
            <a:extLst>
              <a:ext uri="{FF2B5EF4-FFF2-40B4-BE49-F238E27FC236}">
                <a16:creationId xmlns:a16="http://schemas.microsoft.com/office/drawing/2014/main" id="{639399B3-1A36-4760-9AC2-120ACDAC8C3D}"/>
              </a:ext>
            </a:extLst>
          </p:cNvPr>
          <p:cNvSpPr txBox="1"/>
          <p:nvPr/>
        </p:nvSpPr>
        <p:spPr>
          <a:xfrm>
            <a:off x="112251" y="1225520"/>
            <a:ext cx="2188804"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probing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mutual intensity</a:t>
            </a:r>
          </a:p>
        </p:txBody>
      </p:sp>
      <p:sp>
        <p:nvSpPr>
          <p:cNvPr id="7" name="TextBox 6">
            <a:extLst>
              <a:ext uri="{FF2B5EF4-FFF2-40B4-BE49-F238E27FC236}">
                <a16:creationId xmlns:a16="http://schemas.microsoft.com/office/drawing/2014/main" id="{D93BEB9A-290C-4A70-B5E3-8EB2C655B31E}"/>
              </a:ext>
            </a:extLst>
          </p:cNvPr>
          <p:cNvSpPr txBox="1"/>
          <p:nvPr/>
        </p:nvSpPr>
        <p:spPr>
          <a:xfrm>
            <a:off x="2491809" y="1225520"/>
            <a:ext cx="2319033"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mj-lt"/>
                <a:ea typeface="Linux Libertine" panose="02000503000000000000" pitchFamily="2" charset="0"/>
                <a:cs typeface="Linux Libertine" panose="02000503000000000000" pitchFamily="2" charset="0"/>
              </a:rPr>
              <a:t>creating arbitrary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mj-lt"/>
                <a:ea typeface="Linux Libertine" panose="02000503000000000000" pitchFamily="2" charset="0"/>
                <a:cs typeface="Linux Libertine" panose="02000503000000000000" pitchFamily="2" charset="0"/>
              </a:rPr>
              <a:t>mutual intensity</a:t>
            </a:r>
            <a:endPar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endParaRPr>
          </a:p>
        </p:txBody>
      </p:sp>
      <p:sp>
        <p:nvSpPr>
          <p:cNvPr id="8" name="TextBox 7">
            <a:extLst>
              <a:ext uri="{FF2B5EF4-FFF2-40B4-BE49-F238E27FC236}">
                <a16:creationId xmlns:a16="http://schemas.microsoft.com/office/drawing/2014/main" id="{C150882A-87F2-4524-82C3-CB359E277B3E}"/>
              </a:ext>
            </a:extLst>
          </p:cNvPr>
          <p:cNvSpPr txBox="1"/>
          <p:nvPr/>
        </p:nvSpPr>
        <p:spPr>
          <a:xfrm>
            <a:off x="5018270" y="1225520"/>
            <a:ext cx="2155463"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rPr>
              <a:t>light-efficient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mj-lt"/>
                <a:ea typeface="Linux Libertine" panose="02000503000000000000" pitchFamily="2" charset="0"/>
                <a:cs typeface="Linux Libertine" panose="02000503000000000000" pitchFamily="2" charset="0"/>
              </a:rPr>
              <a:t>implementation</a:t>
            </a:r>
            <a:endPar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endParaRPr>
          </a:p>
        </p:txBody>
      </p:sp>
      <p:sp>
        <p:nvSpPr>
          <p:cNvPr id="9" name="TextBox 8">
            <a:extLst>
              <a:ext uri="{FF2B5EF4-FFF2-40B4-BE49-F238E27FC236}">
                <a16:creationId xmlns:a16="http://schemas.microsoft.com/office/drawing/2014/main" id="{853AA1F5-90FC-415C-A886-50544186D8FA}"/>
              </a:ext>
            </a:extLst>
          </p:cNvPr>
          <p:cNvSpPr txBox="1"/>
          <p:nvPr/>
        </p:nvSpPr>
        <p:spPr>
          <a:xfrm>
            <a:off x="7382528" y="1225520"/>
            <a:ext cx="2298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mj-lt"/>
                <a:ea typeface="Linux Libertine" panose="02000503000000000000" pitchFamily="2" charset="0"/>
                <a:cs typeface="Linux Libertine" panose="02000503000000000000" pitchFamily="2" charset="0"/>
              </a:rPr>
              <a:t>probing experiments</a:t>
            </a:r>
            <a:endPar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endParaRPr>
          </a:p>
        </p:txBody>
      </p:sp>
      <p:sp>
        <p:nvSpPr>
          <p:cNvPr id="10" name="TextBox 9">
            <a:extLst>
              <a:ext uri="{FF2B5EF4-FFF2-40B4-BE49-F238E27FC236}">
                <a16:creationId xmlns:a16="http://schemas.microsoft.com/office/drawing/2014/main" id="{F98C3500-BADD-43BE-A3E8-D595F4D49719}"/>
              </a:ext>
            </a:extLst>
          </p:cNvPr>
          <p:cNvSpPr txBox="1"/>
          <p:nvPr/>
        </p:nvSpPr>
        <p:spPr>
          <a:xfrm>
            <a:off x="9825672" y="1594852"/>
            <a:ext cx="231935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mj-lt"/>
                <a:ea typeface="Linux Libertine" panose="02000503000000000000" pitchFamily="2" charset="0"/>
                <a:cs typeface="Linux Libertine" panose="02000503000000000000" pitchFamily="2" charset="0"/>
              </a:rPr>
              <a:t>coherent probing</a:t>
            </a:r>
            <a:endParaRPr kumimoji="0" lang="en-US" sz="2400" b="0" i="0" u="none" strike="noStrike" kern="1200" cap="none" spc="0" normalizeH="0" baseline="0" noProof="0" dirty="0">
              <a:ln>
                <a:noFill/>
              </a:ln>
              <a:solidFill>
                <a:prstClr val="white"/>
              </a:solidFill>
              <a:effectLst/>
              <a:uLnTx/>
              <a:uFillTx/>
              <a:latin typeface="+mj-lt"/>
              <a:ea typeface="Linux Libertine" panose="02000503000000000000" pitchFamily="2" charset="0"/>
              <a:cs typeface="Linux Libertine" panose="02000503000000000000" pitchFamily="2" charset="0"/>
            </a:endParaRPr>
          </a:p>
        </p:txBody>
      </p:sp>
      <p:cxnSp>
        <p:nvCxnSpPr>
          <p:cNvPr id="31" name="Straight Connector 30">
            <a:extLst>
              <a:ext uri="{FF2B5EF4-FFF2-40B4-BE49-F238E27FC236}">
                <a16:creationId xmlns:a16="http://schemas.microsoft.com/office/drawing/2014/main" id="{C3389702-62EE-412B-AF9A-8275D93938C3}"/>
              </a:ext>
            </a:extLst>
          </p:cNvPr>
          <p:cNvCxnSpPr>
            <a:cxnSpLocks/>
          </p:cNvCxnSpPr>
          <p:nvPr/>
        </p:nvCxnSpPr>
        <p:spPr>
          <a:xfrm>
            <a:off x="2434089" y="1221115"/>
            <a:ext cx="0" cy="5636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492C1DC-B0A2-46A6-9863-AEB70659161D}"/>
              </a:ext>
            </a:extLst>
          </p:cNvPr>
          <p:cNvCxnSpPr>
            <a:cxnSpLocks/>
          </p:cNvCxnSpPr>
          <p:nvPr/>
        </p:nvCxnSpPr>
        <p:spPr>
          <a:xfrm>
            <a:off x="4869249" y="1221115"/>
            <a:ext cx="0" cy="5636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3026772-AC2B-4E77-9692-6BD0A71E8850}"/>
              </a:ext>
            </a:extLst>
          </p:cNvPr>
          <p:cNvCxnSpPr>
            <a:cxnSpLocks/>
          </p:cNvCxnSpPr>
          <p:nvPr/>
        </p:nvCxnSpPr>
        <p:spPr>
          <a:xfrm>
            <a:off x="7319944" y="1221115"/>
            <a:ext cx="0" cy="5636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FB44AB7-4ED6-4A43-AECE-C0A806811CF8}"/>
              </a:ext>
            </a:extLst>
          </p:cNvPr>
          <p:cNvCxnSpPr>
            <a:cxnSpLocks/>
          </p:cNvCxnSpPr>
          <p:nvPr/>
        </p:nvCxnSpPr>
        <p:spPr>
          <a:xfrm>
            <a:off x="9763088" y="1221115"/>
            <a:ext cx="0" cy="5636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Arc 36">
            <a:extLst>
              <a:ext uri="{FF2B5EF4-FFF2-40B4-BE49-F238E27FC236}">
                <a16:creationId xmlns:a16="http://schemas.microsoft.com/office/drawing/2014/main" id="{5FEE83F1-CE7A-49C3-B806-1A2F92A11F2B}"/>
              </a:ext>
            </a:extLst>
          </p:cNvPr>
          <p:cNvSpPr/>
          <p:nvPr/>
        </p:nvSpPr>
        <p:spPr>
          <a:xfrm rot="19089715" flipH="1" flipV="1">
            <a:off x="5157349" y="3318922"/>
            <a:ext cx="1002737" cy="1002737"/>
          </a:xfrm>
          <a:prstGeom prst="arc">
            <a:avLst>
              <a:gd name="adj1" fmla="val 15725747"/>
              <a:gd name="adj2" fmla="val 0"/>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Isosceles Triangle 37">
            <a:extLst>
              <a:ext uri="{FF2B5EF4-FFF2-40B4-BE49-F238E27FC236}">
                <a16:creationId xmlns:a16="http://schemas.microsoft.com/office/drawing/2014/main" id="{87BF647E-0157-4AFB-946F-21DFB2206A2F}"/>
              </a:ext>
            </a:extLst>
          </p:cNvPr>
          <p:cNvSpPr/>
          <p:nvPr/>
        </p:nvSpPr>
        <p:spPr>
          <a:xfrm rot="5400000">
            <a:off x="6565552" y="3281811"/>
            <a:ext cx="206154" cy="768700"/>
          </a:xfrm>
          <a:prstGeom prst="triangl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E29CE7E-0CA7-4A0E-94D8-C12C4BCD12F2}"/>
              </a:ext>
            </a:extLst>
          </p:cNvPr>
          <p:cNvSpPr/>
          <p:nvPr/>
        </p:nvSpPr>
        <p:spPr>
          <a:xfrm rot="5400000">
            <a:off x="5798632" y="3211413"/>
            <a:ext cx="206151" cy="84260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906D9352-FCAE-4EF2-9E0E-CCA093FB42DF}"/>
              </a:ext>
            </a:extLst>
          </p:cNvPr>
          <p:cNvGrpSpPr/>
          <p:nvPr/>
        </p:nvGrpSpPr>
        <p:grpSpPr>
          <a:xfrm rot="13500000">
            <a:off x="5083068" y="3616189"/>
            <a:ext cx="876172" cy="172107"/>
            <a:chOff x="4770836" y="1658541"/>
            <a:chExt cx="2650325" cy="124885"/>
          </a:xfrm>
        </p:grpSpPr>
        <p:sp>
          <p:nvSpPr>
            <p:cNvPr id="41" name="Rectangle 40">
              <a:extLst>
                <a:ext uri="{FF2B5EF4-FFF2-40B4-BE49-F238E27FC236}">
                  <a16:creationId xmlns:a16="http://schemas.microsoft.com/office/drawing/2014/main" id="{B058BF3E-2344-4D07-B0CE-933CBE9B8252}"/>
                </a:ext>
              </a:extLst>
            </p:cNvPr>
            <p:cNvSpPr/>
            <p:nvPr/>
          </p:nvSpPr>
          <p:spPr>
            <a:xfrm rot="5400000">
              <a:off x="6063852" y="365525"/>
              <a:ext cx="64293" cy="2650325"/>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2CE2DB1B-A7B0-4782-954A-A1E5DBC5F291}"/>
                </a:ext>
              </a:extLst>
            </p:cNvPr>
            <p:cNvSpPr/>
            <p:nvPr/>
          </p:nvSpPr>
          <p:spPr>
            <a:xfrm rot="5400000">
              <a:off x="6063852" y="426117"/>
              <a:ext cx="64293" cy="2650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12682789-6C7F-4D74-B685-215E8FD91E50}"/>
                  </a:ext>
                </a:extLst>
              </p:cNvPr>
              <p:cNvSpPr txBox="1"/>
              <p:nvPr/>
            </p:nvSpPr>
            <p:spPr>
              <a:xfrm>
                <a:off x="6769395" y="2299045"/>
                <a:ext cx="231089"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𝜃</m:t>
                      </m:r>
                    </m:oMath>
                  </m:oMathPara>
                </a14:m>
                <a:endParaRPr lang="en-US" sz="2200" dirty="0"/>
              </a:p>
            </p:txBody>
          </p:sp>
        </mc:Choice>
        <mc:Fallback xmlns="">
          <p:sp>
            <p:nvSpPr>
              <p:cNvPr id="43" name="TextBox 42">
                <a:extLst>
                  <a:ext uri="{FF2B5EF4-FFF2-40B4-BE49-F238E27FC236}">
                    <a16:creationId xmlns:a16="http://schemas.microsoft.com/office/drawing/2014/main" id="{12682789-6C7F-4D74-B685-215E8FD91E50}"/>
                  </a:ext>
                </a:extLst>
              </p:cNvPr>
              <p:cNvSpPr txBox="1">
                <a:spLocks noRot="1" noChangeAspect="1" noMove="1" noResize="1" noEditPoints="1" noAdjustHandles="1" noChangeArrowheads="1" noChangeShapeType="1" noTextEdit="1"/>
              </p:cNvSpPr>
              <p:nvPr/>
            </p:nvSpPr>
            <p:spPr>
              <a:xfrm>
                <a:off x="6769395" y="2299045"/>
                <a:ext cx="231089" cy="338554"/>
              </a:xfrm>
              <a:prstGeom prst="rect">
                <a:avLst/>
              </a:prstGeom>
              <a:blipFill>
                <a:blip r:embed="rId8"/>
                <a:stretch>
                  <a:fillRect l="-28947" r="-23684" b="-5357"/>
                </a:stretch>
              </a:blipFill>
            </p:spPr>
            <p:txBody>
              <a:bodyPr/>
              <a:lstStyle/>
              <a:p>
                <a:r>
                  <a:rPr lang="en-US">
                    <a:noFill/>
                  </a:rPr>
                  <a:t> </a:t>
                </a:r>
              </a:p>
            </p:txBody>
          </p:sp>
        </mc:Fallback>
      </mc:AlternateContent>
      <p:sp>
        <p:nvSpPr>
          <p:cNvPr id="44" name="Rectangle 43">
            <a:extLst>
              <a:ext uri="{FF2B5EF4-FFF2-40B4-BE49-F238E27FC236}">
                <a16:creationId xmlns:a16="http://schemas.microsoft.com/office/drawing/2014/main" id="{E873A636-9C01-4317-9660-A7468A2C94B6}"/>
              </a:ext>
            </a:extLst>
          </p:cNvPr>
          <p:cNvSpPr/>
          <p:nvPr/>
        </p:nvSpPr>
        <p:spPr>
          <a:xfrm>
            <a:off x="5269508" y="2577605"/>
            <a:ext cx="607034" cy="57590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7FFBEBBC-F56B-4081-BC9C-11EF65776893}"/>
                  </a:ext>
                </a:extLst>
              </p:cNvPr>
              <p:cNvSpPr txBox="1"/>
              <p:nvPr/>
            </p:nvSpPr>
            <p:spPr>
              <a:xfrm>
                <a:off x="5313826" y="2714131"/>
                <a:ext cx="52995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5"/>
                          </a:solidFill>
                          <a:latin typeface="Cambria Math" panose="02040503050406030204" pitchFamily="18" charset="0"/>
                        </a:rPr>
                        <m:t>𝐴</m:t>
                      </m:r>
                      <m:r>
                        <a:rPr lang="en-US" b="0" i="1" smtClean="0">
                          <a:solidFill>
                            <a:schemeClr val="accent5"/>
                          </a:solidFill>
                          <a:latin typeface="Cambria Math" panose="02040503050406030204" pitchFamily="18" charset="0"/>
                        </a:rPr>
                        <m:t>(</m:t>
                      </m:r>
                      <m:r>
                        <a:rPr lang="en-US" b="0" i="1" smtClean="0">
                          <a:solidFill>
                            <a:schemeClr val="accent5"/>
                          </a:solidFill>
                          <a:latin typeface="Cambria Math" panose="02040503050406030204" pitchFamily="18" charset="0"/>
                        </a:rPr>
                        <m:t>𝜃</m:t>
                      </m:r>
                      <m:r>
                        <a:rPr lang="en-US" b="0" i="1" smtClean="0">
                          <a:solidFill>
                            <a:schemeClr val="accent5"/>
                          </a:solidFill>
                          <a:latin typeface="Cambria Math" panose="02040503050406030204" pitchFamily="18" charset="0"/>
                        </a:rPr>
                        <m:t>)</m:t>
                      </m:r>
                    </m:oMath>
                  </m:oMathPara>
                </a14:m>
                <a:endParaRPr lang="en-US" dirty="0">
                  <a:solidFill>
                    <a:schemeClr val="accent5"/>
                  </a:solidFill>
                </a:endParaRPr>
              </a:p>
            </p:txBody>
          </p:sp>
        </mc:Choice>
        <mc:Fallback xmlns="">
          <p:sp>
            <p:nvSpPr>
              <p:cNvPr id="45" name="TextBox 44">
                <a:extLst>
                  <a:ext uri="{FF2B5EF4-FFF2-40B4-BE49-F238E27FC236}">
                    <a16:creationId xmlns:a16="http://schemas.microsoft.com/office/drawing/2014/main" id="{7FFBEBBC-F56B-4081-BC9C-11EF65776893}"/>
                  </a:ext>
                </a:extLst>
              </p:cNvPr>
              <p:cNvSpPr txBox="1">
                <a:spLocks noRot="1" noChangeAspect="1" noMove="1" noResize="1" noEditPoints="1" noAdjustHandles="1" noChangeArrowheads="1" noChangeShapeType="1" noTextEdit="1"/>
              </p:cNvSpPr>
              <p:nvPr/>
            </p:nvSpPr>
            <p:spPr>
              <a:xfrm>
                <a:off x="5313826" y="2714131"/>
                <a:ext cx="529953" cy="276999"/>
              </a:xfrm>
              <a:prstGeom prst="rect">
                <a:avLst/>
              </a:prstGeom>
              <a:blipFill>
                <a:blip r:embed="rId9"/>
                <a:stretch>
                  <a:fillRect l="-10345" t="-2174" r="-14943" b="-32609"/>
                </a:stretch>
              </a:blipFill>
            </p:spPr>
            <p:txBody>
              <a:bodyPr/>
              <a:lstStyle/>
              <a:p>
                <a:r>
                  <a:rPr lang="en-US">
                    <a:noFill/>
                  </a:rPr>
                  <a:t> </a:t>
                </a:r>
              </a:p>
            </p:txBody>
          </p:sp>
        </mc:Fallback>
      </mc:AlternateContent>
      <p:cxnSp>
        <p:nvCxnSpPr>
          <p:cNvPr id="46" name="Straight Connector 45">
            <a:extLst>
              <a:ext uri="{FF2B5EF4-FFF2-40B4-BE49-F238E27FC236}">
                <a16:creationId xmlns:a16="http://schemas.microsoft.com/office/drawing/2014/main" id="{CA8226F8-7814-439D-A9AF-9D1FEBBEDD96}"/>
              </a:ext>
            </a:extLst>
          </p:cNvPr>
          <p:cNvCxnSpPr>
            <a:cxnSpLocks/>
          </p:cNvCxnSpPr>
          <p:nvPr/>
        </p:nvCxnSpPr>
        <p:spPr>
          <a:xfrm>
            <a:off x="7022151" y="2573659"/>
            <a:ext cx="0" cy="2137162"/>
          </a:xfrm>
          <a:prstGeom prst="line">
            <a:avLst/>
          </a:prstGeom>
          <a:ln w="28575">
            <a:solidFill>
              <a:schemeClr val="tx1"/>
            </a:soli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77DB010B-4285-4503-81EE-C1A942B1B220}"/>
              </a:ext>
            </a:extLst>
          </p:cNvPr>
          <p:cNvSpPr/>
          <p:nvPr/>
        </p:nvSpPr>
        <p:spPr>
          <a:xfrm rot="10800000" flipV="1">
            <a:off x="6137109" y="2545519"/>
            <a:ext cx="456729" cy="2180253"/>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Droid Serif" charset="0"/>
              <a:ea typeface="Droid Serif" charset="0"/>
              <a:cs typeface="Droid Serif" charset="0"/>
            </a:endParaRPr>
          </a:p>
        </p:txBody>
      </p:sp>
      <p:sp>
        <p:nvSpPr>
          <p:cNvPr id="49" name="Rectangle 48">
            <a:extLst>
              <a:ext uri="{FF2B5EF4-FFF2-40B4-BE49-F238E27FC236}">
                <a16:creationId xmlns:a16="http://schemas.microsoft.com/office/drawing/2014/main" id="{5E6AC3A6-FF24-4BBA-B129-EA88E14AEC75}"/>
              </a:ext>
            </a:extLst>
          </p:cNvPr>
          <p:cNvSpPr/>
          <p:nvPr/>
        </p:nvSpPr>
        <p:spPr>
          <a:xfrm>
            <a:off x="6972177" y="3158806"/>
            <a:ext cx="99947" cy="947809"/>
          </a:xfrm>
          <a:prstGeom prst="rect">
            <a:avLst/>
          </a:prstGeom>
          <a:gradFill>
            <a:gsLst>
              <a:gs pos="0">
                <a:schemeClr val="bg1"/>
              </a:gs>
              <a:gs pos="50000">
                <a:schemeClr val="tx1"/>
              </a:gs>
              <a:gs pos="100000">
                <a:schemeClr val="bg1"/>
              </a:gs>
            </a:gsLst>
            <a:lin ang="5400000" scaled="0"/>
          </a:gradFill>
          <a:ln>
            <a:noFill/>
          </a:ln>
          <a:effectLst>
            <a:glow>
              <a:schemeClr val="tx1">
                <a:alpha val="40000"/>
              </a:schemeClr>
            </a:glo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descr="A circuit board&#10;&#10;Description automatically generated">
            <a:extLst>
              <a:ext uri="{FF2B5EF4-FFF2-40B4-BE49-F238E27FC236}">
                <a16:creationId xmlns:a16="http://schemas.microsoft.com/office/drawing/2014/main" id="{4461F969-5A16-451A-A117-3F941C5EBE70}"/>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6840" y="4930018"/>
            <a:ext cx="2234005" cy="1836323"/>
          </a:xfrm>
          <a:prstGeom prst="rect">
            <a:avLst/>
          </a:prstGeom>
          <a:solidFill>
            <a:schemeClr val="tx1"/>
          </a:solidFill>
          <a:ln w="28575">
            <a:solidFill>
              <a:schemeClr val="tx1"/>
            </a:solidFill>
          </a:ln>
          <a:effectLst/>
        </p:spPr>
      </p:pic>
      <p:pic>
        <p:nvPicPr>
          <p:cNvPr id="64" name="Picture 63" descr="A picture containing sitting, black, white, photo&#10;&#10;Description automatically generated">
            <a:extLst>
              <a:ext uri="{FF2B5EF4-FFF2-40B4-BE49-F238E27FC236}">
                <a16:creationId xmlns:a16="http://schemas.microsoft.com/office/drawing/2014/main" id="{94DD8054-7CF8-4967-93BC-0B057B259A6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97274" y="2016188"/>
            <a:ext cx="2297000" cy="1847152"/>
          </a:xfrm>
          <a:prstGeom prst="rect">
            <a:avLst/>
          </a:prstGeom>
          <a:ln w="28575">
            <a:solidFill>
              <a:schemeClr val="tx1"/>
            </a:solidFill>
          </a:ln>
        </p:spPr>
      </p:pic>
      <p:grpSp>
        <p:nvGrpSpPr>
          <p:cNvPr id="67" name="Group 66">
            <a:extLst>
              <a:ext uri="{FF2B5EF4-FFF2-40B4-BE49-F238E27FC236}">
                <a16:creationId xmlns:a16="http://schemas.microsoft.com/office/drawing/2014/main" id="{6AF962D3-89C3-4740-87B4-6E1B5B1C39B8}"/>
              </a:ext>
            </a:extLst>
          </p:cNvPr>
          <p:cNvGrpSpPr/>
          <p:nvPr/>
        </p:nvGrpSpPr>
        <p:grpSpPr>
          <a:xfrm>
            <a:off x="7402677" y="3980291"/>
            <a:ext cx="2291597" cy="969660"/>
            <a:chOff x="9860582" y="3945659"/>
            <a:chExt cx="2365859" cy="1001084"/>
          </a:xfrm>
        </p:grpSpPr>
        <p:pic>
          <p:nvPicPr>
            <p:cNvPr id="65" name="Picture 64">
              <a:extLst>
                <a:ext uri="{FF2B5EF4-FFF2-40B4-BE49-F238E27FC236}">
                  <a16:creationId xmlns:a16="http://schemas.microsoft.com/office/drawing/2014/main" id="{ACB6E448-4619-4835-A1E6-A7B142313842}"/>
                </a:ext>
              </a:extLst>
            </p:cNvPr>
            <p:cNvPicPr>
              <a:picLocks noChangeAspect="1"/>
            </p:cNvPicPr>
            <p:nvPr/>
          </p:nvPicPr>
          <p:blipFill rotWithShape="1">
            <a:blip r:embed="rId13">
              <a:extLst>
                <a:ext uri="{28A0092B-C50C-407E-A947-70E740481C1C}">
                  <a14:useLocalDpi xmlns:a14="http://schemas.microsoft.com/office/drawing/2010/main" val="0"/>
                </a:ext>
              </a:extLst>
            </a:blip>
            <a:srcRect l="3503" r="3503"/>
            <a:stretch/>
          </p:blipFill>
          <p:spPr>
            <a:xfrm>
              <a:off x="11061365" y="3945659"/>
              <a:ext cx="1165076" cy="1001084"/>
            </a:xfrm>
            <a:prstGeom prst="rect">
              <a:avLst/>
            </a:prstGeom>
            <a:ln w="28575">
              <a:solidFill>
                <a:schemeClr val="tx1"/>
              </a:solidFill>
            </a:ln>
          </p:spPr>
        </p:pic>
        <p:pic>
          <p:nvPicPr>
            <p:cNvPr id="66" name="Picture 65">
              <a:extLst>
                <a:ext uri="{FF2B5EF4-FFF2-40B4-BE49-F238E27FC236}">
                  <a16:creationId xmlns:a16="http://schemas.microsoft.com/office/drawing/2014/main" id="{8A6DDB83-467F-4A9D-A775-28FCDA1E82FF}"/>
                </a:ext>
              </a:extLst>
            </p:cNvPr>
            <p:cNvPicPr>
              <a:picLocks noChangeAspect="1"/>
            </p:cNvPicPr>
            <p:nvPr/>
          </p:nvPicPr>
          <p:blipFill rotWithShape="1">
            <a:blip r:embed="rId14">
              <a:extLst>
                <a:ext uri="{28A0092B-C50C-407E-A947-70E740481C1C}">
                  <a14:useLocalDpi xmlns:a14="http://schemas.microsoft.com/office/drawing/2010/main" val="0"/>
                </a:ext>
              </a:extLst>
            </a:blip>
            <a:srcRect l="3503" r="3503"/>
            <a:stretch/>
          </p:blipFill>
          <p:spPr>
            <a:xfrm>
              <a:off x="9860582" y="3945659"/>
              <a:ext cx="1161734" cy="1001083"/>
            </a:xfrm>
            <a:prstGeom prst="rect">
              <a:avLst/>
            </a:prstGeom>
            <a:ln w="28575">
              <a:solidFill>
                <a:schemeClr val="tx1"/>
              </a:solidFill>
            </a:ln>
          </p:spPr>
        </p:pic>
      </p:grpSp>
      <p:pic>
        <p:nvPicPr>
          <p:cNvPr id="68" name="Picture 67">
            <a:extLst>
              <a:ext uri="{FF2B5EF4-FFF2-40B4-BE49-F238E27FC236}">
                <a16:creationId xmlns:a16="http://schemas.microsoft.com/office/drawing/2014/main" id="{D6AB100D-93C5-4B58-A309-A76C5C2306B8}"/>
              </a:ext>
            </a:extLst>
          </p:cNvPr>
          <p:cNvPicPr>
            <a:picLocks noChangeAspect="1"/>
          </p:cNvPicPr>
          <p:nvPr/>
        </p:nvPicPr>
        <p:blipFill>
          <a:blip r:embed="rId15">
            <a:alphaModFix/>
            <a:extLst>
              <a:ext uri="{28A0092B-C50C-407E-A947-70E740481C1C}">
                <a14:useLocalDpi xmlns:a14="http://schemas.microsoft.com/office/drawing/2010/main" val="0"/>
              </a:ext>
            </a:extLst>
          </a:blip>
          <a:srcRect/>
          <a:stretch/>
        </p:blipFill>
        <p:spPr>
          <a:xfrm>
            <a:off x="7489887" y="5066902"/>
            <a:ext cx="2126813" cy="1699439"/>
          </a:xfrm>
          <a:prstGeom prst="rect">
            <a:avLst/>
          </a:prstGeom>
          <a:ln w="28575">
            <a:solidFill>
              <a:schemeClr val="tx1"/>
            </a:solidFill>
          </a:ln>
        </p:spPr>
      </p:pic>
      <p:sp>
        <p:nvSpPr>
          <p:cNvPr id="70" name="Trapezoid 69">
            <a:extLst>
              <a:ext uri="{FF2B5EF4-FFF2-40B4-BE49-F238E27FC236}">
                <a16:creationId xmlns:a16="http://schemas.microsoft.com/office/drawing/2014/main" id="{B8FB0039-1594-43FC-86AB-DB9E86E37688}"/>
              </a:ext>
            </a:extLst>
          </p:cNvPr>
          <p:cNvSpPr/>
          <p:nvPr/>
        </p:nvSpPr>
        <p:spPr>
          <a:xfrm rot="16200000">
            <a:off x="2723711" y="2531922"/>
            <a:ext cx="1960365" cy="1166722"/>
          </a:xfrm>
          <a:prstGeom prst="trapezoid">
            <a:avLst>
              <a:gd name="adj" fmla="val 66744"/>
            </a:avLst>
          </a:prstGeom>
          <a:solidFill>
            <a:schemeClr val="bg1">
              <a:lumMod val="65000"/>
              <a:lumOff val="35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64802C6D-FF84-48E3-9F9C-36411572EE52}"/>
              </a:ext>
            </a:extLst>
          </p:cNvPr>
          <p:cNvSpPr/>
          <p:nvPr/>
        </p:nvSpPr>
        <p:spPr>
          <a:xfrm>
            <a:off x="3021584" y="2896139"/>
            <a:ext cx="98948" cy="438288"/>
          </a:xfrm>
          <a:prstGeom prst="rect">
            <a:avLst/>
          </a:prstGeom>
          <a:gradFill>
            <a:gsLst>
              <a:gs pos="0">
                <a:schemeClr val="bg1"/>
              </a:gs>
              <a:gs pos="50000">
                <a:schemeClr val="tx1"/>
              </a:gs>
              <a:gs pos="100000">
                <a:schemeClr val="bg1"/>
              </a:gs>
            </a:gsLst>
            <a:lin ang="5400000" scaled="0"/>
          </a:gradFill>
          <a:ln>
            <a:noFill/>
          </a:ln>
          <a:effectLst>
            <a:glow>
              <a:schemeClr val="tx1">
                <a:alpha val="40000"/>
              </a:schemeClr>
            </a:glo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72F8EB83-AC9B-491B-B8C3-F80BD636A312}"/>
              </a:ext>
            </a:extLst>
          </p:cNvPr>
          <p:cNvSpPr/>
          <p:nvPr/>
        </p:nvSpPr>
        <p:spPr>
          <a:xfrm rot="10800000" flipV="1">
            <a:off x="4043565" y="2118943"/>
            <a:ext cx="369367" cy="19671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Droid Serif" charset="0"/>
              <a:ea typeface="Droid Serif" charset="0"/>
              <a:cs typeface="Droid Serif" charset="0"/>
            </a:endParaRPr>
          </a:p>
        </p:txBody>
      </p:sp>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66D073E8-F80C-4E72-A5AD-DADBCD248583}"/>
                  </a:ext>
                </a:extLst>
              </p:cNvPr>
              <p:cNvSpPr txBox="1"/>
              <p:nvPr/>
            </p:nvSpPr>
            <p:spPr>
              <a:xfrm>
                <a:off x="2474714" y="2518294"/>
                <a:ext cx="645818"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𝐴</m:t>
                      </m:r>
                      <m:r>
                        <a:rPr lang="en-US" sz="2200" b="0" i="1" smtClean="0">
                          <a:latin typeface="Cambria Math" panose="02040503050406030204" pitchFamily="18" charset="0"/>
                        </a:rPr>
                        <m:t>(</m:t>
                      </m:r>
                      <m:r>
                        <a:rPr lang="en-US" sz="2200" b="0" i="1" smtClean="0">
                          <a:latin typeface="Cambria Math" panose="02040503050406030204" pitchFamily="18" charset="0"/>
                        </a:rPr>
                        <m:t>𝜃</m:t>
                      </m:r>
                      <m:r>
                        <a:rPr lang="en-US" sz="2200" b="0" i="1" smtClean="0">
                          <a:latin typeface="Cambria Math" panose="02040503050406030204" pitchFamily="18" charset="0"/>
                        </a:rPr>
                        <m:t>)</m:t>
                      </m:r>
                    </m:oMath>
                  </m:oMathPara>
                </a14:m>
                <a:endParaRPr lang="en-US" sz="2200" dirty="0"/>
              </a:p>
            </p:txBody>
          </p:sp>
        </mc:Choice>
        <mc:Fallback xmlns="">
          <p:sp>
            <p:nvSpPr>
              <p:cNvPr id="74" name="TextBox 73">
                <a:extLst>
                  <a:ext uri="{FF2B5EF4-FFF2-40B4-BE49-F238E27FC236}">
                    <a16:creationId xmlns:a16="http://schemas.microsoft.com/office/drawing/2014/main" id="{66D073E8-F80C-4E72-A5AD-DADBCD248583}"/>
                  </a:ext>
                </a:extLst>
              </p:cNvPr>
              <p:cNvSpPr txBox="1">
                <a:spLocks noRot="1" noChangeAspect="1" noMove="1" noResize="1" noEditPoints="1" noAdjustHandles="1" noChangeArrowheads="1" noChangeShapeType="1" noTextEdit="1"/>
              </p:cNvSpPr>
              <p:nvPr/>
            </p:nvSpPr>
            <p:spPr>
              <a:xfrm>
                <a:off x="2474714" y="2518294"/>
                <a:ext cx="645818" cy="338554"/>
              </a:xfrm>
              <a:prstGeom prst="rect">
                <a:avLst/>
              </a:prstGeom>
              <a:blipFill>
                <a:blip r:embed="rId16"/>
                <a:stretch>
                  <a:fillRect l="-9434" r="-14151" b="-339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EDF3AB15-E7D0-4B93-87F7-4A99A201FC6A}"/>
                  </a:ext>
                </a:extLst>
              </p:cNvPr>
              <p:cNvSpPr txBox="1"/>
              <p:nvPr/>
            </p:nvSpPr>
            <p:spPr>
              <a:xfrm>
                <a:off x="2555343" y="3457312"/>
                <a:ext cx="492955"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b="1" i="1" smtClean="0">
                          <a:solidFill>
                            <a:schemeClr val="tx1"/>
                          </a:solidFill>
                          <a:latin typeface="Cambria Math" panose="02040503050406030204" pitchFamily="18" charset="0"/>
                          <a:ea typeface="Cambria Math" panose="02040503050406030204" pitchFamily="18" charset="0"/>
                        </a:rPr>
                        <m:t>ℱ</m:t>
                      </m:r>
                    </m:oMath>
                  </m:oMathPara>
                </a14:m>
                <a:endParaRPr lang="en-US" sz="4000" b="1" dirty="0">
                  <a:solidFill>
                    <a:schemeClr val="tx1"/>
                  </a:solidFill>
                </a:endParaRPr>
              </a:p>
            </p:txBody>
          </p:sp>
        </mc:Choice>
        <mc:Fallback xmlns="">
          <p:sp>
            <p:nvSpPr>
              <p:cNvPr id="76" name="TextBox 75">
                <a:extLst>
                  <a:ext uri="{FF2B5EF4-FFF2-40B4-BE49-F238E27FC236}">
                    <a16:creationId xmlns:a16="http://schemas.microsoft.com/office/drawing/2014/main" id="{EDF3AB15-E7D0-4B93-87F7-4A99A201FC6A}"/>
                  </a:ext>
                </a:extLst>
              </p:cNvPr>
              <p:cNvSpPr txBox="1">
                <a:spLocks noRot="1" noChangeAspect="1" noMove="1" noResize="1" noEditPoints="1" noAdjustHandles="1" noChangeArrowheads="1" noChangeShapeType="1" noTextEdit="1"/>
              </p:cNvSpPr>
              <p:nvPr/>
            </p:nvSpPr>
            <p:spPr>
              <a:xfrm>
                <a:off x="2555343" y="3457312"/>
                <a:ext cx="492955" cy="615553"/>
              </a:xfrm>
              <a:prstGeom prst="rect">
                <a:avLst/>
              </a:prstGeom>
              <a:blipFill>
                <a:blip r:embed="rId17"/>
                <a:stretch>
                  <a:fillRect/>
                </a:stretch>
              </a:blipFill>
            </p:spPr>
            <p:txBody>
              <a:bodyPr/>
              <a:lstStyle/>
              <a:p>
                <a:r>
                  <a:rPr lang="en-US">
                    <a:noFill/>
                  </a:rPr>
                  <a:t> </a:t>
                </a:r>
              </a:p>
            </p:txBody>
          </p:sp>
        </mc:Fallback>
      </mc:AlternateContent>
      <p:cxnSp>
        <p:nvCxnSpPr>
          <p:cNvPr id="78" name="Straight Arrow Connector 77">
            <a:extLst>
              <a:ext uri="{FF2B5EF4-FFF2-40B4-BE49-F238E27FC236}">
                <a16:creationId xmlns:a16="http://schemas.microsoft.com/office/drawing/2014/main" id="{DC10C433-581E-4601-A6DB-1C92E1267A9E}"/>
              </a:ext>
            </a:extLst>
          </p:cNvPr>
          <p:cNvCxnSpPr>
            <a:cxnSpLocks/>
          </p:cNvCxnSpPr>
          <p:nvPr/>
        </p:nvCxnSpPr>
        <p:spPr>
          <a:xfrm flipH="1">
            <a:off x="2812883" y="2919916"/>
            <a:ext cx="12059" cy="549965"/>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8B14AF98-43C2-47BB-B5E2-FFBACAE01807}"/>
              </a:ext>
            </a:extLst>
          </p:cNvPr>
          <p:cNvCxnSpPr>
            <a:cxnSpLocks/>
          </p:cNvCxnSpPr>
          <p:nvPr/>
        </p:nvCxnSpPr>
        <p:spPr>
          <a:xfrm flipH="1">
            <a:off x="3398064" y="3716525"/>
            <a:ext cx="10020" cy="456932"/>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79E6082D-C688-4862-B2C4-632A7FD37250}"/>
              </a:ext>
            </a:extLst>
          </p:cNvPr>
          <p:cNvCxnSpPr>
            <a:cxnSpLocks/>
          </p:cNvCxnSpPr>
          <p:nvPr/>
        </p:nvCxnSpPr>
        <p:spPr>
          <a:xfrm>
            <a:off x="3010929" y="3731765"/>
            <a:ext cx="412395" cy="0"/>
          </a:xfrm>
          <a:prstGeom prst="straightConnector1">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88" name="Table 87">
            <a:extLst>
              <a:ext uri="{FF2B5EF4-FFF2-40B4-BE49-F238E27FC236}">
                <a16:creationId xmlns:a16="http://schemas.microsoft.com/office/drawing/2014/main" id="{3F7B2D8C-31A1-4447-A9F3-61274B62777C}"/>
              </a:ext>
            </a:extLst>
          </p:cNvPr>
          <p:cNvGraphicFramePr>
            <a:graphicFrameLocks noGrp="1"/>
          </p:cNvGraphicFramePr>
          <p:nvPr>
            <p:extLst>
              <p:ext uri="{D42A27DB-BD31-4B8C-83A1-F6EECF244321}">
                <p14:modId xmlns:p14="http://schemas.microsoft.com/office/powerpoint/2010/main" val="542680837"/>
              </p:ext>
            </p:extLst>
          </p:nvPr>
        </p:nvGraphicFramePr>
        <p:xfrm>
          <a:off x="2752850" y="4794142"/>
          <a:ext cx="1789655" cy="1896850"/>
        </p:xfrm>
        <a:graphic>
          <a:graphicData uri="http://schemas.openxmlformats.org/drawingml/2006/table">
            <a:tbl>
              <a:tblPr>
                <a:tableStyleId>{2D5ABB26-0587-4C30-8999-92F81FD0307C}</a:tableStyleId>
              </a:tblPr>
              <a:tblGrid>
                <a:gridCol w="357931">
                  <a:extLst>
                    <a:ext uri="{9D8B030D-6E8A-4147-A177-3AD203B41FA5}">
                      <a16:colId xmlns:a16="http://schemas.microsoft.com/office/drawing/2014/main" val="3886583017"/>
                    </a:ext>
                  </a:extLst>
                </a:gridCol>
                <a:gridCol w="357931">
                  <a:extLst>
                    <a:ext uri="{9D8B030D-6E8A-4147-A177-3AD203B41FA5}">
                      <a16:colId xmlns:a16="http://schemas.microsoft.com/office/drawing/2014/main" val="1816695572"/>
                    </a:ext>
                  </a:extLst>
                </a:gridCol>
                <a:gridCol w="357931">
                  <a:extLst>
                    <a:ext uri="{9D8B030D-6E8A-4147-A177-3AD203B41FA5}">
                      <a16:colId xmlns:a16="http://schemas.microsoft.com/office/drawing/2014/main" val="2548623504"/>
                    </a:ext>
                  </a:extLst>
                </a:gridCol>
                <a:gridCol w="357931">
                  <a:extLst>
                    <a:ext uri="{9D8B030D-6E8A-4147-A177-3AD203B41FA5}">
                      <a16:colId xmlns:a16="http://schemas.microsoft.com/office/drawing/2014/main" val="3857027920"/>
                    </a:ext>
                  </a:extLst>
                </a:gridCol>
                <a:gridCol w="357931">
                  <a:extLst>
                    <a:ext uri="{9D8B030D-6E8A-4147-A177-3AD203B41FA5}">
                      <a16:colId xmlns:a16="http://schemas.microsoft.com/office/drawing/2014/main" val="1106616226"/>
                    </a:ext>
                  </a:extLst>
                </a:gridCol>
              </a:tblGrid>
              <a:tr h="261896">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0244093"/>
                  </a:ext>
                </a:extLst>
              </a:tr>
              <a:tr h="261896">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extLst>
                  <a:ext uri="{0D108BD9-81ED-4DB2-BD59-A6C34878D82A}">
                    <a16:rowId xmlns:a16="http://schemas.microsoft.com/office/drawing/2014/main" val="1063536122"/>
                  </a:ext>
                </a:extLst>
              </a:tr>
              <a:tr h="261896">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extLst>
                  <a:ext uri="{0D108BD9-81ED-4DB2-BD59-A6C34878D82A}">
                    <a16:rowId xmlns:a16="http://schemas.microsoft.com/office/drawing/2014/main" val="1778871039"/>
                  </a:ext>
                </a:extLst>
              </a:tr>
              <a:tr h="261896">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extLst>
                  <a:ext uri="{0D108BD9-81ED-4DB2-BD59-A6C34878D82A}">
                    <a16:rowId xmlns:a16="http://schemas.microsoft.com/office/drawing/2014/main" val="768330484"/>
                  </a:ext>
                </a:extLst>
              </a:tr>
              <a:tr h="261896">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1143551"/>
                  </a:ext>
                </a:extLst>
              </a:tr>
            </a:tbl>
          </a:graphicData>
        </a:graphic>
      </p:graphicFrame>
      <p:graphicFrame>
        <p:nvGraphicFramePr>
          <p:cNvPr id="90" name="Table 89">
            <a:extLst>
              <a:ext uri="{FF2B5EF4-FFF2-40B4-BE49-F238E27FC236}">
                <a16:creationId xmlns:a16="http://schemas.microsoft.com/office/drawing/2014/main" id="{68BD16E9-36AA-48EE-9230-06A0CDDCC949}"/>
              </a:ext>
            </a:extLst>
          </p:cNvPr>
          <p:cNvGraphicFramePr>
            <a:graphicFrameLocks noGrp="1"/>
          </p:cNvGraphicFramePr>
          <p:nvPr>
            <p:extLst>
              <p:ext uri="{D42A27DB-BD31-4B8C-83A1-F6EECF244321}">
                <p14:modId xmlns:p14="http://schemas.microsoft.com/office/powerpoint/2010/main" val="1194153756"/>
              </p:ext>
            </p:extLst>
          </p:nvPr>
        </p:nvGraphicFramePr>
        <p:xfrm>
          <a:off x="2760834" y="4253504"/>
          <a:ext cx="1789655" cy="414776"/>
        </p:xfrm>
        <a:graphic>
          <a:graphicData uri="http://schemas.openxmlformats.org/drawingml/2006/table">
            <a:tbl>
              <a:tblPr>
                <a:tableStyleId>{2D5ABB26-0587-4C30-8999-92F81FD0307C}</a:tableStyleId>
              </a:tblPr>
              <a:tblGrid>
                <a:gridCol w="357931">
                  <a:extLst>
                    <a:ext uri="{9D8B030D-6E8A-4147-A177-3AD203B41FA5}">
                      <a16:colId xmlns:a16="http://schemas.microsoft.com/office/drawing/2014/main" val="3886583017"/>
                    </a:ext>
                  </a:extLst>
                </a:gridCol>
                <a:gridCol w="357931">
                  <a:extLst>
                    <a:ext uri="{9D8B030D-6E8A-4147-A177-3AD203B41FA5}">
                      <a16:colId xmlns:a16="http://schemas.microsoft.com/office/drawing/2014/main" val="1816695572"/>
                    </a:ext>
                  </a:extLst>
                </a:gridCol>
                <a:gridCol w="357931">
                  <a:extLst>
                    <a:ext uri="{9D8B030D-6E8A-4147-A177-3AD203B41FA5}">
                      <a16:colId xmlns:a16="http://schemas.microsoft.com/office/drawing/2014/main" val="2548623504"/>
                    </a:ext>
                  </a:extLst>
                </a:gridCol>
                <a:gridCol w="357931">
                  <a:extLst>
                    <a:ext uri="{9D8B030D-6E8A-4147-A177-3AD203B41FA5}">
                      <a16:colId xmlns:a16="http://schemas.microsoft.com/office/drawing/2014/main" val="3857027920"/>
                    </a:ext>
                  </a:extLst>
                </a:gridCol>
                <a:gridCol w="357931">
                  <a:extLst>
                    <a:ext uri="{9D8B030D-6E8A-4147-A177-3AD203B41FA5}">
                      <a16:colId xmlns:a16="http://schemas.microsoft.com/office/drawing/2014/main" val="1106616226"/>
                    </a:ext>
                  </a:extLst>
                </a:gridCol>
              </a:tblGrid>
              <a:tr h="414776">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2000" dirty="0"/>
                    </a:p>
                  </a:txBody>
                  <a:tcPr marL="149138" marR="74569" marT="37285" marB="3728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extLst>
                  <a:ext uri="{0D108BD9-81ED-4DB2-BD59-A6C34878D82A}">
                    <a16:rowId xmlns:a16="http://schemas.microsoft.com/office/drawing/2014/main" val="1778871039"/>
                  </a:ext>
                </a:extLst>
              </a:tr>
            </a:tbl>
          </a:graphicData>
        </a:graphic>
      </p:graphicFrame>
      <p:sp>
        <p:nvSpPr>
          <p:cNvPr id="91" name="Rectangle 90">
            <a:extLst>
              <a:ext uri="{FF2B5EF4-FFF2-40B4-BE49-F238E27FC236}">
                <a16:creationId xmlns:a16="http://schemas.microsoft.com/office/drawing/2014/main" id="{20143127-46D0-414F-8254-4DE59D0CFB2B}"/>
              </a:ext>
            </a:extLst>
          </p:cNvPr>
          <p:cNvSpPr/>
          <p:nvPr/>
        </p:nvSpPr>
        <p:spPr>
          <a:xfrm>
            <a:off x="2760833" y="4250910"/>
            <a:ext cx="1789655" cy="4124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2" name="Table 91">
            <a:extLst>
              <a:ext uri="{FF2B5EF4-FFF2-40B4-BE49-F238E27FC236}">
                <a16:creationId xmlns:a16="http://schemas.microsoft.com/office/drawing/2014/main" id="{1B49963E-B893-4E56-BA76-DD70AFE3DE6B}"/>
              </a:ext>
            </a:extLst>
          </p:cNvPr>
          <p:cNvGraphicFramePr>
            <a:graphicFrameLocks noGrp="1"/>
          </p:cNvGraphicFramePr>
          <p:nvPr>
            <p:extLst>
              <p:ext uri="{D42A27DB-BD31-4B8C-83A1-F6EECF244321}">
                <p14:modId xmlns:p14="http://schemas.microsoft.com/office/powerpoint/2010/main" val="2633703490"/>
              </p:ext>
            </p:extLst>
          </p:nvPr>
        </p:nvGraphicFramePr>
        <p:xfrm>
          <a:off x="1292763" y="5131772"/>
          <a:ext cx="977230" cy="1071925"/>
        </p:xfrm>
        <a:graphic>
          <a:graphicData uri="http://schemas.openxmlformats.org/drawingml/2006/table">
            <a:tbl>
              <a:tblPr>
                <a:tableStyleId>{2D5ABB26-0587-4C30-8999-92F81FD0307C}</a:tableStyleId>
              </a:tblPr>
              <a:tblGrid>
                <a:gridCol w="195446">
                  <a:extLst>
                    <a:ext uri="{9D8B030D-6E8A-4147-A177-3AD203B41FA5}">
                      <a16:colId xmlns:a16="http://schemas.microsoft.com/office/drawing/2014/main" val="3886583017"/>
                    </a:ext>
                  </a:extLst>
                </a:gridCol>
                <a:gridCol w="195446">
                  <a:extLst>
                    <a:ext uri="{9D8B030D-6E8A-4147-A177-3AD203B41FA5}">
                      <a16:colId xmlns:a16="http://schemas.microsoft.com/office/drawing/2014/main" val="1816695572"/>
                    </a:ext>
                  </a:extLst>
                </a:gridCol>
                <a:gridCol w="195446">
                  <a:extLst>
                    <a:ext uri="{9D8B030D-6E8A-4147-A177-3AD203B41FA5}">
                      <a16:colId xmlns:a16="http://schemas.microsoft.com/office/drawing/2014/main" val="2548623504"/>
                    </a:ext>
                  </a:extLst>
                </a:gridCol>
                <a:gridCol w="195446">
                  <a:extLst>
                    <a:ext uri="{9D8B030D-6E8A-4147-A177-3AD203B41FA5}">
                      <a16:colId xmlns:a16="http://schemas.microsoft.com/office/drawing/2014/main" val="3857027920"/>
                    </a:ext>
                  </a:extLst>
                </a:gridCol>
                <a:gridCol w="195446">
                  <a:extLst>
                    <a:ext uri="{9D8B030D-6E8A-4147-A177-3AD203B41FA5}">
                      <a16:colId xmlns:a16="http://schemas.microsoft.com/office/drawing/2014/main" val="1106616226"/>
                    </a:ext>
                  </a:extLst>
                </a:gridCol>
              </a:tblGrid>
              <a:tr h="214385">
                <a:tc>
                  <a:txBody>
                    <a:bodyPr/>
                    <a:lstStyle/>
                    <a:p>
                      <a:pPr algn="ctr"/>
                      <a:endParaRPr lang="en-US" sz="1100" dirty="0"/>
                    </a:p>
                  </a:txBody>
                  <a:tcPr marL="81435" marR="40718" marT="20359" marB="2035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1100" dirty="0"/>
                    </a:p>
                  </a:txBody>
                  <a:tcPr marL="81435" marR="40718" marT="20359" marB="2035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1100" dirty="0"/>
                    </a:p>
                  </a:txBody>
                  <a:tcPr marL="81435" marR="40718" marT="20359" marB="2035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1100" dirty="0"/>
                    </a:p>
                  </a:txBody>
                  <a:tcPr marL="81435" marR="40718" marT="20359" marB="2035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endParaRPr lang="en-US" sz="1100" dirty="0"/>
                    </a:p>
                  </a:txBody>
                  <a:tcPr marL="81435" marR="40718" marT="20359" marB="2035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0244093"/>
                  </a:ext>
                </a:extLst>
              </a:tr>
              <a:tr h="214385">
                <a:tc>
                  <a:txBody>
                    <a:bodyPr/>
                    <a:lstStyle/>
                    <a:p>
                      <a:pPr algn="ctr"/>
                      <a:endParaRPr lang="en-US" sz="1100" dirty="0"/>
                    </a:p>
                  </a:txBody>
                  <a:tcPr marL="81435" marR="40718" marT="20359" marB="2035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1100" dirty="0"/>
                    </a:p>
                  </a:txBody>
                  <a:tcPr marL="81435" marR="40718" marT="20359" marB="2035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1100" dirty="0"/>
                    </a:p>
                  </a:txBody>
                  <a:tcPr marL="81435" marR="40718" marT="20359" marB="2035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1100" dirty="0"/>
                    </a:p>
                  </a:txBody>
                  <a:tcPr marL="81435" marR="40718" marT="20359" marB="2035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1100" dirty="0"/>
                    </a:p>
                  </a:txBody>
                  <a:tcPr marL="81435" marR="40718" marT="20359" marB="2035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extLst>
                  <a:ext uri="{0D108BD9-81ED-4DB2-BD59-A6C34878D82A}">
                    <a16:rowId xmlns:a16="http://schemas.microsoft.com/office/drawing/2014/main" val="1063536122"/>
                  </a:ext>
                </a:extLst>
              </a:tr>
              <a:tr h="214385">
                <a:tc>
                  <a:txBody>
                    <a:bodyPr/>
                    <a:lstStyle/>
                    <a:p>
                      <a:pPr algn="ctr"/>
                      <a:endParaRPr lang="en-US" sz="1100" dirty="0"/>
                    </a:p>
                  </a:txBody>
                  <a:tcPr marL="81435" marR="40718" marT="20359" marB="2035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1100" dirty="0"/>
                    </a:p>
                  </a:txBody>
                  <a:tcPr marL="81435" marR="40718" marT="20359" marB="2035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1100" dirty="0"/>
                    </a:p>
                  </a:txBody>
                  <a:tcPr marL="81435" marR="40718" marT="20359" marB="2035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1100" dirty="0"/>
                    </a:p>
                  </a:txBody>
                  <a:tcPr marL="81435" marR="40718" marT="20359" marB="2035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1100" dirty="0"/>
                    </a:p>
                  </a:txBody>
                  <a:tcPr marL="81435" marR="40718" marT="20359" marB="2035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extLst>
                  <a:ext uri="{0D108BD9-81ED-4DB2-BD59-A6C34878D82A}">
                    <a16:rowId xmlns:a16="http://schemas.microsoft.com/office/drawing/2014/main" val="1778871039"/>
                  </a:ext>
                </a:extLst>
              </a:tr>
              <a:tr h="214385">
                <a:tc>
                  <a:txBody>
                    <a:bodyPr/>
                    <a:lstStyle/>
                    <a:p>
                      <a:pPr algn="ctr"/>
                      <a:endParaRPr lang="en-US" sz="1100" dirty="0"/>
                    </a:p>
                  </a:txBody>
                  <a:tcPr marL="81435" marR="40718" marT="20359" marB="2035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endParaRPr lang="en-US" sz="1100" dirty="0"/>
                    </a:p>
                  </a:txBody>
                  <a:tcPr marL="81435" marR="40718" marT="20359" marB="2035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1100" dirty="0"/>
                    </a:p>
                  </a:txBody>
                  <a:tcPr marL="81435" marR="40718" marT="20359" marB="2035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1100" dirty="0"/>
                    </a:p>
                  </a:txBody>
                  <a:tcPr marL="81435" marR="40718" marT="20359" marB="2035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1100" dirty="0"/>
                    </a:p>
                  </a:txBody>
                  <a:tcPr marL="81435" marR="40718" marT="20359" marB="2035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extLst>
                  <a:ext uri="{0D108BD9-81ED-4DB2-BD59-A6C34878D82A}">
                    <a16:rowId xmlns:a16="http://schemas.microsoft.com/office/drawing/2014/main" val="768330484"/>
                  </a:ext>
                </a:extLst>
              </a:tr>
              <a:tr h="214385">
                <a:tc>
                  <a:txBody>
                    <a:bodyPr/>
                    <a:lstStyle/>
                    <a:p>
                      <a:pPr algn="ctr"/>
                      <a:endParaRPr lang="en-US" sz="1100" dirty="0"/>
                    </a:p>
                  </a:txBody>
                  <a:tcPr marL="81435" marR="40718" marT="20359" marB="2035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p>
                  </a:txBody>
                  <a:tcPr marL="81435" marR="40718" marT="20359" marB="2035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lumOff val="15000"/>
                      </a:schemeClr>
                    </a:solidFill>
                  </a:tcPr>
                </a:tc>
                <a:tc>
                  <a:txBody>
                    <a:bodyPr/>
                    <a:lstStyle/>
                    <a:p>
                      <a:pPr algn="ctr"/>
                      <a:endParaRPr lang="en-US" sz="1100" dirty="0"/>
                    </a:p>
                  </a:txBody>
                  <a:tcPr marL="81435" marR="40718" marT="20359" marB="2035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lumOff val="35000"/>
                      </a:schemeClr>
                    </a:solidFill>
                  </a:tcPr>
                </a:tc>
                <a:tc>
                  <a:txBody>
                    <a:bodyPr/>
                    <a:lstStyle/>
                    <a:p>
                      <a:pPr algn="ctr"/>
                      <a:endParaRPr lang="en-US" sz="1100" dirty="0"/>
                    </a:p>
                  </a:txBody>
                  <a:tcPr marL="81435" marR="40718" marT="20359" marB="2035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1100" dirty="0"/>
                    </a:p>
                  </a:txBody>
                  <a:tcPr marL="81435" marR="40718" marT="20359" marB="2035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1143551"/>
                  </a:ext>
                </a:extLst>
              </a:tr>
            </a:tbl>
          </a:graphicData>
        </a:graphic>
      </p:graphicFrame>
      <p:cxnSp>
        <p:nvCxnSpPr>
          <p:cNvPr id="133" name="Google Shape;878;p48">
            <a:extLst>
              <a:ext uri="{FF2B5EF4-FFF2-40B4-BE49-F238E27FC236}">
                <a16:creationId xmlns:a16="http://schemas.microsoft.com/office/drawing/2014/main" id="{14BC4F85-7CD8-43D9-8BBE-F44C56E7DBF5}"/>
              </a:ext>
            </a:extLst>
          </p:cNvPr>
          <p:cNvCxnSpPr>
            <a:cxnSpLocks/>
          </p:cNvCxnSpPr>
          <p:nvPr/>
        </p:nvCxnSpPr>
        <p:spPr>
          <a:xfrm>
            <a:off x="1379897" y="2245108"/>
            <a:ext cx="18756" cy="1519980"/>
          </a:xfrm>
          <a:prstGeom prst="straightConnector1">
            <a:avLst/>
          </a:prstGeom>
          <a:noFill/>
          <a:ln w="38100" cap="flat" cmpd="sng">
            <a:solidFill>
              <a:schemeClr val="tx1"/>
            </a:solidFill>
            <a:prstDash val="solid"/>
            <a:miter lim="800000"/>
            <a:headEnd type="none" w="med" len="med"/>
            <a:tailEnd type="arrow" w="med" len="med"/>
          </a:ln>
        </p:spPr>
      </p:cxnSp>
      <p:cxnSp>
        <p:nvCxnSpPr>
          <p:cNvPr id="134" name="Google Shape;878;p48">
            <a:extLst>
              <a:ext uri="{FF2B5EF4-FFF2-40B4-BE49-F238E27FC236}">
                <a16:creationId xmlns:a16="http://schemas.microsoft.com/office/drawing/2014/main" id="{60FF4B6F-10FB-4B61-B546-BEB53623B358}"/>
              </a:ext>
            </a:extLst>
          </p:cNvPr>
          <p:cNvCxnSpPr>
            <a:cxnSpLocks/>
          </p:cNvCxnSpPr>
          <p:nvPr/>
        </p:nvCxnSpPr>
        <p:spPr>
          <a:xfrm>
            <a:off x="1365808" y="3000423"/>
            <a:ext cx="513568" cy="0"/>
          </a:xfrm>
          <a:prstGeom prst="straightConnector1">
            <a:avLst/>
          </a:prstGeom>
          <a:noFill/>
          <a:ln w="38100" cap="flat" cmpd="sng">
            <a:solidFill>
              <a:schemeClr val="tx1"/>
            </a:solidFill>
            <a:prstDash val="solid"/>
            <a:miter lim="800000"/>
            <a:headEnd type="none" w="med" len="med"/>
            <a:tailEnd type="arrow" w="med" len="med"/>
          </a:ln>
        </p:spPr>
      </p:cxnSp>
      <p:cxnSp>
        <p:nvCxnSpPr>
          <p:cNvPr id="135" name="Google Shape;878;p48">
            <a:extLst>
              <a:ext uri="{FF2B5EF4-FFF2-40B4-BE49-F238E27FC236}">
                <a16:creationId xmlns:a16="http://schemas.microsoft.com/office/drawing/2014/main" id="{2AAA7547-F0EB-4A5D-9E0E-F7748BD9694C}"/>
              </a:ext>
            </a:extLst>
          </p:cNvPr>
          <p:cNvCxnSpPr>
            <a:cxnSpLocks/>
          </p:cNvCxnSpPr>
          <p:nvPr/>
        </p:nvCxnSpPr>
        <p:spPr>
          <a:xfrm flipH="1">
            <a:off x="1388125" y="3148431"/>
            <a:ext cx="491251" cy="321"/>
          </a:xfrm>
          <a:prstGeom prst="straightConnector1">
            <a:avLst/>
          </a:prstGeom>
          <a:noFill/>
          <a:ln w="38100" cap="flat" cmpd="sng">
            <a:solidFill>
              <a:schemeClr val="tx1"/>
            </a:solidFill>
            <a:prstDash val="solid"/>
            <a:miter lim="800000"/>
            <a:headEnd type="none" w="med" len="med"/>
            <a:tailEnd type="arrow" w="med" len="med"/>
          </a:ln>
        </p:spPr>
      </p:cxnSp>
      <p:cxnSp>
        <p:nvCxnSpPr>
          <p:cNvPr id="136" name="Google Shape;878;p48">
            <a:extLst>
              <a:ext uri="{FF2B5EF4-FFF2-40B4-BE49-F238E27FC236}">
                <a16:creationId xmlns:a16="http://schemas.microsoft.com/office/drawing/2014/main" id="{842D0D9C-3553-4134-B79D-71B8D7CEE63B}"/>
              </a:ext>
            </a:extLst>
          </p:cNvPr>
          <p:cNvCxnSpPr>
            <a:cxnSpLocks/>
          </p:cNvCxnSpPr>
          <p:nvPr/>
        </p:nvCxnSpPr>
        <p:spPr>
          <a:xfrm flipV="1">
            <a:off x="1218435" y="2249412"/>
            <a:ext cx="0" cy="795437"/>
          </a:xfrm>
          <a:prstGeom prst="straightConnector1">
            <a:avLst/>
          </a:prstGeom>
          <a:noFill/>
          <a:ln w="38100" cap="flat" cmpd="sng">
            <a:solidFill>
              <a:schemeClr val="tx1"/>
            </a:solidFill>
            <a:prstDash val="solid"/>
            <a:miter lim="800000"/>
            <a:headEnd type="none" w="med" len="med"/>
            <a:tailEnd type="arrow" w="med" len="med"/>
          </a:ln>
        </p:spPr>
      </p:cxnSp>
      <p:grpSp>
        <p:nvGrpSpPr>
          <p:cNvPr id="137" name="Group 136">
            <a:extLst>
              <a:ext uri="{FF2B5EF4-FFF2-40B4-BE49-F238E27FC236}">
                <a16:creationId xmlns:a16="http://schemas.microsoft.com/office/drawing/2014/main" id="{D199EE98-C824-4D0A-B210-E25C1155D5A7}"/>
              </a:ext>
            </a:extLst>
          </p:cNvPr>
          <p:cNvGrpSpPr/>
          <p:nvPr/>
        </p:nvGrpSpPr>
        <p:grpSpPr>
          <a:xfrm>
            <a:off x="653956" y="3803477"/>
            <a:ext cx="920510" cy="678891"/>
            <a:chOff x="8496185" y="2101019"/>
            <a:chExt cx="920510" cy="678891"/>
          </a:xfrm>
        </p:grpSpPr>
        <p:grpSp>
          <p:nvGrpSpPr>
            <p:cNvPr id="138" name="Group 137">
              <a:extLst>
                <a:ext uri="{FF2B5EF4-FFF2-40B4-BE49-F238E27FC236}">
                  <a16:creationId xmlns:a16="http://schemas.microsoft.com/office/drawing/2014/main" id="{0560F022-9401-4102-BF7C-402A2F27E5B4}"/>
                </a:ext>
              </a:extLst>
            </p:cNvPr>
            <p:cNvGrpSpPr/>
            <p:nvPr/>
          </p:nvGrpSpPr>
          <p:grpSpPr>
            <a:xfrm rot="16200000">
              <a:off x="8687903" y="2051118"/>
              <a:ext cx="537074" cy="920510"/>
              <a:chOff x="500910" y="2184396"/>
              <a:chExt cx="3309720" cy="1911350"/>
            </a:xfrm>
          </p:grpSpPr>
          <p:sp>
            <p:nvSpPr>
              <p:cNvPr id="148" name="Isosceles Triangle 147">
                <a:extLst>
                  <a:ext uri="{FF2B5EF4-FFF2-40B4-BE49-F238E27FC236}">
                    <a16:creationId xmlns:a16="http://schemas.microsoft.com/office/drawing/2014/main" id="{6A32915C-5CC8-49C9-89CF-B9D5B9E8C92C}"/>
                  </a:ext>
                </a:extLst>
              </p:cNvPr>
              <p:cNvSpPr/>
              <p:nvPr/>
            </p:nvSpPr>
            <p:spPr>
              <a:xfrm rot="16200000">
                <a:off x="2447690" y="2618506"/>
                <a:ext cx="1682750" cy="1043131"/>
              </a:xfrm>
              <a:prstGeom prst="triangle">
                <a:avLst/>
              </a:prstGeom>
              <a:solidFill>
                <a:schemeClr val="bg1"/>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rgbClr val="FFFF00"/>
                  </a:solidFill>
                </a:endParaRPr>
              </a:p>
            </p:txBody>
          </p:sp>
          <p:sp>
            <p:nvSpPr>
              <p:cNvPr id="149" name="Rectangle 148">
                <a:extLst>
                  <a:ext uri="{FF2B5EF4-FFF2-40B4-BE49-F238E27FC236}">
                    <a16:creationId xmlns:a16="http://schemas.microsoft.com/office/drawing/2014/main" id="{AC331291-117C-4FA0-83B3-150A924524DC}"/>
                  </a:ext>
                </a:extLst>
              </p:cNvPr>
              <p:cNvSpPr/>
              <p:nvPr/>
            </p:nvSpPr>
            <p:spPr>
              <a:xfrm>
                <a:off x="500910" y="2184396"/>
                <a:ext cx="2537925" cy="1911350"/>
              </a:xfrm>
              <a:prstGeom prst="rect">
                <a:avLst/>
              </a:prstGeom>
              <a:solidFill>
                <a:schemeClr val="bg1"/>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r>
                  <a:rPr lang="en-US" dirty="0">
                    <a:solidFill>
                      <a:schemeClr val="tx1"/>
                    </a:solidFill>
                  </a:rPr>
                  <a:t>camera</a:t>
                </a:r>
              </a:p>
            </p:txBody>
          </p:sp>
        </p:grpSp>
        <p:grpSp>
          <p:nvGrpSpPr>
            <p:cNvPr id="139" name="Group 138">
              <a:extLst>
                <a:ext uri="{FF2B5EF4-FFF2-40B4-BE49-F238E27FC236}">
                  <a16:creationId xmlns:a16="http://schemas.microsoft.com/office/drawing/2014/main" id="{90F1A26C-3A81-40BD-97A4-A94513FC45F0}"/>
                </a:ext>
              </a:extLst>
            </p:cNvPr>
            <p:cNvGrpSpPr/>
            <p:nvPr/>
          </p:nvGrpSpPr>
          <p:grpSpPr>
            <a:xfrm rot="5400000">
              <a:off x="8890035" y="1707172"/>
              <a:ext cx="132812" cy="920506"/>
              <a:chOff x="261257" y="261257"/>
              <a:chExt cx="478973" cy="3847469"/>
            </a:xfrm>
            <a:noFill/>
          </p:grpSpPr>
          <p:sp>
            <p:nvSpPr>
              <p:cNvPr id="140" name="Rectangle 139">
                <a:extLst>
                  <a:ext uri="{FF2B5EF4-FFF2-40B4-BE49-F238E27FC236}">
                    <a16:creationId xmlns:a16="http://schemas.microsoft.com/office/drawing/2014/main" id="{3659398E-1924-4485-9565-1AB93497FA6B}"/>
                  </a:ext>
                </a:extLst>
              </p:cNvPr>
              <p:cNvSpPr/>
              <p:nvPr/>
            </p:nvSpPr>
            <p:spPr>
              <a:xfrm>
                <a:off x="261257" y="261257"/>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41" name="Rectangle 140">
                <a:extLst>
                  <a:ext uri="{FF2B5EF4-FFF2-40B4-BE49-F238E27FC236}">
                    <a16:creationId xmlns:a16="http://schemas.microsoft.com/office/drawing/2014/main" id="{F16C7AA1-BBA8-421C-BE1A-66F6F19F146F}"/>
                  </a:ext>
                </a:extLst>
              </p:cNvPr>
              <p:cNvSpPr/>
              <p:nvPr/>
            </p:nvSpPr>
            <p:spPr>
              <a:xfrm>
                <a:off x="261257" y="740229"/>
                <a:ext cx="478972" cy="478972"/>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42" name="Rectangle 141">
                <a:extLst>
                  <a:ext uri="{FF2B5EF4-FFF2-40B4-BE49-F238E27FC236}">
                    <a16:creationId xmlns:a16="http://schemas.microsoft.com/office/drawing/2014/main" id="{7279FE7C-17AF-4F9C-AECD-0B18B5250600}"/>
                  </a:ext>
                </a:extLst>
              </p:cNvPr>
              <p:cNvSpPr/>
              <p:nvPr/>
            </p:nvSpPr>
            <p:spPr>
              <a:xfrm>
                <a:off x="261257" y="1223123"/>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43" name="Rectangle 142">
                <a:extLst>
                  <a:ext uri="{FF2B5EF4-FFF2-40B4-BE49-F238E27FC236}">
                    <a16:creationId xmlns:a16="http://schemas.microsoft.com/office/drawing/2014/main" id="{8BA077A8-8E24-4D84-BBE7-9A863386E8C9}"/>
                  </a:ext>
                </a:extLst>
              </p:cNvPr>
              <p:cNvSpPr/>
              <p:nvPr/>
            </p:nvSpPr>
            <p:spPr>
              <a:xfrm>
                <a:off x="261257" y="170602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44" name="Rectangle 143">
                <a:extLst>
                  <a:ext uri="{FF2B5EF4-FFF2-40B4-BE49-F238E27FC236}">
                    <a16:creationId xmlns:a16="http://schemas.microsoft.com/office/drawing/2014/main" id="{14E84D0B-9703-4ABB-9CAC-7C551D990C2A}"/>
                  </a:ext>
                </a:extLst>
              </p:cNvPr>
              <p:cNvSpPr/>
              <p:nvPr/>
            </p:nvSpPr>
            <p:spPr>
              <a:xfrm>
                <a:off x="261257" y="218499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45" name="Rectangle 144">
                <a:extLst>
                  <a:ext uri="{FF2B5EF4-FFF2-40B4-BE49-F238E27FC236}">
                    <a16:creationId xmlns:a16="http://schemas.microsoft.com/office/drawing/2014/main" id="{9E721B6F-9EC5-4375-8F78-5B92CD0EF8F4}"/>
                  </a:ext>
                </a:extLst>
              </p:cNvPr>
              <p:cNvSpPr/>
              <p:nvPr/>
            </p:nvSpPr>
            <p:spPr>
              <a:xfrm>
                <a:off x="261257" y="2667888"/>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46" name="Rectangle 145">
                <a:extLst>
                  <a:ext uri="{FF2B5EF4-FFF2-40B4-BE49-F238E27FC236}">
                    <a16:creationId xmlns:a16="http://schemas.microsoft.com/office/drawing/2014/main" id="{66BF9A25-BB79-4CD5-B71B-5A1C99B7093C}"/>
                  </a:ext>
                </a:extLst>
              </p:cNvPr>
              <p:cNvSpPr/>
              <p:nvPr/>
            </p:nvSpPr>
            <p:spPr>
              <a:xfrm>
                <a:off x="261258" y="315078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47" name="Rectangle 146">
                <a:extLst>
                  <a:ext uri="{FF2B5EF4-FFF2-40B4-BE49-F238E27FC236}">
                    <a16:creationId xmlns:a16="http://schemas.microsoft.com/office/drawing/2014/main" id="{DEAC42D9-707E-4997-AEFC-121910A46FF7}"/>
                  </a:ext>
                </a:extLst>
              </p:cNvPr>
              <p:cNvSpPr/>
              <p:nvPr/>
            </p:nvSpPr>
            <p:spPr>
              <a:xfrm>
                <a:off x="261258" y="362975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grpSp>
      </p:grpSp>
      <p:grpSp>
        <p:nvGrpSpPr>
          <p:cNvPr id="153" name="Group 152">
            <a:extLst>
              <a:ext uri="{FF2B5EF4-FFF2-40B4-BE49-F238E27FC236}">
                <a16:creationId xmlns:a16="http://schemas.microsoft.com/office/drawing/2014/main" id="{3619AE10-DF7E-41D2-8603-18F00F69C47B}"/>
              </a:ext>
            </a:extLst>
          </p:cNvPr>
          <p:cNvGrpSpPr/>
          <p:nvPr/>
        </p:nvGrpSpPr>
        <p:grpSpPr>
          <a:xfrm>
            <a:off x="607960" y="2146159"/>
            <a:ext cx="1339583" cy="91867"/>
            <a:chOff x="4770836" y="1658541"/>
            <a:chExt cx="2650325" cy="124885"/>
          </a:xfrm>
        </p:grpSpPr>
        <p:sp>
          <p:nvSpPr>
            <p:cNvPr id="154" name="Rectangle 153">
              <a:extLst>
                <a:ext uri="{FF2B5EF4-FFF2-40B4-BE49-F238E27FC236}">
                  <a16:creationId xmlns:a16="http://schemas.microsoft.com/office/drawing/2014/main" id="{14773204-C430-4D1B-B3D7-C8676FE4A152}"/>
                </a:ext>
              </a:extLst>
            </p:cNvPr>
            <p:cNvSpPr/>
            <p:nvPr/>
          </p:nvSpPr>
          <p:spPr>
            <a:xfrm rot="5400000">
              <a:off x="6063852" y="365525"/>
              <a:ext cx="64293" cy="2650325"/>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55" name="Rectangle 154">
              <a:extLst>
                <a:ext uri="{FF2B5EF4-FFF2-40B4-BE49-F238E27FC236}">
                  <a16:creationId xmlns:a16="http://schemas.microsoft.com/office/drawing/2014/main" id="{1073B579-85AE-4FBB-85E4-2340547DBEB2}"/>
                </a:ext>
              </a:extLst>
            </p:cNvPr>
            <p:cNvSpPr/>
            <p:nvPr/>
          </p:nvSpPr>
          <p:spPr>
            <a:xfrm rot="5400000">
              <a:off x="6063852" y="426117"/>
              <a:ext cx="64293" cy="2650325"/>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grpSp>
      <p:sp>
        <p:nvSpPr>
          <p:cNvPr id="156" name="Rectangle 155">
            <a:extLst>
              <a:ext uri="{FF2B5EF4-FFF2-40B4-BE49-F238E27FC236}">
                <a16:creationId xmlns:a16="http://schemas.microsoft.com/office/drawing/2014/main" id="{F9E64B6B-7C35-4AC0-B73F-C6BA0B8A8983}"/>
              </a:ext>
            </a:extLst>
          </p:cNvPr>
          <p:cNvSpPr/>
          <p:nvPr/>
        </p:nvSpPr>
        <p:spPr>
          <a:xfrm rot="2700000">
            <a:off x="1183365" y="2606496"/>
            <a:ext cx="109284" cy="998816"/>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cxnSp>
        <p:nvCxnSpPr>
          <p:cNvPr id="157" name="Google Shape;878;p48">
            <a:extLst>
              <a:ext uri="{FF2B5EF4-FFF2-40B4-BE49-F238E27FC236}">
                <a16:creationId xmlns:a16="http://schemas.microsoft.com/office/drawing/2014/main" id="{93BD57F8-3F4F-42B0-888C-4184CF23C918}"/>
              </a:ext>
            </a:extLst>
          </p:cNvPr>
          <p:cNvCxnSpPr>
            <a:cxnSpLocks/>
          </p:cNvCxnSpPr>
          <p:nvPr/>
        </p:nvCxnSpPr>
        <p:spPr>
          <a:xfrm>
            <a:off x="503233" y="3038215"/>
            <a:ext cx="715176" cy="6890"/>
          </a:xfrm>
          <a:prstGeom prst="straightConnector1">
            <a:avLst/>
          </a:prstGeom>
          <a:noFill/>
          <a:ln w="38100" cap="flat" cmpd="sng">
            <a:solidFill>
              <a:schemeClr val="tx1"/>
            </a:solidFill>
            <a:prstDash val="solid"/>
            <a:miter lim="800000"/>
            <a:headEnd type="none" w="med" len="med"/>
            <a:tailEnd type="arrow" w="med" len="med"/>
          </a:ln>
        </p:spPr>
      </p:cxnSp>
      <p:grpSp>
        <p:nvGrpSpPr>
          <p:cNvPr id="160" name="Group 159">
            <a:extLst>
              <a:ext uri="{FF2B5EF4-FFF2-40B4-BE49-F238E27FC236}">
                <a16:creationId xmlns:a16="http://schemas.microsoft.com/office/drawing/2014/main" id="{6BF02735-FB70-40B3-B334-E7CD25B2F7BA}"/>
              </a:ext>
            </a:extLst>
          </p:cNvPr>
          <p:cNvGrpSpPr/>
          <p:nvPr/>
        </p:nvGrpSpPr>
        <p:grpSpPr>
          <a:xfrm>
            <a:off x="51908" y="2767351"/>
            <a:ext cx="693746" cy="786333"/>
            <a:chOff x="296084" y="4546176"/>
            <a:chExt cx="693746" cy="786333"/>
          </a:xfrm>
        </p:grpSpPr>
        <p:grpSp>
          <p:nvGrpSpPr>
            <p:cNvPr id="161" name="Group 160">
              <a:extLst>
                <a:ext uri="{FF2B5EF4-FFF2-40B4-BE49-F238E27FC236}">
                  <a16:creationId xmlns:a16="http://schemas.microsoft.com/office/drawing/2014/main" id="{38CCFF50-4D2C-49A5-903B-4991AE9A93CD}"/>
                </a:ext>
              </a:extLst>
            </p:cNvPr>
            <p:cNvGrpSpPr/>
            <p:nvPr/>
          </p:nvGrpSpPr>
          <p:grpSpPr>
            <a:xfrm>
              <a:off x="857481" y="4546176"/>
              <a:ext cx="132349" cy="786333"/>
              <a:chOff x="261257" y="261257"/>
              <a:chExt cx="478973" cy="3847469"/>
            </a:xfrm>
            <a:solidFill>
              <a:schemeClr val="tx1"/>
            </a:solidFill>
          </p:grpSpPr>
          <p:sp>
            <p:nvSpPr>
              <p:cNvPr id="164" name="Rectangle 163">
                <a:extLst>
                  <a:ext uri="{FF2B5EF4-FFF2-40B4-BE49-F238E27FC236}">
                    <a16:creationId xmlns:a16="http://schemas.microsoft.com/office/drawing/2014/main" id="{2D218BCA-8C18-45CE-AC3F-1B310B89D02A}"/>
                  </a:ext>
                </a:extLst>
              </p:cNvPr>
              <p:cNvSpPr/>
              <p:nvPr/>
            </p:nvSpPr>
            <p:spPr>
              <a:xfrm>
                <a:off x="261257" y="261257"/>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51BB62CD-4FDE-43C7-A1F8-68A33919755A}"/>
                  </a:ext>
                </a:extLst>
              </p:cNvPr>
              <p:cNvSpPr/>
              <p:nvPr/>
            </p:nvSpPr>
            <p:spPr>
              <a:xfrm>
                <a:off x="261257" y="740229"/>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367272B6-2545-45F8-AC20-2AEC04B83F24}"/>
                  </a:ext>
                </a:extLst>
              </p:cNvPr>
              <p:cNvSpPr/>
              <p:nvPr/>
            </p:nvSpPr>
            <p:spPr>
              <a:xfrm>
                <a:off x="261257" y="1223123"/>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 name="Rectangle 166">
                <a:extLst>
                  <a:ext uri="{FF2B5EF4-FFF2-40B4-BE49-F238E27FC236}">
                    <a16:creationId xmlns:a16="http://schemas.microsoft.com/office/drawing/2014/main" id="{2EAB7E73-406A-44BA-873F-AD6A16702FF3}"/>
                  </a:ext>
                </a:extLst>
              </p:cNvPr>
              <p:cNvSpPr/>
              <p:nvPr/>
            </p:nvSpPr>
            <p:spPr>
              <a:xfrm>
                <a:off x="261257" y="170602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F168FB3F-AC6B-48F5-AF06-8209EB376AFD}"/>
                  </a:ext>
                </a:extLst>
              </p:cNvPr>
              <p:cNvSpPr/>
              <p:nvPr/>
            </p:nvSpPr>
            <p:spPr>
              <a:xfrm>
                <a:off x="261257" y="218499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F4B841C5-A387-4F08-8581-1F3FBAD36A83}"/>
                  </a:ext>
                </a:extLst>
              </p:cNvPr>
              <p:cNvSpPr/>
              <p:nvPr/>
            </p:nvSpPr>
            <p:spPr>
              <a:xfrm>
                <a:off x="261257" y="2667888"/>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B2100599-8BC5-43C2-81E4-A3F77390B079}"/>
                  </a:ext>
                </a:extLst>
              </p:cNvPr>
              <p:cNvSpPr/>
              <p:nvPr/>
            </p:nvSpPr>
            <p:spPr>
              <a:xfrm>
                <a:off x="261258" y="3150782"/>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DC3E5DD0-AAD1-424C-AE93-C037DB01D043}"/>
                  </a:ext>
                </a:extLst>
              </p:cNvPr>
              <p:cNvSpPr/>
              <p:nvPr/>
            </p:nvSpPr>
            <p:spPr>
              <a:xfrm>
                <a:off x="261258" y="3629754"/>
                <a:ext cx="478972" cy="478972"/>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2" name="Rectangle 161">
              <a:extLst>
                <a:ext uri="{FF2B5EF4-FFF2-40B4-BE49-F238E27FC236}">
                  <a16:creationId xmlns:a16="http://schemas.microsoft.com/office/drawing/2014/main" id="{628DC648-4CE2-43B3-A806-4FDAF6416B89}"/>
                </a:ext>
              </a:extLst>
            </p:cNvPr>
            <p:cNvSpPr/>
            <p:nvPr/>
          </p:nvSpPr>
          <p:spPr>
            <a:xfrm>
              <a:off x="296084" y="4788655"/>
              <a:ext cx="467169" cy="31244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163" name="Flowchart: Delay 162">
              <a:extLst>
                <a:ext uri="{FF2B5EF4-FFF2-40B4-BE49-F238E27FC236}">
                  <a16:creationId xmlns:a16="http://schemas.microsoft.com/office/drawing/2014/main" id="{18D1A359-CBEA-428F-B4B6-F96303CE6E08}"/>
                </a:ext>
              </a:extLst>
            </p:cNvPr>
            <p:cNvSpPr/>
            <p:nvPr/>
          </p:nvSpPr>
          <p:spPr>
            <a:xfrm rot="10800000">
              <a:off x="609737" y="4546176"/>
              <a:ext cx="253356" cy="786333"/>
            </a:xfrm>
            <a:prstGeom prst="flowChartDelay">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172" name="Table 171">
            <a:extLst>
              <a:ext uri="{FF2B5EF4-FFF2-40B4-BE49-F238E27FC236}">
                <a16:creationId xmlns:a16="http://schemas.microsoft.com/office/drawing/2014/main" id="{49965753-A011-4CC6-B717-82680B241B60}"/>
              </a:ext>
            </a:extLst>
          </p:cNvPr>
          <p:cNvGraphicFramePr>
            <a:graphicFrameLocks noGrp="1"/>
          </p:cNvGraphicFramePr>
          <p:nvPr>
            <p:extLst>
              <p:ext uri="{D42A27DB-BD31-4B8C-83A1-F6EECF244321}">
                <p14:modId xmlns:p14="http://schemas.microsoft.com/office/powerpoint/2010/main" val="3709493004"/>
              </p:ext>
            </p:extLst>
          </p:nvPr>
        </p:nvGraphicFramePr>
        <p:xfrm>
          <a:off x="135907" y="5131773"/>
          <a:ext cx="978105" cy="1072890"/>
        </p:xfrm>
        <a:graphic>
          <a:graphicData uri="http://schemas.openxmlformats.org/drawingml/2006/table">
            <a:tbl>
              <a:tblPr>
                <a:tableStyleId>{2D5ABB26-0587-4C30-8999-92F81FD0307C}</a:tableStyleId>
              </a:tblPr>
              <a:tblGrid>
                <a:gridCol w="195621">
                  <a:extLst>
                    <a:ext uri="{9D8B030D-6E8A-4147-A177-3AD203B41FA5}">
                      <a16:colId xmlns:a16="http://schemas.microsoft.com/office/drawing/2014/main" val="3886583017"/>
                    </a:ext>
                  </a:extLst>
                </a:gridCol>
                <a:gridCol w="195621">
                  <a:extLst>
                    <a:ext uri="{9D8B030D-6E8A-4147-A177-3AD203B41FA5}">
                      <a16:colId xmlns:a16="http://schemas.microsoft.com/office/drawing/2014/main" val="1816695572"/>
                    </a:ext>
                  </a:extLst>
                </a:gridCol>
                <a:gridCol w="195621">
                  <a:extLst>
                    <a:ext uri="{9D8B030D-6E8A-4147-A177-3AD203B41FA5}">
                      <a16:colId xmlns:a16="http://schemas.microsoft.com/office/drawing/2014/main" val="2548623504"/>
                    </a:ext>
                  </a:extLst>
                </a:gridCol>
                <a:gridCol w="195621">
                  <a:extLst>
                    <a:ext uri="{9D8B030D-6E8A-4147-A177-3AD203B41FA5}">
                      <a16:colId xmlns:a16="http://schemas.microsoft.com/office/drawing/2014/main" val="3857027920"/>
                    </a:ext>
                  </a:extLst>
                </a:gridCol>
                <a:gridCol w="195621">
                  <a:extLst>
                    <a:ext uri="{9D8B030D-6E8A-4147-A177-3AD203B41FA5}">
                      <a16:colId xmlns:a16="http://schemas.microsoft.com/office/drawing/2014/main" val="1106616226"/>
                    </a:ext>
                  </a:extLst>
                </a:gridCol>
              </a:tblGrid>
              <a:tr h="214578">
                <a:tc>
                  <a:txBody>
                    <a:bodyPr/>
                    <a:lstStyle/>
                    <a:p>
                      <a:pPr algn="ctr"/>
                      <a:endParaRPr lang="en-US" sz="1100" dirty="0"/>
                    </a:p>
                  </a:txBody>
                  <a:tcPr marL="81509" marR="40755" marT="20377" marB="20377">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dirty="0"/>
                    </a:p>
                  </a:txBody>
                  <a:tcPr marL="81509" marR="40755" marT="20377" marB="20377">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dirty="0"/>
                    </a:p>
                  </a:txBody>
                  <a:tcPr marL="81509" marR="40755" marT="20377" marB="20377">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dirty="0"/>
                    </a:p>
                  </a:txBody>
                  <a:tcPr marL="81509" marR="40755" marT="20377" marB="20377">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dirty="0"/>
                    </a:p>
                  </a:txBody>
                  <a:tcPr marL="81509" marR="40755" marT="20377" marB="20377">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0244093"/>
                  </a:ext>
                </a:extLst>
              </a:tr>
              <a:tr h="214578">
                <a:tc>
                  <a:txBody>
                    <a:bodyPr/>
                    <a:lstStyle/>
                    <a:p>
                      <a:pPr algn="ctr"/>
                      <a:endParaRPr lang="en-US" sz="1100" dirty="0"/>
                    </a:p>
                  </a:txBody>
                  <a:tcPr marL="81509" marR="40755" marT="20377" marB="20377">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dirty="0"/>
                    </a:p>
                  </a:txBody>
                  <a:tcPr marL="81509" marR="40755" marT="20377" marB="20377">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dirty="0"/>
                    </a:p>
                  </a:txBody>
                  <a:tcPr marL="81509" marR="40755" marT="20377" marB="20377">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dirty="0"/>
                    </a:p>
                  </a:txBody>
                  <a:tcPr marL="81509" marR="40755" marT="20377" marB="20377">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dirty="0"/>
                    </a:p>
                  </a:txBody>
                  <a:tcPr marL="81509" marR="40755" marT="20377" marB="20377">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3536122"/>
                  </a:ext>
                </a:extLst>
              </a:tr>
              <a:tr h="214578">
                <a:tc>
                  <a:txBody>
                    <a:bodyPr/>
                    <a:lstStyle/>
                    <a:p>
                      <a:pPr algn="ctr"/>
                      <a:endParaRPr lang="en-US" sz="1100" dirty="0"/>
                    </a:p>
                  </a:txBody>
                  <a:tcPr marL="81509" marR="40755" marT="20377" marB="20377">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dirty="0"/>
                    </a:p>
                  </a:txBody>
                  <a:tcPr marL="81509" marR="40755" marT="20377" marB="20377">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dirty="0"/>
                    </a:p>
                  </a:txBody>
                  <a:tcPr marL="81509" marR="40755" marT="20377" marB="20377">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dirty="0"/>
                    </a:p>
                  </a:txBody>
                  <a:tcPr marL="81509" marR="40755" marT="20377" marB="20377">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dirty="0"/>
                    </a:p>
                  </a:txBody>
                  <a:tcPr marL="81509" marR="40755" marT="20377" marB="20377">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8871039"/>
                  </a:ext>
                </a:extLst>
              </a:tr>
              <a:tr h="214578">
                <a:tc>
                  <a:txBody>
                    <a:bodyPr/>
                    <a:lstStyle/>
                    <a:p>
                      <a:pPr algn="ctr"/>
                      <a:endParaRPr lang="en-US" sz="1100" dirty="0"/>
                    </a:p>
                  </a:txBody>
                  <a:tcPr marL="81509" marR="40755" marT="20377" marB="20377">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dirty="0"/>
                    </a:p>
                  </a:txBody>
                  <a:tcPr marL="81509" marR="40755" marT="20377" marB="20377">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dirty="0"/>
                    </a:p>
                  </a:txBody>
                  <a:tcPr marL="81509" marR="40755" marT="20377" marB="20377">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dirty="0"/>
                    </a:p>
                  </a:txBody>
                  <a:tcPr marL="81509" marR="40755" marT="20377" marB="20377">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dirty="0"/>
                    </a:p>
                  </a:txBody>
                  <a:tcPr marL="81509" marR="40755" marT="20377" marB="20377">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8330484"/>
                  </a:ext>
                </a:extLst>
              </a:tr>
              <a:tr h="214578">
                <a:tc>
                  <a:txBody>
                    <a:bodyPr/>
                    <a:lstStyle/>
                    <a:p>
                      <a:pPr algn="ctr"/>
                      <a:endParaRPr lang="en-US" sz="1100" dirty="0"/>
                    </a:p>
                  </a:txBody>
                  <a:tcPr marL="81509" marR="40755" marT="20377" marB="20377">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dirty="0"/>
                    </a:p>
                  </a:txBody>
                  <a:tcPr marL="81509" marR="40755" marT="20377" marB="20377">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dirty="0"/>
                    </a:p>
                  </a:txBody>
                  <a:tcPr marL="81509" marR="40755" marT="20377" marB="20377">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dirty="0"/>
                    </a:p>
                  </a:txBody>
                  <a:tcPr marL="81509" marR="40755" marT="20377" marB="20377">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dirty="0"/>
                    </a:p>
                  </a:txBody>
                  <a:tcPr marL="81509" marR="40755" marT="20377" marB="20377">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43551"/>
                  </a:ext>
                </a:extLst>
              </a:tr>
            </a:tbl>
          </a:graphicData>
        </a:graphic>
      </p:graphicFrame>
      <p:sp>
        <p:nvSpPr>
          <p:cNvPr id="175" name="Rectangle 174">
            <a:extLst>
              <a:ext uri="{FF2B5EF4-FFF2-40B4-BE49-F238E27FC236}">
                <a16:creationId xmlns:a16="http://schemas.microsoft.com/office/drawing/2014/main" id="{006100C0-7A56-4D6D-A531-814341A8633B}"/>
              </a:ext>
            </a:extLst>
          </p:cNvPr>
          <p:cNvSpPr/>
          <p:nvPr/>
        </p:nvSpPr>
        <p:spPr>
          <a:xfrm>
            <a:off x="1287042" y="5128249"/>
            <a:ext cx="977231" cy="1071924"/>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8DCF12DB-D2C8-4682-A84F-46B909DBA746}"/>
              </a:ext>
            </a:extLst>
          </p:cNvPr>
          <p:cNvSpPr/>
          <p:nvPr/>
        </p:nvSpPr>
        <p:spPr>
          <a:xfrm>
            <a:off x="2752850" y="4788691"/>
            <a:ext cx="1788696" cy="1896849"/>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FD2FE295-3C23-43D0-88D6-1582C25182BB}"/>
              </a:ext>
            </a:extLst>
          </p:cNvPr>
          <p:cNvSpPr/>
          <p:nvPr/>
        </p:nvSpPr>
        <p:spPr>
          <a:xfrm>
            <a:off x="2758241" y="5556286"/>
            <a:ext cx="1789655" cy="37207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7" name="Picture 176" descr="A picture containing laptop, black, sitting, computer&#10;&#10;Description automatically generated">
            <a:extLst>
              <a:ext uri="{FF2B5EF4-FFF2-40B4-BE49-F238E27FC236}">
                <a16:creationId xmlns:a16="http://schemas.microsoft.com/office/drawing/2014/main" id="{A8BB8B33-2BD7-4162-8082-3D55533DB85A}"/>
              </a:ext>
            </a:extLst>
          </p:cNvPr>
          <p:cNvPicPr>
            <a:picLocks noChangeAspect="1"/>
          </p:cNvPicPr>
          <p:nvPr/>
        </p:nvPicPr>
        <p:blipFill rotWithShape="1">
          <a:blip r:embed="rId18">
            <a:extLst>
              <a:ext uri="{28A0092B-C50C-407E-A947-70E740481C1C}">
                <a14:useLocalDpi xmlns:a14="http://schemas.microsoft.com/office/drawing/2010/main"/>
              </a:ext>
            </a:extLst>
          </a:blip>
          <a:srcRect/>
          <a:stretch/>
        </p:blipFill>
        <p:spPr>
          <a:xfrm>
            <a:off x="11053317" y="3369579"/>
            <a:ext cx="1052350" cy="1049759"/>
          </a:xfrm>
          <a:prstGeom prst="rect">
            <a:avLst/>
          </a:prstGeom>
          <a:ln w="28575">
            <a:solidFill>
              <a:schemeClr val="tx1"/>
            </a:solidFill>
          </a:ln>
        </p:spPr>
      </p:pic>
      <p:pic>
        <p:nvPicPr>
          <p:cNvPr id="178" name="Picture 177" descr="A close up of a black background&#10;&#10;Description automatically generated">
            <a:extLst>
              <a:ext uri="{FF2B5EF4-FFF2-40B4-BE49-F238E27FC236}">
                <a16:creationId xmlns:a16="http://schemas.microsoft.com/office/drawing/2014/main" id="{AF2CD9C8-5056-43D2-91DD-E3F639D7BA5E}"/>
              </a:ext>
            </a:extLst>
          </p:cNvPr>
          <p:cNvPicPr>
            <a:picLocks noChangeAspect="1"/>
          </p:cNvPicPr>
          <p:nvPr/>
        </p:nvPicPr>
        <p:blipFill rotWithShape="1">
          <a:blip r:embed="rId19">
            <a:extLst>
              <a:ext uri="{28A0092B-C50C-407E-A947-70E740481C1C}">
                <a14:useLocalDpi xmlns:a14="http://schemas.microsoft.com/office/drawing/2010/main"/>
              </a:ext>
            </a:extLst>
          </a:blip>
          <a:srcRect/>
          <a:stretch/>
        </p:blipFill>
        <p:spPr>
          <a:xfrm>
            <a:off x="9863346" y="3368457"/>
            <a:ext cx="1058573" cy="1048219"/>
          </a:xfrm>
          <a:prstGeom prst="rect">
            <a:avLst/>
          </a:prstGeom>
          <a:ln w="28575">
            <a:solidFill>
              <a:schemeClr val="tx1"/>
            </a:solidFill>
          </a:ln>
        </p:spPr>
      </p:pic>
      <p:pic>
        <p:nvPicPr>
          <p:cNvPr id="179" name="Picture 178">
            <a:extLst>
              <a:ext uri="{FF2B5EF4-FFF2-40B4-BE49-F238E27FC236}">
                <a16:creationId xmlns:a16="http://schemas.microsoft.com/office/drawing/2014/main" id="{ED2C2F5A-F30A-4D23-878C-31A79FC6E1C0}"/>
              </a:ext>
            </a:extLst>
          </p:cNvPr>
          <p:cNvPicPr>
            <a:picLocks noChangeAspect="1"/>
          </p:cNvPicPr>
          <p:nvPr/>
        </p:nvPicPr>
        <p:blipFill rotWithShape="1">
          <a:blip r:embed="rId20">
            <a:extLst>
              <a:ext uri="{28A0092B-C50C-407E-A947-70E740481C1C}">
                <a14:useLocalDpi xmlns:a14="http://schemas.microsoft.com/office/drawing/2010/main" val="0"/>
              </a:ext>
            </a:extLst>
          </a:blip>
          <a:srcRect l="20944" t="4976" r="15350" b="55946"/>
          <a:stretch/>
        </p:blipFill>
        <p:spPr>
          <a:xfrm>
            <a:off x="9863346" y="5686764"/>
            <a:ext cx="2238679" cy="1057380"/>
          </a:xfrm>
          <a:prstGeom prst="rect">
            <a:avLst/>
          </a:prstGeom>
          <a:ln w="28575">
            <a:solidFill>
              <a:schemeClr val="tx1"/>
            </a:solidFill>
          </a:ln>
        </p:spPr>
      </p:pic>
      <p:pic>
        <p:nvPicPr>
          <p:cNvPr id="180" name="Picture 179">
            <a:extLst>
              <a:ext uri="{FF2B5EF4-FFF2-40B4-BE49-F238E27FC236}">
                <a16:creationId xmlns:a16="http://schemas.microsoft.com/office/drawing/2014/main" id="{C33A7892-D3DA-4260-9AB6-95CA7CF59A12}"/>
              </a:ext>
            </a:extLst>
          </p:cNvPr>
          <p:cNvPicPr>
            <a:picLocks noChangeAspect="1"/>
          </p:cNvPicPr>
          <p:nvPr/>
        </p:nvPicPr>
        <p:blipFill rotWithShape="1">
          <a:blip r:embed="rId21">
            <a:extLst>
              <a:ext uri="{28A0092B-C50C-407E-A947-70E740481C1C}">
                <a14:useLocalDpi xmlns:a14="http://schemas.microsoft.com/office/drawing/2010/main" val="0"/>
              </a:ext>
            </a:extLst>
          </a:blip>
          <a:srcRect l="20518" t="5900" r="16630" b="57014"/>
          <a:stretch/>
        </p:blipFill>
        <p:spPr>
          <a:xfrm>
            <a:off x="9866980" y="4530263"/>
            <a:ext cx="2238687" cy="1054205"/>
          </a:xfrm>
          <a:prstGeom prst="rect">
            <a:avLst/>
          </a:prstGeom>
          <a:ln w="28575">
            <a:solidFill>
              <a:schemeClr val="tx1"/>
            </a:solidFill>
          </a:ln>
        </p:spPr>
      </p:pic>
      <p:grpSp>
        <p:nvGrpSpPr>
          <p:cNvPr id="208" name="Group 207">
            <a:extLst>
              <a:ext uri="{FF2B5EF4-FFF2-40B4-BE49-F238E27FC236}">
                <a16:creationId xmlns:a16="http://schemas.microsoft.com/office/drawing/2014/main" id="{BC471FFD-E0CD-4A9E-B5A8-177AB082D1CD}"/>
              </a:ext>
            </a:extLst>
          </p:cNvPr>
          <p:cNvGrpSpPr/>
          <p:nvPr/>
        </p:nvGrpSpPr>
        <p:grpSpPr>
          <a:xfrm>
            <a:off x="10456217" y="1907697"/>
            <a:ext cx="1402776" cy="1204213"/>
            <a:chOff x="10434786" y="1954593"/>
            <a:chExt cx="1226380" cy="1052786"/>
          </a:xfrm>
        </p:grpSpPr>
        <p:sp>
          <p:nvSpPr>
            <p:cNvPr id="206" name="Rectangle 205">
              <a:extLst>
                <a:ext uri="{FF2B5EF4-FFF2-40B4-BE49-F238E27FC236}">
                  <a16:creationId xmlns:a16="http://schemas.microsoft.com/office/drawing/2014/main" id="{989D8372-4563-4191-B78A-CADF38BF2EB8}"/>
                </a:ext>
              </a:extLst>
            </p:cNvPr>
            <p:cNvSpPr/>
            <p:nvPr/>
          </p:nvSpPr>
          <p:spPr>
            <a:xfrm rot="13500000" flipH="1" flipV="1">
              <a:off x="11237424" y="2464303"/>
              <a:ext cx="44459" cy="765152"/>
            </a:xfrm>
            <a:prstGeom prst="rect">
              <a:avLst/>
            </a:prstGeom>
            <a:solidFill>
              <a:srgbClr val="A7C4D2"/>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3" name="Rectangle 202">
              <a:extLst>
                <a:ext uri="{FF2B5EF4-FFF2-40B4-BE49-F238E27FC236}">
                  <a16:creationId xmlns:a16="http://schemas.microsoft.com/office/drawing/2014/main" id="{E0443DC6-2E6B-4B58-83E4-AB5D135BCACE}"/>
                </a:ext>
              </a:extLst>
            </p:cNvPr>
            <p:cNvSpPr/>
            <p:nvPr/>
          </p:nvSpPr>
          <p:spPr>
            <a:xfrm rot="8100000" flipH="1" flipV="1">
              <a:off x="11230825" y="1973529"/>
              <a:ext cx="44459" cy="765152"/>
            </a:xfrm>
            <a:prstGeom prst="rect">
              <a:avLst/>
            </a:prstGeom>
            <a:solidFill>
              <a:srgbClr val="A7C4D2"/>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 name="Rectangle 203">
              <a:extLst>
                <a:ext uri="{FF2B5EF4-FFF2-40B4-BE49-F238E27FC236}">
                  <a16:creationId xmlns:a16="http://schemas.microsoft.com/office/drawing/2014/main" id="{C953E25C-73DA-470A-B404-8ACBD9F1E756}"/>
                </a:ext>
              </a:extLst>
            </p:cNvPr>
            <p:cNvSpPr/>
            <p:nvPr/>
          </p:nvSpPr>
          <p:spPr>
            <a:xfrm rot="8100000" flipH="1" flipV="1">
              <a:off x="11255625" y="1954593"/>
              <a:ext cx="31756" cy="767750"/>
            </a:xfrm>
            <a:prstGeom prst="rect">
              <a:avLst/>
            </a:prstGeom>
            <a:solidFill>
              <a:srgbClr val="595959"/>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6" name="Straight Arrow Connector 195">
              <a:extLst>
                <a:ext uri="{FF2B5EF4-FFF2-40B4-BE49-F238E27FC236}">
                  <a16:creationId xmlns:a16="http://schemas.microsoft.com/office/drawing/2014/main" id="{0273CB02-4538-4505-AF56-EFD71E0CDF00}"/>
                </a:ext>
              </a:extLst>
            </p:cNvPr>
            <p:cNvCxnSpPr>
              <a:cxnSpLocks/>
            </p:cNvCxnSpPr>
            <p:nvPr/>
          </p:nvCxnSpPr>
          <p:spPr>
            <a:xfrm flipH="1">
              <a:off x="10434786" y="2208553"/>
              <a:ext cx="621211" cy="0"/>
            </a:xfrm>
            <a:prstGeom prst="straightConnector1">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id="{047A926E-EF19-46EE-BDF5-7AA5C9B14724}"/>
                </a:ext>
              </a:extLst>
            </p:cNvPr>
            <p:cNvCxnSpPr>
              <a:cxnSpLocks/>
            </p:cNvCxnSpPr>
            <p:nvPr/>
          </p:nvCxnSpPr>
          <p:spPr>
            <a:xfrm flipV="1">
              <a:off x="11053317" y="2199896"/>
              <a:ext cx="0" cy="799914"/>
            </a:xfrm>
            <a:prstGeom prst="straightConnector1">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8" name="Straight Arrow Connector 197">
              <a:extLst>
                <a:ext uri="{FF2B5EF4-FFF2-40B4-BE49-F238E27FC236}">
                  <a16:creationId xmlns:a16="http://schemas.microsoft.com/office/drawing/2014/main" id="{D3C930BB-1D27-425A-867C-EE4125530F79}"/>
                </a:ext>
              </a:extLst>
            </p:cNvPr>
            <p:cNvCxnSpPr>
              <a:cxnSpLocks/>
            </p:cNvCxnSpPr>
            <p:nvPr/>
          </p:nvCxnSpPr>
          <p:spPr>
            <a:xfrm>
              <a:off x="10434786" y="3007379"/>
              <a:ext cx="621211" cy="0"/>
            </a:xfrm>
            <a:prstGeom prst="straightConnector1">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07" name="Rectangle 206">
              <a:extLst>
                <a:ext uri="{FF2B5EF4-FFF2-40B4-BE49-F238E27FC236}">
                  <a16:creationId xmlns:a16="http://schemas.microsoft.com/office/drawing/2014/main" id="{1946D597-4635-4AA8-822A-4395F2B83D24}"/>
                </a:ext>
              </a:extLst>
            </p:cNvPr>
            <p:cNvSpPr/>
            <p:nvPr/>
          </p:nvSpPr>
          <p:spPr>
            <a:xfrm rot="13500000" flipH="1" flipV="1">
              <a:off x="11261413" y="2479071"/>
              <a:ext cx="31756" cy="767750"/>
            </a:xfrm>
            <a:prstGeom prst="rect">
              <a:avLst/>
            </a:prstGeom>
            <a:solidFill>
              <a:srgbClr val="595959"/>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743684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par>
                                <p:cTn id="8" presetID="10" presetClass="entr" presetSubtype="0" fill="hold"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500"/>
                                        <p:tgtEl>
                                          <p:spTgt spid="8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0"/>
                                        </p:tgtEl>
                                        <p:attrNameLst>
                                          <p:attrName>style.visibility</p:attrName>
                                        </p:attrNameLst>
                                      </p:cBhvr>
                                      <p:to>
                                        <p:strVal val="visible"/>
                                      </p:to>
                                    </p:set>
                                    <p:animEffect transition="in" filter="fade">
                                      <p:cBhvr>
                                        <p:cTn id="19" dur="500"/>
                                        <p:tgtEl>
                                          <p:spTgt spid="7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fade">
                                      <p:cBhvr>
                                        <p:cTn id="22" dur="500"/>
                                        <p:tgtEl>
                                          <p:spTgt spid="7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3"/>
                                        </p:tgtEl>
                                        <p:attrNameLst>
                                          <p:attrName>style.visibility</p:attrName>
                                        </p:attrNameLst>
                                      </p:cBhvr>
                                      <p:to>
                                        <p:strVal val="visible"/>
                                      </p:to>
                                    </p:set>
                                    <p:animEffect transition="in" filter="fade">
                                      <p:cBhvr>
                                        <p:cTn id="25" dur="500"/>
                                        <p:tgtEl>
                                          <p:spTgt spid="7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fade">
                                      <p:cBhvr>
                                        <p:cTn id="28" dur="500"/>
                                        <p:tgtEl>
                                          <p:spTgt spid="7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6"/>
                                        </p:tgtEl>
                                        <p:attrNameLst>
                                          <p:attrName>style.visibility</p:attrName>
                                        </p:attrNameLst>
                                      </p:cBhvr>
                                      <p:to>
                                        <p:strVal val="visible"/>
                                      </p:to>
                                    </p:set>
                                    <p:animEffect transition="in" filter="fade">
                                      <p:cBhvr>
                                        <p:cTn id="31" dur="500"/>
                                        <p:tgtEl>
                                          <p:spTgt spid="76"/>
                                        </p:tgtEl>
                                      </p:cBhvr>
                                    </p:animEffect>
                                  </p:childTnLst>
                                </p:cTn>
                              </p:par>
                              <p:par>
                                <p:cTn id="32" presetID="10" presetClass="entr" presetSubtype="0" fill="hold" nodeType="withEffect">
                                  <p:stCondLst>
                                    <p:cond delay="0"/>
                                  </p:stCondLst>
                                  <p:childTnLst>
                                    <p:set>
                                      <p:cBhvr>
                                        <p:cTn id="33" dur="1" fill="hold">
                                          <p:stCondLst>
                                            <p:cond delay="0"/>
                                          </p:stCondLst>
                                        </p:cTn>
                                        <p:tgtEl>
                                          <p:spTgt spid="78"/>
                                        </p:tgtEl>
                                        <p:attrNameLst>
                                          <p:attrName>style.visibility</p:attrName>
                                        </p:attrNameLst>
                                      </p:cBhvr>
                                      <p:to>
                                        <p:strVal val="visible"/>
                                      </p:to>
                                    </p:set>
                                    <p:animEffect transition="in" filter="fade">
                                      <p:cBhvr>
                                        <p:cTn id="34" dur="500"/>
                                        <p:tgtEl>
                                          <p:spTgt spid="78"/>
                                        </p:tgtEl>
                                      </p:cBhvr>
                                    </p:animEffect>
                                  </p:childTnLst>
                                </p:cTn>
                              </p:par>
                              <p:par>
                                <p:cTn id="35" presetID="10" presetClass="entr" presetSubtype="0" fill="hold" nodeType="withEffect">
                                  <p:stCondLst>
                                    <p:cond delay="0"/>
                                  </p:stCondLst>
                                  <p:childTnLst>
                                    <p:set>
                                      <p:cBhvr>
                                        <p:cTn id="36" dur="1" fill="hold">
                                          <p:stCondLst>
                                            <p:cond delay="0"/>
                                          </p:stCondLst>
                                        </p:cTn>
                                        <p:tgtEl>
                                          <p:spTgt spid="82"/>
                                        </p:tgtEl>
                                        <p:attrNameLst>
                                          <p:attrName>style.visibility</p:attrName>
                                        </p:attrNameLst>
                                      </p:cBhvr>
                                      <p:to>
                                        <p:strVal val="visible"/>
                                      </p:to>
                                    </p:set>
                                    <p:animEffect transition="in" filter="fade">
                                      <p:cBhvr>
                                        <p:cTn id="37" dur="500"/>
                                        <p:tgtEl>
                                          <p:spTgt spid="82"/>
                                        </p:tgtEl>
                                      </p:cBhvr>
                                    </p:animEffect>
                                  </p:childTnLst>
                                </p:cTn>
                              </p:par>
                              <p:par>
                                <p:cTn id="38" presetID="10" presetClass="entr" presetSubtype="0" fill="hold" nodeType="withEffect">
                                  <p:stCondLst>
                                    <p:cond delay="0"/>
                                  </p:stCondLst>
                                  <p:childTnLst>
                                    <p:set>
                                      <p:cBhvr>
                                        <p:cTn id="39" dur="1" fill="hold">
                                          <p:stCondLst>
                                            <p:cond delay="0"/>
                                          </p:stCondLst>
                                        </p:cTn>
                                        <p:tgtEl>
                                          <p:spTgt spid="84"/>
                                        </p:tgtEl>
                                        <p:attrNameLst>
                                          <p:attrName>style.visibility</p:attrName>
                                        </p:attrNameLst>
                                      </p:cBhvr>
                                      <p:to>
                                        <p:strVal val="visible"/>
                                      </p:to>
                                    </p:set>
                                    <p:animEffect transition="in" filter="fade">
                                      <p:cBhvr>
                                        <p:cTn id="40" dur="500"/>
                                        <p:tgtEl>
                                          <p:spTgt spid="84"/>
                                        </p:tgtEl>
                                      </p:cBhvr>
                                    </p:animEffect>
                                  </p:childTnLst>
                                </p:cTn>
                              </p:par>
                              <p:par>
                                <p:cTn id="41" presetID="10" presetClass="entr" presetSubtype="0" fill="hold" nodeType="withEffect">
                                  <p:stCondLst>
                                    <p:cond delay="0"/>
                                  </p:stCondLst>
                                  <p:childTnLst>
                                    <p:set>
                                      <p:cBhvr>
                                        <p:cTn id="42" dur="1" fill="hold">
                                          <p:stCondLst>
                                            <p:cond delay="0"/>
                                          </p:stCondLst>
                                        </p:cTn>
                                        <p:tgtEl>
                                          <p:spTgt spid="88"/>
                                        </p:tgtEl>
                                        <p:attrNameLst>
                                          <p:attrName>style.visibility</p:attrName>
                                        </p:attrNameLst>
                                      </p:cBhvr>
                                      <p:to>
                                        <p:strVal val="visible"/>
                                      </p:to>
                                    </p:set>
                                    <p:animEffect transition="in" filter="fade">
                                      <p:cBhvr>
                                        <p:cTn id="43" dur="500"/>
                                        <p:tgtEl>
                                          <p:spTgt spid="88"/>
                                        </p:tgtEl>
                                      </p:cBhvr>
                                    </p:animEffect>
                                  </p:childTnLst>
                                </p:cTn>
                              </p:par>
                              <p:par>
                                <p:cTn id="44" presetID="10" presetClass="entr" presetSubtype="0" fill="hold" nodeType="withEffect">
                                  <p:stCondLst>
                                    <p:cond delay="0"/>
                                  </p:stCondLst>
                                  <p:childTnLst>
                                    <p:set>
                                      <p:cBhvr>
                                        <p:cTn id="45" dur="1" fill="hold">
                                          <p:stCondLst>
                                            <p:cond delay="0"/>
                                          </p:stCondLst>
                                        </p:cTn>
                                        <p:tgtEl>
                                          <p:spTgt spid="90"/>
                                        </p:tgtEl>
                                        <p:attrNameLst>
                                          <p:attrName>style.visibility</p:attrName>
                                        </p:attrNameLst>
                                      </p:cBhvr>
                                      <p:to>
                                        <p:strVal val="visible"/>
                                      </p:to>
                                    </p:set>
                                    <p:animEffect transition="in" filter="fade">
                                      <p:cBhvr>
                                        <p:cTn id="46" dur="500"/>
                                        <p:tgtEl>
                                          <p:spTgt spid="9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91"/>
                                        </p:tgtEl>
                                        <p:attrNameLst>
                                          <p:attrName>style.visibility</p:attrName>
                                        </p:attrNameLst>
                                      </p:cBhvr>
                                      <p:to>
                                        <p:strVal val="visible"/>
                                      </p:to>
                                    </p:set>
                                    <p:animEffect transition="in" filter="fade">
                                      <p:cBhvr>
                                        <p:cTn id="49" dur="500"/>
                                        <p:tgtEl>
                                          <p:spTgt spid="9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76"/>
                                        </p:tgtEl>
                                        <p:attrNameLst>
                                          <p:attrName>style.visibility</p:attrName>
                                        </p:attrNameLst>
                                      </p:cBhvr>
                                      <p:to>
                                        <p:strVal val="visible"/>
                                      </p:to>
                                    </p:set>
                                    <p:animEffect transition="in" filter="fade">
                                      <p:cBhvr>
                                        <p:cTn id="52" dur="500"/>
                                        <p:tgtEl>
                                          <p:spTgt spid="17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89"/>
                                        </p:tgtEl>
                                        <p:attrNameLst>
                                          <p:attrName>style.visibility</p:attrName>
                                        </p:attrNameLst>
                                      </p:cBhvr>
                                      <p:to>
                                        <p:strVal val="visible"/>
                                      </p:to>
                                    </p:set>
                                    <p:animEffect transition="in" filter="fade">
                                      <p:cBhvr>
                                        <p:cTn id="55" dur="500"/>
                                        <p:tgtEl>
                                          <p:spTgt spid="8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fade">
                                      <p:cBhvr>
                                        <p:cTn id="60" dur="500"/>
                                        <p:tgtEl>
                                          <p:spTgt spid="5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500"/>
                                        <p:tgtEl>
                                          <p:spTgt spid="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500"/>
                                        <p:tgtEl>
                                          <p:spTgt spid="37"/>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fade">
                                      <p:cBhvr>
                                        <p:cTn id="69" dur="500"/>
                                        <p:tgtEl>
                                          <p:spTgt spid="38"/>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fade">
                                      <p:cBhvr>
                                        <p:cTn id="72" dur="500"/>
                                        <p:tgtEl>
                                          <p:spTgt spid="39"/>
                                        </p:tgtEl>
                                      </p:cBhvr>
                                    </p:animEffect>
                                  </p:childTnLst>
                                </p:cTn>
                              </p:par>
                              <p:par>
                                <p:cTn id="73" presetID="10" presetClass="entr" presetSubtype="0" fill="hold" nodeType="with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500"/>
                                        <p:tgtEl>
                                          <p:spTgt spid="40"/>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3"/>
                                        </p:tgtEl>
                                        <p:attrNameLst>
                                          <p:attrName>style.visibility</p:attrName>
                                        </p:attrNameLst>
                                      </p:cBhvr>
                                      <p:to>
                                        <p:strVal val="visible"/>
                                      </p:to>
                                    </p:set>
                                    <p:animEffect transition="in" filter="fade">
                                      <p:cBhvr>
                                        <p:cTn id="78" dur="500"/>
                                        <p:tgtEl>
                                          <p:spTgt spid="43"/>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44"/>
                                        </p:tgtEl>
                                        <p:attrNameLst>
                                          <p:attrName>style.visibility</p:attrName>
                                        </p:attrNameLst>
                                      </p:cBhvr>
                                      <p:to>
                                        <p:strVal val="visible"/>
                                      </p:to>
                                    </p:set>
                                    <p:animEffect transition="in" filter="fade">
                                      <p:cBhvr>
                                        <p:cTn id="81" dur="500"/>
                                        <p:tgtEl>
                                          <p:spTgt spid="4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fade">
                                      <p:cBhvr>
                                        <p:cTn id="84" dur="500"/>
                                        <p:tgtEl>
                                          <p:spTgt spid="45"/>
                                        </p:tgtEl>
                                      </p:cBhvr>
                                    </p:animEffect>
                                  </p:childTnLst>
                                </p:cTn>
                              </p:par>
                              <p:par>
                                <p:cTn id="85" presetID="10" presetClass="entr" presetSubtype="0" fill="hold" nodeType="with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fade">
                                      <p:cBhvr>
                                        <p:cTn id="87" dur="500"/>
                                        <p:tgtEl>
                                          <p:spTgt spid="46"/>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48"/>
                                        </p:tgtEl>
                                        <p:attrNameLst>
                                          <p:attrName>style.visibility</p:attrName>
                                        </p:attrNameLst>
                                      </p:cBhvr>
                                      <p:to>
                                        <p:strVal val="visible"/>
                                      </p:to>
                                    </p:set>
                                    <p:animEffect transition="in" filter="fade">
                                      <p:cBhvr>
                                        <p:cTn id="90" dur="500"/>
                                        <p:tgtEl>
                                          <p:spTgt spid="48"/>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49"/>
                                        </p:tgtEl>
                                        <p:attrNameLst>
                                          <p:attrName>style.visibility</p:attrName>
                                        </p:attrNameLst>
                                      </p:cBhvr>
                                      <p:to>
                                        <p:strVal val="visible"/>
                                      </p:to>
                                    </p:set>
                                    <p:animEffect transition="in" filter="fade">
                                      <p:cBhvr>
                                        <p:cTn id="93" dur="500"/>
                                        <p:tgtEl>
                                          <p:spTgt spid="49"/>
                                        </p:tgtEl>
                                      </p:cBhvr>
                                    </p:animEffect>
                                  </p:childTnLst>
                                </p:cTn>
                              </p:par>
                              <p:par>
                                <p:cTn id="94" presetID="10" presetClass="entr" presetSubtype="0" fill="hold" nodeType="withEffect">
                                  <p:stCondLst>
                                    <p:cond delay="0"/>
                                  </p:stCondLst>
                                  <p:childTnLst>
                                    <p:set>
                                      <p:cBhvr>
                                        <p:cTn id="95" dur="1" fill="hold">
                                          <p:stCondLst>
                                            <p:cond delay="0"/>
                                          </p:stCondLst>
                                        </p:cTn>
                                        <p:tgtEl>
                                          <p:spTgt spid="51"/>
                                        </p:tgtEl>
                                        <p:attrNameLst>
                                          <p:attrName>style.visibility</p:attrName>
                                        </p:attrNameLst>
                                      </p:cBhvr>
                                      <p:to>
                                        <p:strVal val="visible"/>
                                      </p:to>
                                    </p:set>
                                    <p:animEffect transition="in" filter="fade">
                                      <p:cBhvr>
                                        <p:cTn id="96" dur="500"/>
                                        <p:tgtEl>
                                          <p:spTgt spid="51"/>
                                        </p:tgtEl>
                                      </p:cBhvr>
                                    </p:animEffect>
                                  </p:childTnLst>
                                </p:cTn>
                              </p:par>
                              <p:par>
                                <p:cTn id="97" presetID="10" presetClass="entr" presetSubtype="0" fill="hold" nodeType="withEffect">
                                  <p:stCondLst>
                                    <p:cond delay="0"/>
                                  </p:stCondLst>
                                  <p:childTnLst>
                                    <p:set>
                                      <p:cBhvr>
                                        <p:cTn id="98" dur="1" fill="hold">
                                          <p:stCondLst>
                                            <p:cond delay="0"/>
                                          </p:stCondLst>
                                        </p:cTn>
                                        <p:tgtEl>
                                          <p:spTgt spid="32"/>
                                        </p:tgtEl>
                                        <p:attrNameLst>
                                          <p:attrName>style.visibility</p:attrName>
                                        </p:attrNameLst>
                                      </p:cBhvr>
                                      <p:to>
                                        <p:strVal val="visible"/>
                                      </p:to>
                                    </p:set>
                                    <p:animEffect transition="in" filter="fade">
                                      <p:cBhvr>
                                        <p:cTn id="99" dur="500"/>
                                        <p:tgtEl>
                                          <p:spTgt spid="32"/>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9"/>
                                        </p:tgtEl>
                                        <p:attrNameLst>
                                          <p:attrName>style.visibility</p:attrName>
                                        </p:attrNameLst>
                                      </p:cBhvr>
                                      <p:to>
                                        <p:strVal val="visible"/>
                                      </p:to>
                                    </p:set>
                                    <p:animEffect transition="in" filter="fade">
                                      <p:cBhvr>
                                        <p:cTn id="104" dur="500"/>
                                        <p:tgtEl>
                                          <p:spTgt spid="9"/>
                                        </p:tgtEl>
                                      </p:cBhvr>
                                    </p:animEffect>
                                  </p:childTnLst>
                                </p:cTn>
                              </p:par>
                              <p:par>
                                <p:cTn id="105" presetID="10" presetClass="entr" presetSubtype="0" fill="hold" nodeType="withEffect">
                                  <p:stCondLst>
                                    <p:cond delay="0"/>
                                  </p:stCondLst>
                                  <p:childTnLst>
                                    <p:set>
                                      <p:cBhvr>
                                        <p:cTn id="106" dur="1" fill="hold">
                                          <p:stCondLst>
                                            <p:cond delay="0"/>
                                          </p:stCondLst>
                                        </p:cTn>
                                        <p:tgtEl>
                                          <p:spTgt spid="33"/>
                                        </p:tgtEl>
                                        <p:attrNameLst>
                                          <p:attrName>style.visibility</p:attrName>
                                        </p:attrNameLst>
                                      </p:cBhvr>
                                      <p:to>
                                        <p:strVal val="visible"/>
                                      </p:to>
                                    </p:set>
                                    <p:animEffect transition="in" filter="fade">
                                      <p:cBhvr>
                                        <p:cTn id="107" dur="500"/>
                                        <p:tgtEl>
                                          <p:spTgt spid="33"/>
                                        </p:tgtEl>
                                      </p:cBhvr>
                                    </p:animEffect>
                                  </p:childTnLst>
                                </p:cTn>
                              </p:par>
                              <p:par>
                                <p:cTn id="108" presetID="10" presetClass="entr" presetSubtype="0" fill="hold" nodeType="withEffect">
                                  <p:stCondLst>
                                    <p:cond delay="0"/>
                                  </p:stCondLst>
                                  <p:childTnLst>
                                    <p:set>
                                      <p:cBhvr>
                                        <p:cTn id="109" dur="1" fill="hold">
                                          <p:stCondLst>
                                            <p:cond delay="0"/>
                                          </p:stCondLst>
                                        </p:cTn>
                                        <p:tgtEl>
                                          <p:spTgt spid="64"/>
                                        </p:tgtEl>
                                        <p:attrNameLst>
                                          <p:attrName>style.visibility</p:attrName>
                                        </p:attrNameLst>
                                      </p:cBhvr>
                                      <p:to>
                                        <p:strVal val="visible"/>
                                      </p:to>
                                    </p:set>
                                    <p:animEffect transition="in" filter="fade">
                                      <p:cBhvr>
                                        <p:cTn id="110" dur="500"/>
                                        <p:tgtEl>
                                          <p:spTgt spid="64"/>
                                        </p:tgtEl>
                                      </p:cBhvr>
                                    </p:animEffect>
                                  </p:childTnLst>
                                </p:cTn>
                              </p:par>
                              <p:par>
                                <p:cTn id="111" presetID="10" presetClass="entr" presetSubtype="0" fill="hold" nodeType="withEffect">
                                  <p:stCondLst>
                                    <p:cond delay="0"/>
                                  </p:stCondLst>
                                  <p:childTnLst>
                                    <p:set>
                                      <p:cBhvr>
                                        <p:cTn id="112" dur="1" fill="hold">
                                          <p:stCondLst>
                                            <p:cond delay="0"/>
                                          </p:stCondLst>
                                        </p:cTn>
                                        <p:tgtEl>
                                          <p:spTgt spid="67"/>
                                        </p:tgtEl>
                                        <p:attrNameLst>
                                          <p:attrName>style.visibility</p:attrName>
                                        </p:attrNameLst>
                                      </p:cBhvr>
                                      <p:to>
                                        <p:strVal val="visible"/>
                                      </p:to>
                                    </p:set>
                                    <p:animEffect transition="in" filter="fade">
                                      <p:cBhvr>
                                        <p:cTn id="113" dur="500"/>
                                        <p:tgtEl>
                                          <p:spTgt spid="67"/>
                                        </p:tgtEl>
                                      </p:cBhvr>
                                    </p:animEffect>
                                  </p:childTnLst>
                                </p:cTn>
                              </p:par>
                              <p:par>
                                <p:cTn id="114" presetID="10" presetClass="entr" presetSubtype="0" fill="hold" nodeType="withEffect">
                                  <p:stCondLst>
                                    <p:cond delay="0"/>
                                  </p:stCondLst>
                                  <p:childTnLst>
                                    <p:set>
                                      <p:cBhvr>
                                        <p:cTn id="115" dur="1" fill="hold">
                                          <p:stCondLst>
                                            <p:cond delay="0"/>
                                          </p:stCondLst>
                                        </p:cTn>
                                        <p:tgtEl>
                                          <p:spTgt spid="68"/>
                                        </p:tgtEl>
                                        <p:attrNameLst>
                                          <p:attrName>style.visibility</p:attrName>
                                        </p:attrNameLst>
                                      </p:cBhvr>
                                      <p:to>
                                        <p:strVal val="visible"/>
                                      </p:to>
                                    </p:set>
                                    <p:animEffect transition="in" filter="fade">
                                      <p:cBhvr>
                                        <p:cTn id="116" dur="500"/>
                                        <p:tgtEl>
                                          <p:spTgt spid="68"/>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10"/>
                                        </p:tgtEl>
                                        <p:attrNameLst>
                                          <p:attrName>style.visibility</p:attrName>
                                        </p:attrNameLst>
                                      </p:cBhvr>
                                      <p:to>
                                        <p:strVal val="visible"/>
                                      </p:to>
                                    </p:set>
                                    <p:animEffect transition="in" filter="fade">
                                      <p:cBhvr>
                                        <p:cTn id="121" dur="500"/>
                                        <p:tgtEl>
                                          <p:spTgt spid="10"/>
                                        </p:tgtEl>
                                      </p:cBhvr>
                                    </p:animEffect>
                                  </p:childTnLst>
                                </p:cTn>
                              </p:par>
                              <p:par>
                                <p:cTn id="122" presetID="10" presetClass="entr" presetSubtype="0" fill="hold" nodeType="withEffect">
                                  <p:stCondLst>
                                    <p:cond delay="0"/>
                                  </p:stCondLst>
                                  <p:childTnLst>
                                    <p:set>
                                      <p:cBhvr>
                                        <p:cTn id="123" dur="1" fill="hold">
                                          <p:stCondLst>
                                            <p:cond delay="0"/>
                                          </p:stCondLst>
                                        </p:cTn>
                                        <p:tgtEl>
                                          <p:spTgt spid="34"/>
                                        </p:tgtEl>
                                        <p:attrNameLst>
                                          <p:attrName>style.visibility</p:attrName>
                                        </p:attrNameLst>
                                      </p:cBhvr>
                                      <p:to>
                                        <p:strVal val="visible"/>
                                      </p:to>
                                    </p:set>
                                    <p:animEffect transition="in" filter="fade">
                                      <p:cBhvr>
                                        <p:cTn id="124" dur="500"/>
                                        <p:tgtEl>
                                          <p:spTgt spid="34"/>
                                        </p:tgtEl>
                                      </p:cBhvr>
                                    </p:animEffect>
                                  </p:childTnLst>
                                </p:cTn>
                              </p:par>
                              <p:par>
                                <p:cTn id="125" presetID="10" presetClass="entr" presetSubtype="0" fill="hold" nodeType="withEffect">
                                  <p:stCondLst>
                                    <p:cond delay="0"/>
                                  </p:stCondLst>
                                  <p:childTnLst>
                                    <p:set>
                                      <p:cBhvr>
                                        <p:cTn id="126" dur="1" fill="hold">
                                          <p:stCondLst>
                                            <p:cond delay="0"/>
                                          </p:stCondLst>
                                        </p:cTn>
                                        <p:tgtEl>
                                          <p:spTgt spid="177"/>
                                        </p:tgtEl>
                                        <p:attrNameLst>
                                          <p:attrName>style.visibility</p:attrName>
                                        </p:attrNameLst>
                                      </p:cBhvr>
                                      <p:to>
                                        <p:strVal val="visible"/>
                                      </p:to>
                                    </p:set>
                                    <p:animEffect transition="in" filter="fade">
                                      <p:cBhvr>
                                        <p:cTn id="127" dur="500"/>
                                        <p:tgtEl>
                                          <p:spTgt spid="177"/>
                                        </p:tgtEl>
                                      </p:cBhvr>
                                    </p:animEffect>
                                  </p:childTnLst>
                                </p:cTn>
                              </p:par>
                              <p:par>
                                <p:cTn id="128" presetID="10" presetClass="entr" presetSubtype="0" fill="hold" nodeType="withEffect">
                                  <p:stCondLst>
                                    <p:cond delay="0"/>
                                  </p:stCondLst>
                                  <p:childTnLst>
                                    <p:set>
                                      <p:cBhvr>
                                        <p:cTn id="129" dur="1" fill="hold">
                                          <p:stCondLst>
                                            <p:cond delay="0"/>
                                          </p:stCondLst>
                                        </p:cTn>
                                        <p:tgtEl>
                                          <p:spTgt spid="178"/>
                                        </p:tgtEl>
                                        <p:attrNameLst>
                                          <p:attrName>style.visibility</p:attrName>
                                        </p:attrNameLst>
                                      </p:cBhvr>
                                      <p:to>
                                        <p:strVal val="visible"/>
                                      </p:to>
                                    </p:set>
                                    <p:animEffect transition="in" filter="fade">
                                      <p:cBhvr>
                                        <p:cTn id="130" dur="500"/>
                                        <p:tgtEl>
                                          <p:spTgt spid="178"/>
                                        </p:tgtEl>
                                      </p:cBhvr>
                                    </p:animEffect>
                                  </p:childTnLst>
                                </p:cTn>
                              </p:par>
                              <p:par>
                                <p:cTn id="131" presetID="10" presetClass="entr" presetSubtype="0" fill="hold" nodeType="withEffect">
                                  <p:stCondLst>
                                    <p:cond delay="0"/>
                                  </p:stCondLst>
                                  <p:childTnLst>
                                    <p:set>
                                      <p:cBhvr>
                                        <p:cTn id="132" dur="1" fill="hold">
                                          <p:stCondLst>
                                            <p:cond delay="0"/>
                                          </p:stCondLst>
                                        </p:cTn>
                                        <p:tgtEl>
                                          <p:spTgt spid="179"/>
                                        </p:tgtEl>
                                        <p:attrNameLst>
                                          <p:attrName>style.visibility</p:attrName>
                                        </p:attrNameLst>
                                      </p:cBhvr>
                                      <p:to>
                                        <p:strVal val="visible"/>
                                      </p:to>
                                    </p:set>
                                    <p:animEffect transition="in" filter="fade">
                                      <p:cBhvr>
                                        <p:cTn id="133" dur="500"/>
                                        <p:tgtEl>
                                          <p:spTgt spid="179"/>
                                        </p:tgtEl>
                                      </p:cBhvr>
                                    </p:animEffect>
                                  </p:childTnLst>
                                </p:cTn>
                              </p:par>
                              <p:par>
                                <p:cTn id="134" presetID="10" presetClass="entr" presetSubtype="0" fill="hold" nodeType="withEffect">
                                  <p:stCondLst>
                                    <p:cond delay="0"/>
                                  </p:stCondLst>
                                  <p:childTnLst>
                                    <p:set>
                                      <p:cBhvr>
                                        <p:cTn id="135" dur="1" fill="hold">
                                          <p:stCondLst>
                                            <p:cond delay="0"/>
                                          </p:stCondLst>
                                        </p:cTn>
                                        <p:tgtEl>
                                          <p:spTgt spid="180"/>
                                        </p:tgtEl>
                                        <p:attrNameLst>
                                          <p:attrName>style.visibility</p:attrName>
                                        </p:attrNameLst>
                                      </p:cBhvr>
                                      <p:to>
                                        <p:strVal val="visible"/>
                                      </p:to>
                                    </p:set>
                                    <p:animEffect transition="in" filter="fade">
                                      <p:cBhvr>
                                        <p:cTn id="136" dur="500"/>
                                        <p:tgtEl>
                                          <p:spTgt spid="180"/>
                                        </p:tgtEl>
                                      </p:cBhvr>
                                    </p:animEffect>
                                  </p:childTnLst>
                                </p:cTn>
                              </p:par>
                              <p:par>
                                <p:cTn id="137" presetID="10" presetClass="entr" presetSubtype="0" fill="hold" nodeType="withEffect">
                                  <p:stCondLst>
                                    <p:cond delay="0"/>
                                  </p:stCondLst>
                                  <p:childTnLst>
                                    <p:set>
                                      <p:cBhvr>
                                        <p:cTn id="138" dur="1" fill="hold">
                                          <p:stCondLst>
                                            <p:cond delay="0"/>
                                          </p:stCondLst>
                                        </p:cTn>
                                        <p:tgtEl>
                                          <p:spTgt spid="208"/>
                                        </p:tgtEl>
                                        <p:attrNameLst>
                                          <p:attrName>style.visibility</p:attrName>
                                        </p:attrNameLst>
                                      </p:cBhvr>
                                      <p:to>
                                        <p:strVal val="visible"/>
                                      </p:to>
                                    </p:set>
                                    <p:animEffect transition="in" filter="fade">
                                      <p:cBhvr>
                                        <p:cTn id="139" dur="5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50" grpId="0" animBg="1"/>
      <p:bldP spid="7" grpId="0"/>
      <p:bldP spid="8" grpId="0"/>
      <p:bldP spid="9" grpId="0"/>
      <p:bldP spid="10" grpId="0"/>
      <p:bldP spid="37" grpId="0" animBg="1"/>
      <p:bldP spid="38" grpId="0" animBg="1"/>
      <p:bldP spid="39" grpId="0" animBg="1"/>
      <p:bldP spid="43" grpId="0"/>
      <p:bldP spid="44" grpId="0" animBg="1"/>
      <p:bldP spid="45" grpId="0"/>
      <p:bldP spid="48" grpId="0" animBg="1"/>
      <p:bldP spid="49" grpId="0" animBg="1"/>
      <p:bldP spid="70" grpId="0" animBg="1"/>
      <p:bldP spid="71" grpId="0" animBg="1"/>
      <p:bldP spid="73" grpId="0" animBg="1"/>
      <p:bldP spid="74" grpId="0"/>
      <p:bldP spid="76" grpId="0"/>
      <p:bldP spid="91" grpId="0" animBg="1"/>
      <p:bldP spid="176" grpId="0" animBg="1"/>
      <p:bldP spid="8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383FB27-ABCA-4AA4-81A0-89AB7AE940D7}"/>
              </a:ext>
            </a:extLst>
          </p:cNvPr>
          <p:cNvSpPr>
            <a:spLocks noGrp="1"/>
          </p:cNvSpPr>
          <p:nvPr>
            <p:ph type="body" sz="quarter" idx="11"/>
          </p:nvPr>
        </p:nvSpPr>
        <p:spPr>
          <a:xfrm>
            <a:off x="8367486" y="3009846"/>
            <a:ext cx="3474256" cy="807411"/>
          </a:xfrm>
        </p:spPr>
        <p:txBody>
          <a:bodyPr/>
          <a:lstStyle/>
          <a:p>
            <a:pPr algn="ctr"/>
            <a:r>
              <a:rPr lang="en-US" dirty="0"/>
              <a:t>Probing with mutual intensity</a:t>
            </a:r>
          </a:p>
        </p:txBody>
      </p:sp>
      <p:sp>
        <p:nvSpPr>
          <p:cNvPr id="3" name="Footer Placeholder 2">
            <a:extLst>
              <a:ext uri="{FF2B5EF4-FFF2-40B4-BE49-F238E27FC236}">
                <a16:creationId xmlns:a16="http://schemas.microsoft.com/office/drawing/2014/main" id="{84551D40-EBBE-4392-A9C4-CF5BE566056C}"/>
              </a:ext>
            </a:extLst>
          </p:cNvPr>
          <p:cNvSpPr>
            <a:spLocks noGrp="1"/>
          </p:cNvSpPr>
          <p:nvPr>
            <p:ph type="ftr" sz="quarter" idx="10"/>
          </p:nvPr>
        </p:nvSpPr>
        <p:spPr/>
        <p:txBody>
          <a:bodyPr/>
          <a:lstStyle/>
          <a:p>
            <a:r>
              <a:rPr lang="en-US"/>
              <a:t>© 2020 SIGGRAPH. ALL RIGHTS RESERVED.</a:t>
            </a:r>
            <a:endParaRPr lang="en-US" dirty="0"/>
          </a:p>
        </p:txBody>
      </p:sp>
    </p:spTree>
    <p:extLst>
      <p:ext uri="{BB962C8B-B14F-4D97-AF65-F5344CB8AC3E}">
        <p14:creationId xmlns:p14="http://schemas.microsoft.com/office/powerpoint/2010/main" val="2373338874"/>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IMING" val="|10.5|3.7"/>
</p:tagLst>
</file>

<file path=ppt/tags/tag10.xml><?xml version="1.0" encoding="utf-8"?>
<p:tagLst xmlns:a="http://schemas.openxmlformats.org/drawingml/2006/main" xmlns:r="http://schemas.openxmlformats.org/officeDocument/2006/relationships" xmlns:p="http://schemas.openxmlformats.org/presentationml/2006/main">
  <p:tag name="TIMING" val="|18.7"/>
</p:tagLst>
</file>

<file path=ppt/tags/tag11.xml><?xml version="1.0" encoding="utf-8"?>
<p:tagLst xmlns:a="http://schemas.openxmlformats.org/drawingml/2006/main" xmlns:r="http://schemas.openxmlformats.org/officeDocument/2006/relationships" xmlns:p="http://schemas.openxmlformats.org/presentationml/2006/main">
  <p:tag name="TIMING" val="|16.5|14.8"/>
</p:tagLst>
</file>

<file path=ppt/tags/tag12.xml><?xml version="1.0" encoding="utf-8"?>
<p:tagLst xmlns:a="http://schemas.openxmlformats.org/drawingml/2006/main" xmlns:r="http://schemas.openxmlformats.org/officeDocument/2006/relationships" xmlns:p="http://schemas.openxmlformats.org/presentationml/2006/main">
  <p:tag name="TIMING" val="|11.9|18.1"/>
</p:tagLst>
</file>

<file path=ppt/tags/tag13.xml><?xml version="1.0" encoding="utf-8"?>
<p:tagLst xmlns:a="http://schemas.openxmlformats.org/drawingml/2006/main" xmlns:r="http://schemas.openxmlformats.org/officeDocument/2006/relationships" xmlns:p="http://schemas.openxmlformats.org/presentationml/2006/main">
  <p:tag name="TIMING" val="|13.6|12.1"/>
</p:tagLst>
</file>

<file path=ppt/tags/tag14.xml><?xml version="1.0" encoding="utf-8"?>
<p:tagLst xmlns:a="http://schemas.openxmlformats.org/drawingml/2006/main" xmlns:r="http://schemas.openxmlformats.org/officeDocument/2006/relationships" xmlns:p="http://schemas.openxmlformats.org/presentationml/2006/main">
  <p:tag name="TIMING" val="|15.4|12.7|14.9|11.3"/>
</p:tagLst>
</file>

<file path=ppt/tags/tag15.xml><?xml version="1.0" encoding="utf-8"?>
<p:tagLst xmlns:a="http://schemas.openxmlformats.org/drawingml/2006/main" xmlns:r="http://schemas.openxmlformats.org/officeDocument/2006/relationships" xmlns:p="http://schemas.openxmlformats.org/presentationml/2006/main">
  <p:tag name="TIMING" val="|12.1"/>
</p:tagLst>
</file>

<file path=ppt/tags/tag16.xml><?xml version="1.0" encoding="utf-8"?>
<p:tagLst xmlns:a="http://schemas.openxmlformats.org/drawingml/2006/main" xmlns:r="http://schemas.openxmlformats.org/officeDocument/2006/relationships" xmlns:p="http://schemas.openxmlformats.org/presentationml/2006/main">
  <p:tag name="TIMING" val="|6"/>
</p:tagLst>
</file>

<file path=ppt/tags/tag17.xml><?xml version="1.0" encoding="utf-8"?>
<p:tagLst xmlns:a="http://schemas.openxmlformats.org/drawingml/2006/main" xmlns:r="http://schemas.openxmlformats.org/officeDocument/2006/relationships" xmlns:p="http://schemas.openxmlformats.org/presentationml/2006/main">
  <p:tag name="TIMING" val="|2.5|5.1|4.6|3.7"/>
</p:tagLst>
</file>

<file path=ppt/tags/tag18.xml><?xml version="1.0" encoding="utf-8"?>
<p:tagLst xmlns:a="http://schemas.openxmlformats.org/drawingml/2006/main" xmlns:r="http://schemas.openxmlformats.org/officeDocument/2006/relationships" xmlns:p="http://schemas.openxmlformats.org/presentationml/2006/main">
  <p:tag name="TIMING" val="|9.3"/>
</p:tagLst>
</file>

<file path=ppt/tags/tag19.xml><?xml version="1.0" encoding="utf-8"?>
<p:tagLst xmlns:a="http://schemas.openxmlformats.org/drawingml/2006/main" xmlns:r="http://schemas.openxmlformats.org/officeDocument/2006/relationships" xmlns:p="http://schemas.openxmlformats.org/presentationml/2006/main">
  <p:tag name="TIMING" val="|34.4"/>
</p:tagLst>
</file>

<file path=ppt/tags/tag2.xml><?xml version="1.0" encoding="utf-8"?>
<p:tagLst xmlns:a="http://schemas.openxmlformats.org/drawingml/2006/main" xmlns:r="http://schemas.openxmlformats.org/officeDocument/2006/relationships" xmlns:p="http://schemas.openxmlformats.org/presentationml/2006/main">
  <p:tag name="TIMING" val="|9.1|3.8|5.3"/>
</p:tagLst>
</file>

<file path=ppt/tags/tag20.xml><?xml version="1.0" encoding="utf-8"?>
<p:tagLst xmlns:a="http://schemas.openxmlformats.org/drawingml/2006/main" xmlns:r="http://schemas.openxmlformats.org/officeDocument/2006/relationships" xmlns:p="http://schemas.openxmlformats.org/presentationml/2006/main">
  <p:tag name="TIMING" val="|19.9"/>
</p:tagLst>
</file>

<file path=ppt/tags/tag21.xml><?xml version="1.0" encoding="utf-8"?>
<p:tagLst xmlns:a="http://schemas.openxmlformats.org/drawingml/2006/main" xmlns:r="http://schemas.openxmlformats.org/officeDocument/2006/relationships" xmlns:p="http://schemas.openxmlformats.org/presentationml/2006/main">
  <p:tag name="TIMING" val="|16.7"/>
</p:tagLst>
</file>

<file path=ppt/tags/tag22.xml><?xml version="1.0" encoding="utf-8"?>
<p:tagLst xmlns:a="http://schemas.openxmlformats.org/drawingml/2006/main" xmlns:r="http://schemas.openxmlformats.org/officeDocument/2006/relationships" xmlns:p="http://schemas.openxmlformats.org/presentationml/2006/main">
  <p:tag name="TIMING" val="|12.2"/>
</p:tagLst>
</file>

<file path=ppt/tags/tag23.xml><?xml version="1.0" encoding="utf-8"?>
<p:tagLst xmlns:a="http://schemas.openxmlformats.org/drawingml/2006/main" xmlns:r="http://schemas.openxmlformats.org/officeDocument/2006/relationships" xmlns:p="http://schemas.openxmlformats.org/presentationml/2006/main">
  <p:tag name="TIMING" val="|11.6|6.3|4.6|4.3"/>
</p:tagLst>
</file>

<file path=ppt/tags/tag24.xml><?xml version="1.0" encoding="utf-8"?>
<p:tagLst xmlns:a="http://schemas.openxmlformats.org/drawingml/2006/main" xmlns:r="http://schemas.openxmlformats.org/officeDocument/2006/relationships" xmlns:p="http://schemas.openxmlformats.org/presentationml/2006/main">
  <p:tag name="TIMING" val="|12.8"/>
</p:tagLst>
</file>

<file path=ppt/tags/tag25.xml><?xml version="1.0" encoding="utf-8"?>
<p:tagLst xmlns:a="http://schemas.openxmlformats.org/drawingml/2006/main" xmlns:r="http://schemas.openxmlformats.org/officeDocument/2006/relationships" xmlns:p="http://schemas.openxmlformats.org/presentationml/2006/main">
  <p:tag name="TIMING" val="|12.6|4.9"/>
</p:tagLst>
</file>

<file path=ppt/tags/tag26.xml><?xml version="1.0" encoding="utf-8"?>
<p:tagLst xmlns:a="http://schemas.openxmlformats.org/drawingml/2006/main" xmlns:r="http://schemas.openxmlformats.org/officeDocument/2006/relationships" xmlns:p="http://schemas.openxmlformats.org/presentationml/2006/main">
  <p:tag name="TIMING" val="|5.2|9.7"/>
</p:tagLst>
</file>

<file path=ppt/tags/tag27.xml><?xml version="1.0" encoding="utf-8"?>
<p:tagLst xmlns:a="http://schemas.openxmlformats.org/drawingml/2006/main" xmlns:r="http://schemas.openxmlformats.org/officeDocument/2006/relationships" xmlns:p="http://schemas.openxmlformats.org/presentationml/2006/main">
  <p:tag name="TIMING" val="|8.3|1.2|1.6"/>
</p:tagLst>
</file>

<file path=ppt/tags/tag28.xml><?xml version="1.0" encoding="utf-8"?>
<p:tagLst xmlns:a="http://schemas.openxmlformats.org/drawingml/2006/main" xmlns:r="http://schemas.openxmlformats.org/officeDocument/2006/relationships" xmlns:p="http://schemas.openxmlformats.org/presentationml/2006/main">
  <p:tag name="TIMING" val="|11.8"/>
</p:tagLst>
</file>

<file path=ppt/tags/tag29.xml><?xml version="1.0" encoding="utf-8"?>
<p:tagLst xmlns:a="http://schemas.openxmlformats.org/drawingml/2006/main" xmlns:r="http://schemas.openxmlformats.org/officeDocument/2006/relationships" xmlns:p="http://schemas.openxmlformats.org/presentationml/2006/main">
  <p:tag name="TIMING" val="|17.5"/>
</p:tagLst>
</file>

<file path=ppt/tags/tag3.xml><?xml version="1.0" encoding="utf-8"?>
<p:tagLst xmlns:a="http://schemas.openxmlformats.org/drawingml/2006/main" xmlns:r="http://schemas.openxmlformats.org/officeDocument/2006/relationships" xmlns:p="http://schemas.openxmlformats.org/presentationml/2006/main">
  <p:tag name="TIMING" val="|16.2"/>
</p:tagLst>
</file>

<file path=ppt/tags/tag30.xml><?xml version="1.0" encoding="utf-8"?>
<p:tagLst xmlns:a="http://schemas.openxmlformats.org/drawingml/2006/main" xmlns:r="http://schemas.openxmlformats.org/officeDocument/2006/relationships" xmlns:p="http://schemas.openxmlformats.org/presentationml/2006/main">
  <p:tag name="TIMING" val="|6.8"/>
</p:tagLst>
</file>

<file path=ppt/tags/tag31.xml><?xml version="1.0" encoding="utf-8"?>
<p:tagLst xmlns:a="http://schemas.openxmlformats.org/drawingml/2006/main" xmlns:r="http://schemas.openxmlformats.org/officeDocument/2006/relationships" xmlns:p="http://schemas.openxmlformats.org/presentationml/2006/main">
  <p:tag name="TIMING" val="|5.5|4"/>
</p:tagLst>
</file>

<file path=ppt/tags/tag32.xml><?xml version="1.0" encoding="utf-8"?>
<p:tagLst xmlns:a="http://schemas.openxmlformats.org/drawingml/2006/main" xmlns:r="http://schemas.openxmlformats.org/officeDocument/2006/relationships" xmlns:p="http://schemas.openxmlformats.org/presentationml/2006/main">
  <p:tag name="TIMING" val="|5.5|4"/>
</p:tagLst>
</file>

<file path=ppt/tags/tag33.xml><?xml version="1.0" encoding="utf-8"?>
<p:tagLst xmlns:a="http://schemas.openxmlformats.org/drawingml/2006/main" xmlns:r="http://schemas.openxmlformats.org/officeDocument/2006/relationships" xmlns:p="http://schemas.openxmlformats.org/presentationml/2006/main">
  <p:tag name="TIMING" val="|1.3"/>
</p:tagLst>
</file>

<file path=ppt/tags/tag34.xml><?xml version="1.0" encoding="utf-8"?>
<p:tagLst xmlns:a="http://schemas.openxmlformats.org/drawingml/2006/main" xmlns:r="http://schemas.openxmlformats.org/officeDocument/2006/relationships" xmlns:p="http://schemas.openxmlformats.org/presentationml/2006/main">
  <p:tag name="TIMING" val="|1.3"/>
</p:tagLst>
</file>

<file path=ppt/tags/tag35.xml><?xml version="1.0" encoding="utf-8"?>
<p:tagLst xmlns:a="http://schemas.openxmlformats.org/drawingml/2006/main" xmlns:r="http://schemas.openxmlformats.org/officeDocument/2006/relationships" xmlns:p="http://schemas.openxmlformats.org/presentationml/2006/main">
  <p:tag name="TIMING" val="|20.9|4.2|3.1"/>
</p:tagLst>
</file>

<file path=ppt/tags/tag36.xml><?xml version="1.0" encoding="utf-8"?>
<p:tagLst xmlns:a="http://schemas.openxmlformats.org/drawingml/2006/main" xmlns:r="http://schemas.openxmlformats.org/officeDocument/2006/relationships" xmlns:p="http://schemas.openxmlformats.org/presentationml/2006/main">
  <p:tag name="TIMING" val="|5"/>
</p:tagLst>
</file>

<file path=ppt/tags/tag37.xml><?xml version="1.0" encoding="utf-8"?>
<p:tagLst xmlns:a="http://schemas.openxmlformats.org/drawingml/2006/main" xmlns:r="http://schemas.openxmlformats.org/officeDocument/2006/relationships" xmlns:p="http://schemas.openxmlformats.org/presentationml/2006/main">
  <p:tag name="TIMING" val="|1.9|2.9|3.1|2.3|3.6|3.3"/>
</p:tagLst>
</file>

<file path=ppt/tags/tag4.xml><?xml version="1.0" encoding="utf-8"?>
<p:tagLst xmlns:a="http://schemas.openxmlformats.org/drawingml/2006/main" xmlns:r="http://schemas.openxmlformats.org/officeDocument/2006/relationships" xmlns:p="http://schemas.openxmlformats.org/presentationml/2006/main">
  <p:tag name="TIMING" val="|6.5|5|13.1|13.9|22.4|20.5"/>
</p:tagLst>
</file>

<file path=ppt/tags/tag5.xml><?xml version="1.0" encoding="utf-8"?>
<p:tagLst xmlns:a="http://schemas.openxmlformats.org/drawingml/2006/main" xmlns:r="http://schemas.openxmlformats.org/officeDocument/2006/relationships" xmlns:p="http://schemas.openxmlformats.org/presentationml/2006/main">
  <p:tag name="TIMING" val="|12.6|5.8|5|3.9"/>
</p:tagLst>
</file>

<file path=ppt/tags/tag6.xml><?xml version="1.0" encoding="utf-8"?>
<p:tagLst xmlns:a="http://schemas.openxmlformats.org/drawingml/2006/main" xmlns:r="http://schemas.openxmlformats.org/officeDocument/2006/relationships" xmlns:p="http://schemas.openxmlformats.org/presentationml/2006/main">
  <p:tag name="TIMING" val="|11.3|10.7|3.5|3.5"/>
</p:tagLst>
</file>

<file path=ppt/tags/tag7.xml><?xml version="1.0" encoding="utf-8"?>
<p:tagLst xmlns:a="http://schemas.openxmlformats.org/drawingml/2006/main" xmlns:r="http://schemas.openxmlformats.org/officeDocument/2006/relationships" xmlns:p="http://schemas.openxmlformats.org/presentationml/2006/main">
  <p:tag name="TIMING" val="|9|2.8|2.7|1.7"/>
</p:tagLst>
</file>

<file path=ppt/tags/tag8.xml><?xml version="1.0" encoding="utf-8"?>
<p:tagLst xmlns:a="http://schemas.openxmlformats.org/drawingml/2006/main" xmlns:r="http://schemas.openxmlformats.org/officeDocument/2006/relationships" xmlns:p="http://schemas.openxmlformats.org/presentationml/2006/main">
  <p:tag name="TIMING" val="|9.2"/>
</p:tagLst>
</file>

<file path=ppt/tags/tag9.xml><?xml version="1.0" encoding="utf-8"?>
<p:tagLst xmlns:a="http://schemas.openxmlformats.org/drawingml/2006/main" xmlns:r="http://schemas.openxmlformats.org/officeDocument/2006/relationships" xmlns:p="http://schemas.openxmlformats.org/presentationml/2006/main">
  <p:tag name="TIMING" val="|13.1|23.6"/>
</p:tagLst>
</file>

<file path=ppt/theme/theme1.xml><?xml version="1.0" encoding="utf-8"?>
<a:theme xmlns:a="http://schemas.openxmlformats.org/drawingml/2006/main" name="blackAndYellow">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AndYellow" id="{77436880-A5AD-43DA-9C78-E16A62AE468A}" vid="{49447A0B-C90A-40CA-9F2B-FD4F0A7F6298}"/>
    </a:ext>
  </a:extLst>
</a:theme>
</file>

<file path=ppt/theme/theme2.xml><?xml version="1.0" encoding="utf-8"?>
<a:theme xmlns:a="http://schemas.openxmlformats.org/drawingml/2006/main" name="Office Theme">
  <a:themeElements>
    <a:clrScheme name="s2020 2">
      <a:dk1>
        <a:srgbClr val="000000"/>
      </a:dk1>
      <a:lt1>
        <a:srgbClr val="FFFFFF"/>
      </a:lt1>
      <a:dk2>
        <a:srgbClr val="B0A8A3"/>
      </a:dk2>
      <a:lt2>
        <a:srgbClr val="C7E6ED"/>
      </a:lt2>
      <a:accent1>
        <a:srgbClr val="0D1239"/>
      </a:accent1>
      <a:accent2>
        <a:srgbClr val="114568"/>
      </a:accent2>
      <a:accent3>
        <a:srgbClr val="049289"/>
      </a:accent3>
      <a:accent4>
        <a:srgbClr val="F58C8B"/>
      </a:accent4>
      <a:accent5>
        <a:srgbClr val="4CADDE"/>
      </a:accent5>
      <a:accent6>
        <a:srgbClr val="FFF3CC"/>
      </a:accent6>
      <a:hlink>
        <a:srgbClr val="F48B8A"/>
      </a:hlink>
      <a:folHlink>
        <a:srgbClr val="F48B8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2020 2">
      <a:dk1>
        <a:srgbClr val="000000"/>
      </a:dk1>
      <a:lt1>
        <a:srgbClr val="FFFFFF"/>
      </a:lt1>
      <a:dk2>
        <a:srgbClr val="B0A8A3"/>
      </a:dk2>
      <a:lt2>
        <a:srgbClr val="C7E6ED"/>
      </a:lt2>
      <a:accent1>
        <a:srgbClr val="0D1239"/>
      </a:accent1>
      <a:accent2>
        <a:srgbClr val="114568"/>
      </a:accent2>
      <a:accent3>
        <a:srgbClr val="049289"/>
      </a:accent3>
      <a:accent4>
        <a:srgbClr val="F58C8B"/>
      </a:accent4>
      <a:accent5>
        <a:srgbClr val="4CADDE"/>
      </a:accent5>
      <a:accent6>
        <a:srgbClr val="FFF3CC"/>
      </a:accent6>
      <a:hlink>
        <a:srgbClr val="F48B8A"/>
      </a:hlink>
      <a:folHlink>
        <a:srgbClr val="F48B8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blackAndYellow</Template>
  <TotalTime>17772</TotalTime>
  <Words>4777</Words>
  <Application>Microsoft Macintosh PowerPoint</Application>
  <PresentationFormat>Widescreen</PresentationFormat>
  <Paragraphs>975</Paragraphs>
  <Slides>64</Slides>
  <Notes>64</Notes>
  <HiddenSlides>4</HiddenSlides>
  <MMClips>14</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64</vt:i4>
      </vt:variant>
    </vt:vector>
  </HeadingPairs>
  <TitlesOfParts>
    <vt:vector size="74" baseType="lpstr">
      <vt:lpstr>Arial</vt:lpstr>
      <vt:lpstr>Calibri</vt:lpstr>
      <vt:lpstr>Calibri Light</vt:lpstr>
      <vt:lpstr>Cambria Math</vt:lpstr>
      <vt:lpstr>Droid Serif</vt:lpstr>
      <vt:lpstr>System Font Regular</vt:lpstr>
      <vt:lpstr>Wingdings</vt:lpstr>
      <vt:lpstr>blackAndYellow</vt:lpstr>
      <vt:lpstr>Office Theme</vt:lpstr>
      <vt:lpstr>Office Theme</vt:lpstr>
      <vt:lpstr>Interferometric transmission probing with coded mutual intensity</vt:lpstr>
      <vt:lpstr>Interferometric transmission probing with coded mutual intensity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aloo</dc:creator>
  <cp:lastModifiedBy>Alankar Kotwal</cp:lastModifiedBy>
  <cp:revision>3280</cp:revision>
  <dcterms:created xsi:type="dcterms:W3CDTF">2020-06-18T09:14:57Z</dcterms:created>
  <dcterms:modified xsi:type="dcterms:W3CDTF">2020-07-22T17:43:49Z</dcterms:modified>
</cp:coreProperties>
</file>