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1204" r:id="rId3"/>
    <p:sldId id="1188" r:id="rId4"/>
    <p:sldId id="1202" r:id="rId5"/>
    <p:sldId id="1203" r:id="rId6"/>
    <p:sldId id="1206" r:id="rId7"/>
    <p:sldId id="1178" r:id="rId8"/>
    <p:sldId id="1207" r:id="rId9"/>
    <p:sldId id="1194" r:id="rId10"/>
    <p:sldId id="1205" r:id="rId11"/>
    <p:sldId id="1199" r:id="rId12"/>
    <p:sldId id="120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0"/>
    <a:srgbClr val="4169E1"/>
    <a:srgbClr val="CC002B"/>
    <a:srgbClr val="E99B01"/>
    <a:srgbClr val="FF4500"/>
    <a:srgbClr val="FF8C00"/>
    <a:srgbClr val="FFFFFF"/>
    <a:srgbClr val="74DFE2"/>
    <a:srgbClr val="DC9DE2"/>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08"/>
    <p:restoredTop sz="83878"/>
  </p:normalViewPr>
  <p:slideViewPr>
    <p:cSldViewPr snapToGrid="0" snapToObjects="1">
      <p:cViewPr varScale="1">
        <p:scale>
          <a:sx n="105" d="100"/>
          <a:sy n="105" d="100"/>
        </p:scale>
        <p:origin x="312"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D74AE-369D-9240-B72C-6DAB1495D98C}" type="datetimeFigureOut">
              <a:rPr lang="en-US" smtClean="0"/>
              <a:t>6/24/19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8F1AB-F997-F144-AAF9-9BC932E232FA}" type="slidenum">
              <a:rPr lang="en-US" smtClean="0"/>
              <a:t>‹#›</a:t>
            </a:fld>
            <a:endParaRPr lang="en-US" dirty="0"/>
          </a:p>
        </p:txBody>
      </p:sp>
    </p:spTree>
    <p:extLst>
      <p:ext uri="{BB962C8B-B14F-4D97-AF65-F5344CB8AC3E}">
        <p14:creationId xmlns:p14="http://schemas.microsoft.com/office/powerpoint/2010/main" val="31751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I am going to show you a bunch of shape reconstructions of various objects, including a concave glossy bowl, a purely specular sphere, and so on.</a:t>
            </a:r>
          </a:p>
        </p:txBody>
      </p:sp>
      <p:sp>
        <p:nvSpPr>
          <p:cNvPr id="4" name="Slide Number Placeholder 3"/>
          <p:cNvSpPr>
            <a:spLocks noGrp="1"/>
          </p:cNvSpPr>
          <p:nvPr>
            <p:ph type="sldNum" sz="quarter" idx="5"/>
          </p:nvPr>
        </p:nvSpPr>
        <p:spPr/>
        <p:txBody>
          <a:bodyPr/>
          <a:lstStyle/>
          <a:p>
            <a:fld id="{13B8F1AB-F997-F144-AAF9-9BC932E232FA}" type="slidenum">
              <a:rPr lang="en-US" smtClean="0"/>
              <a:t>1</a:t>
            </a:fld>
            <a:endParaRPr lang="en-US" dirty="0"/>
          </a:p>
        </p:txBody>
      </p:sp>
    </p:spTree>
    <p:extLst>
      <p:ext uri="{BB962C8B-B14F-4D97-AF65-F5344CB8AC3E}">
        <p14:creationId xmlns:p14="http://schemas.microsoft.com/office/powerpoint/2010/main" val="3940575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system has a resolution of 4ps or 1.2mm.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scanned small 3D printed objects for which we have </a:t>
            </a:r>
            <a:r>
              <a:rPr lang="en-US" sz="1200" kern="1200" dirty="0" err="1">
                <a:solidFill>
                  <a:schemeClr val="tx1"/>
                </a:solidFill>
                <a:effectLst/>
                <a:latin typeface="+mn-lt"/>
                <a:ea typeface="+mn-ea"/>
                <a:cs typeface="+mn-cs"/>
              </a:rPr>
              <a:t>groundtruth</a:t>
            </a:r>
            <a:r>
              <a:rPr lang="en-US" sz="1200" kern="1200" dirty="0">
                <a:solidFill>
                  <a:schemeClr val="tx1"/>
                </a:solidFill>
                <a:effectLst/>
                <a:latin typeface="+mn-lt"/>
                <a:ea typeface="+mn-ea"/>
                <a:cs typeface="+mn-cs"/>
              </a:rPr>
              <a:t> shapes.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reconstructions match the </a:t>
            </a:r>
            <a:r>
              <a:rPr lang="en-US" sz="1200" kern="1200" dirty="0" err="1">
                <a:solidFill>
                  <a:schemeClr val="tx1"/>
                </a:solidFill>
                <a:effectLst/>
                <a:latin typeface="+mn-lt"/>
                <a:ea typeface="+mn-ea"/>
                <a:cs typeface="+mn-cs"/>
              </a:rPr>
              <a:t>groundtruth</a:t>
            </a:r>
            <a:r>
              <a:rPr lang="en-US" sz="1200" kern="1200" dirty="0">
                <a:solidFill>
                  <a:schemeClr val="tx1"/>
                </a:solidFill>
                <a:effectLst/>
                <a:latin typeface="+mn-lt"/>
                <a:ea typeface="+mn-ea"/>
                <a:cs typeface="+mn-cs"/>
              </a:rPr>
              <a:t> at an average error of 2mm, which is very close to the sensing resolution limit of the system.</a:t>
            </a:r>
            <a:r>
              <a:rPr lang="en-US" dirty="0">
                <a:effectLst/>
              </a:rPr>
              <a:t> </a:t>
            </a:r>
            <a:endParaRPr lang="en-US" dirty="0"/>
          </a:p>
        </p:txBody>
      </p:sp>
      <p:sp>
        <p:nvSpPr>
          <p:cNvPr id="4" name="Slide Number Placeholder 3"/>
          <p:cNvSpPr>
            <a:spLocks noGrp="1"/>
          </p:cNvSpPr>
          <p:nvPr>
            <p:ph type="sldNum" sz="quarter" idx="5"/>
          </p:nvPr>
        </p:nvSpPr>
        <p:spPr/>
        <p:txBody>
          <a:bodyPr/>
          <a:lstStyle/>
          <a:p>
            <a:fld id="{13B8F1AB-F997-F144-AAF9-9BC932E232FA}" type="slidenum">
              <a:rPr lang="en-US" smtClean="0"/>
              <a:t>10</a:t>
            </a:fld>
            <a:endParaRPr lang="en-US" dirty="0"/>
          </a:p>
        </p:txBody>
      </p:sp>
    </p:spTree>
    <p:extLst>
      <p:ext uri="{BB962C8B-B14F-4D97-AF65-F5344CB8AC3E}">
        <p14:creationId xmlns:p14="http://schemas.microsoft.com/office/powerpoint/2010/main" val="271240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if we want to increase the resolution by a thousand time, to micron-scales. For this, we need femtosecond-scale transient measurements, which we can obtain using OCT systems.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scanned a US quarter in both LOS and NLOS settings, as shown here. (click) If we look at a cross-section of the reconstructions, (click) we see that our algorithm can accurately reproduce micron-scale details of the coin, even when it is fully occluded.</a:t>
            </a:r>
          </a:p>
          <a:p>
            <a:endParaRPr lang="en-US" dirty="0"/>
          </a:p>
        </p:txBody>
      </p:sp>
      <p:sp>
        <p:nvSpPr>
          <p:cNvPr id="4" name="Slide Number Placeholder 3"/>
          <p:cNvSpPr>
            <a:spLocks noGrp="1"/>
          </p:cNvSpPr>
          <p:nvPr>
            <p:ph type="sldNum" sz="quarter" idx="5"/>
          </p:nvPr>
        </p:nvSpPr>
        <p:spPr/>
        <p:txBody>
          <a:bodyPr/>
          <a:lstStyle/>
          <a:p>
            <a:fld id="{13B8F1AB-F997-F144-AAF9-9BC932E232FA}" type="slidenum">
              <a:rPr lang="en-US" smtClean="0"/>
              <a:t>11</a:t>
            </a:fld>
            <a:endParaRPr lang="en-US" dirty="0"/>
          </a:p>
        </p:txBody>
      </p:sp>
    </p:spTree>
    <p:extLst>
      <p:ext uri="{BB962C8B-B14F-4D97-AF65-F5344CB8AC3E}">
        <p14:creationId xmlns:p14="http://schemas.microsoft.com/office/powerpoint/2010/main" val="305863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it’s exciting to see that these reconstructions are starting to look like LOS reconstructions. Thank you!</a:t>
            </a:r>
          </a:p>
          <a:p>
            <a:endParaRPr lang="en-US" dirty="0"/>
          </a:p>
        </p:txBody>
      </p:sp>
      <p:sp>
        <p:nvSpPr>
          <p:cNvPr id="4" name="Slide Number Placeholder 3"/>
          <p:cNvSpPr>
            <a:spLocks noGrp="1"/>
          </p:cNvSpPr>
          <p:nvPr>
            <p:ph type="sldNum" sz="quarter" idx="5"/>
          </p:nvPr>
        </p:nvSpPr>
        <p:spPr/>
        <p:txBody>
          <a:bodyPr/>
          <a:lstStyle/>
          <a:p>
            <a:fld id="{13B8F1AB-F997-F144-AAF9-9BC932E232FA}" type="slidenum">
              <a:rPr lang="en-US" smtClean="0"/>
              <a:t>12</a:t>
            </a:fld>
            <a:endParaRPr lang="en-US" dirty="0"/>
          </a:p>
        </p:txBody>
      </p:sp>
    </p:spTree>
    <p:extLst>
      <p:ext uri="{BB962C8B-B14F-4D97-AF65-F5344CB8AC3E}">
        <p14:creationId xmlns:p14="http://schemas.microsoft.com/office/powerpoint/2010/main" val="341862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8F1AB-F997-F144-AAF9-9BC932E232FA}" type="slidenum">
              <a:rPr lang="en-US" smtClean="0"/>
              <a:t>2</a:t>
            </a:fld>
            <a:endParaRPr lang="en-US" dirty="0"/>
          </a:p>
        </p:txBody>
      </p:sp>
    </p:spTree>
    <p:extLst>
      <p:ext uri="{BB962C8B-B14F-4D97-AF65-F5344CB8AC3E}">
        <p14:creationId xmlns:p14="http://schemas.microsoft.com/office/powerpoint/2010/main" val="146653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I asked you how you would reconstruct these objects, you might answer that you will have a camera, and maybe a light source, face the object, and then use techniques such as structured light, and photometric stereo.</a:t>
            </a:r>
          </a:p>
        </p:txBody>
      </p:sp>
      <p:sp>
        <p:nvSpPr>
          <p:cNvPr id="4" name="Slide Number Placeholder 3"/>
          <p:cNvSpPr>
            <a:spLocks noGrp="1"/>
          </p:cNvSpPr>
          <p:nvPr>
            <p:ph type="sldNum" sz="quarter" idx="5"/>
          </p:nvPr>
        </p:nvSpPr>
        <p:spPr/>
        <p:txBody>
          <a:bodyPr/>
          <a:lstStyle/>
          <a:p>
            <a:fld id="{13B8F1AB-F997-F144-AAF9-9BC932E232FA}" type="slidenum">
              <a:rPr lang="en-US" smtClean="0"/>
              <a:t>3</a:t>
            </a:fld>
            <a:endParaRPr lang="en-US" dirty="0"/>
          </a:p>
        </p:txBody>
      </p:sp>
    </p:spTree>
    <p:extLst>
      <p:ext uri="{BB962C8B-B14F-4D97-AF65-F5344CB8AC3E}">
        <p14:creationId xmlns:p14="http://schemas.microsoft.com/office/powerpoint/2010/main" val="855946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if I tell you that the object is not even visible to the camera, (click) and the camera only observes it indirectly through reflections on a diffuse wall. As in previous talks, this setting is called non-line-of-sight imaging.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unlike the previous work, because we want to do high-resolution 3D shape reconstruction, (click) we need to use a time-of-flight sensor, like a lidar. At each point on this wall, it records a histogram of photons binned by their time-of-flight. We call this histogram a transient measurement.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will show you how to use these transient measurements to do 3D shape reconstruction based on a theory that we call the Fermat paths.</a:t>
            </a:r>
          </a:p>
          <a:p>
            <a:endParaRPr lang="en-US" dirty="0"/>
          </a:p>
        </p:txBody>
      </p:sp>
      <p:sp>
        <p:nvSpPr>
          <p:cNvPr id="4" name="Slide Number Placeholder 3"/>
          <p:cNvSpPr>
            <a:spLocks noGrp="1"/>
          </p:cNvSpPr>
          <p:nvPr>
            <p:ph type="sldNum" sz="quarter" idx="5"/>
          </p:nvPr>
        </p:nvSpPr>
        <p:spPr/>
        <p:txBody>
          <a:bodyPr/>
          <a:lstStyle/>
          <a:p>
            <a:fld id="{13B8F1AB-F997-F144-AAF9-9BC932E232FA}" type="slidenum">
              <a:rPr lang="en-US" smtClean="0"/>
              <a:t>4</a:t>
            </a:fld>
            <a:endParaRPr lang="en-US" dirty="0"/>
          </a:p>
        </p:txBody>
      </p:sp>
    </p:spTree>
    <p:extLst>
      <p:ext uri="{BB962C8B-B14F-4D97-AF65-F5344CB8AC3E}">
        <p14:creationId xmlns:p14="http://schemas.microsoft.com/office/powerpoint/2010/main" val="127127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like a lidar, we scan the wall point by point. In each transient measurement, there is a sharp rise at the beginning. This is a discontinuity in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timestamp of this discontinuity is proportional to depth. We use these timestamps to reconstruct the planar wall as shown on the right.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lidar only keeps the first discontinuity, and throws away the rest of the transient measurements. But, notice that, there is an additional tiny signal (click), due to the indirect photons from NLOS object.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indirect transients also have discontinuities, and we can again record their timestamps during scanning. Different from the LOS case, we can then recover the NLOS shape using a nonlinear transformation of the recorded timestamps.</a:t>
            </a:r>
            <a:r>
              <a:rPr lang="en-US" dirty="0">
                <a:effectLst/>
              </a:rPr>
              <a:t> </a:t>
            </a:r>
            <a:endParaRPr lang="en-US" dirty="0"/>
          </a:p>
        </p:txBody>
      </p:sp>
      <p:sp>
        <p:nvSpPr>
          <p:cNvPr id="4" name="Slide Number Placeholder 3"/>
          <p:cNvSpPr>
            <a:spLocks noGrp="1"/>
          </p:cNvSpPr>
          <p:nvPr>
            <p:ph type="sldNum" sz="quarter" idx="5"/>
          </p:nvPr>
        </p:nvSpPr>
        <p:spPr/>
        <p:txBody>
          <a:bodyPr/>
          <a:lstStyle/>
          <a:p>
            <a:fld id="{13B8F1AB-F997-F144-AAF9-9BC932E232FA}" type="slidenum">
              <a:rPr lang="en-US" smtClean="0"/>
              <a:t>5</a:t>
            </a:fld>
            <a:endParaRPr lang="en-US" dirty="0"/>
          </a:p>
        </p:txBody>
      </p:sp>
    </p:spTree>
    <p:extLst>
      <p:ext uri="{BB962C8B-B14F-4D97-AF65-F5344CB8AC3E}">
        <p14:creationId xmlns:p14="http://schemas.microsoft.com/office/powerpoint/2010/main" val="141011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our method is purely geometric, (pause) it has a few advantages.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get high resolution, comparable to LOS.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handle arbitrary shapes.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we can deal with materials including purely specular, which are traditionally considered difficult.</a:t>
            </a:r>
          </a:p>
        </p:txBody>
      </p:sp>
      <p:sp>
        <p:nvSpPr>
          <p:cNvPr id="4" name="Slide Number Placeholder 3"/>
          <p:cNvSpPr>
            <a:spLocks noGrp="1"/>
          </p:cNvSpPr>
          <p:nvPr>
            <p:ph type="sldNum" sz="quarter" idx="5"/>
          </p:nvPr>
        </p:nvSpPr>
        <p:spPr/>
        <p:txBody>
          <a:bodyPr/>
          <a:lstStyle/>
          <a:p>
            <a:fld id="{13B8F1AB-F997-F144-AAF9-9BC932E232FA}" type="slidenum">
              <a:rPr lang="en-US" smtClean="0"/>
              <a:t>6</a:t>
            </a:fld>
            <a:endParaRPr lang="en-US" dirty="0"/>
          </a:p>
        </p:txBody>
      </p:sp>
    </p:spTree>
    <p:extLst>
      <p:ext uri="{BB962C8B-B14F-4D97-AF65-F5344CB8AC3E}">
        <p14:creationId xmlns:p14="http://schemas.microsoft.com/office/powerpoint/2010/main" val="153158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take a look at the theory behind this. For simplicity, I will explain in 2D. (click)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I mentioned before, the indirect transients will always have discontinuities. (click)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prove that their timestamps, up to the speed of light, correspond to lengths of a special set of photon paths called Fermat paths.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These paths are either specular or at the object boundary. They are called Fermat after Fermat’s principle, meaning that they have locally stationary pathlengths.</a:t>
            </a:r>
          </a:p>
        </p:txBody>
      </p:sp>
      <p:sp>
        <p:nvSpPr>
          <p:cNvPr id="4" name="Slide Number Placeholder 3"/>
          <p:cNvSpPr>
            <a:spLocks noGrp="1"/>
          </p:cNvSpPr>
          <p:nvPr>
            <p:ph type="sldNum" sz="quarter" idx="5"/>
          </p:nvPr>
        </p:nvSpPr>
        <p:spPr/>
        <p:txBody>
          <a:bodyPr/>
          <a:lstStyle/>
          <a:p>
            <a:fld id="{13B8F1AB-F997-F144-AAF9-9BC932E232FA}" type="slidenum">
              <a:rPr lang="en-US" smtClean="0"/>
              <a:t>7</a:t>
            </a:fld>
            <a:endParaRPr lang="en-US" dirty="0"/>
          </a:p>
        </p:txBody>
      </p:sp>
    </p:spTree>
    <p:extLst>
      <p:ext uri="{BB962C8B-B14F-4D97-AF65-F5344CB8AC3E}">
        <p14:creationId xmlns:p14="http://schemas.microsoft.com/office/powerpoint/2010/main" val="2761297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the discontinuity timestamp, we know the length of the Fermat path but not the path itself. From this, we know that there is a NLOS point on a sphere of radius half the Fermat pathlength around the scan point.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find the point exactly, we derive an additional geometric constraint that we call the Fermat flow constraint: (click)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says if we slightly perturb the scan point, the corresponding transient and its discontinuity timestamp will also change by a small amount. (click)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prove that, the rate of this timestamp change defines a ray that is parallel to the Fermat path. (click)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we can get the NLOS point, and also its normal, simply through a sphere-ray intersection. This theory is closely related to the signed-distance function and its gradient.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will show you some additional results to demonstrate the accuracy of our method. </a:t>
            </a:r>
          </a:p>
        </p:txBody>
      </p:sp>
      <p:sp>
        <p:nvSpPr>
          <p:cNvPr id="4" name="Slide Number Placeholder 3"/>
          <p:cNvSpPr>
            <a:spLocks noGrp="1"/>
          </p:cNvSpPr>
          <p:nvPr>
            <p:ph type="sldNum" sz="quarter" idx="5"/>
          </p:nvPr>
        </p:nvSpPr>
        <p:spPr/>
        <p:txBody>
          <a:bodyPr/>
          <a:lstStyle/>
          <a:p>
            <a:fld id="{13B8F1AB-F997-F144-AAF9-9BC932E232FA}" type="slidenum">
              <a:rPr lang="en-US" smtClean="0"/>
              <a:t>8</a:t>
            </a:fld>
            <a:endParaRPr lang="en-US" dirty="0"/>
          </a:p>
        </p:txBody>
      </p:sp>
    </p:spTree>
    <p:extLst>
      <p:ext uri="{BB962C8B-B14F-4D97-AF65-F5344CB8AC3E}">
        <p14:creationId xmlns:p14="http://schemas.microsoft.com/office/powerpoint/2010/main" val="1556784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Both these and the earlier results were captured with a picosecond-resolution imaging setup, consisting of: a single-photon sensor, a pulsed laser, and scanning optics.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our very low-power laser, each scan takes about an hour. With other higher-power lasers, this can be reduced to a few minutes.</a:t>
            </a:r>
          </a:p>
        </p:txBody>
      </p:sp>
      <p:sp>
        <p:nvSpPr>
          <p:cNvPr id="4" name="Slide Number Placeholder 3"/>
          <p:cNvSpPr>
            <a:spLocks noGrp="1"/>
          </p:cNvSpPr>
          <p:nvPr>
            <p:ph type="sldNum" sz="quarter" idx="5"/>
          </p:nvPr>
        </p:nvSpPr>
        <p:spPr/>
        <p:txBody>
          <a:bodyPr/>
          <a:lstStyle/>
          <a:p>
            <a:fld id="{13B8F1AB-F997-F144-AAF9-9BC932E232FA}" type="slidenum">
              <a:rPr lang="en-US" smtClean="0"/>
              <a:t>9</a:t>
            </a:fld>
            <a:endParaRPr lang="en-US" dirty="0"/>
          </a:p>
        </p:txBody>
      </p:sp>
    </p:spTree>
    <p:extLst>
      <p:ext uri="{BB962C8B-B14F-4D97-AF65-F5344CB8AC3E}">
        <p14:creationId xmlns:p14="http://schemas.microsoft.com/office/powerpoint/2010/main" val="735768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57E3-5551-F346-BC29-42D857BE67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0BC1F-230E-AB42-AA96-5115A9698B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0D9F1A-013E-7A45-9451-F5C219B3851C}"/>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5" name="Footer Placeholder 4">
            <a:extLst>
              <a:ext uri="{FF2B5EF4-FFF2-40B4-BE49-F238E27FC236}">
                <a16:creationId xmlns:a16="http://schemas.microsoft.com/office/drawing/2014/main" id="{9B5C8FDF-6186-B248-92D7-BFBC842D84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20175A-962D-2A46-8922-B14C626C5ECB}"/>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421782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712C0-22ED-5848-B1B5-0AEECBD31D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9EF138-09CF-3047-9A07-311C086FD8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ADFBE-5F2F-5C4A-8469-E6B7D5D42CCC}"/>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5" name="Footer Placeholder 4">
            <a:extLst>
              <a:ext uri="{FF2B5EF4-FFF2-40B4-BE49-F238E27FC236}">
                <a16:creationId xmlns:a16="http://schemas.microsoft.com/office/drawing/2014/main" id="{06488EBA-6B77-3346-B7EC-855DE18F2E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EC5511-49F5-5247-A12E-574E9785FEEB}"/>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1254394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398E5D-CC9D-F74A-B955-35AEE90E1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72C9C-08AD-F147-B7CB-49949F851A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4BEC6-B46D-3040-A8EB-CE62407BDF9E}"/>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5" name="Footer Placeholder 4">
            <a:extLst>
              <a:ext uri="{FF2B5EF4-FFF2-40B4-BE49-F238E27FC236}">
                <a16:creationId xmlns:a16="http://schemas.microsoft.com/office/drawing/2014/main" id="{5C9021DF-DB4D-3347-84CC-934EA106D3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B27299-00A4-964B-8EB7-9CCDCD5805D9}"/>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260645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ACDA-66DB-3B43-81A1-0F33CCD34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B6704-8DC7-3F47-8F36-FFF1406F4D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1AF34-A070-F347-A13B-D6B737E939D3}"/>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5" name="Footer Placeholder 4">
            <a:extLst>
              <a:ext uri="{FF2B5EF4-FFF2-40B4-BE49-F238E27FC236}">
                <a16:creationId xmlns:a16="http://schemas.microsoft.com/office/drawing/2014/main" id="{07DCAA48-6C8C-B842-8F25-CAC124198D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871F2E-F61A-284E-82F2-328F7E8EAA65}"/>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130237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9E727-5EE1-8B4D-8CEB-D1B9E7235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9965B-12B2-1A44-87BA-F249E0A110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EFDFA8-2478-AA4D-9809-B5BD7DD263B0}"/>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5" name="Footer Placeholder 4">
            <a:extLst>
              <a:ext uri="{FF2B5EF4-FFF2-40B4-BE49-F238E27FC236}">
                <a16:creationId xmlns:a16="http://schemas.microsoft.com/office/drawing/2014/main" id="{5CC34F27-07CE-6B4E-90DF-31EBC40B90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0D153A-4E7C-1742-A047-11AEDE5417FD}"/>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141297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3850-B18C-AB4F-AD49-2335B04DA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238F4-8CA0-3347-B55F-A7CD76455C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34093A-20CD-2F46-9482-A5968884CEC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B100F0-CFBE-8A47-B9FF-9F85C0BF32B7}"/>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6" name="Footer Placeholder 5">
            <a:extLst>
              <a:ext uri="{FF2B5EF4-FFF2-40B4-BE49-F238E27FC236}">
                <a16:creationId xmlns:a16="http://schemas.microsoft.com/office/drawing/2014/main" id="{1EC683A7-E104-E045-9860-70DE420DFA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81B63E-C167-E54D-910B-509121880729}"/>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423038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484C-DB3B-BD4B-A181-8805DCF135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A7667B-B22A-3240-B427-73B5A20980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BD9D3A-FFCF-3B4D-80EE-61387B931A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B53A3-05B5-364A-AACA-957BDB9BC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4322DE-0AF4-184F-8079-B0EA5ADB30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165057-410E-DC4E-A7A8-A8F43378AFA8}"/>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8" name="Footer Placeholder 7">
            <a:extLst>
              <a:ext uri="{FF2B5EF4-FFF2-40B4-BE49-F238E27FC236}">
                <a16:creationId xmlns:a16="http://schemas.microsoft.com/office/drawing/2014/main" id="{5088A91C-2205-3B45-B86E-4620A14DEBB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94F8679-A724-2F40-AA99-131D5141F2DF}"/>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373019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46ED-D9FE-0D41-91EC-9EF83378D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C19949-EF01-1748-A0DE-C66CC036358F}"/>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4" name="Footer Placeholder 3">
            <a:extLst>
              <a:ext uri="{FF2B5EF4-FFF2-40B4-BE49-F238E27FC236}">
                <a16:creationId xmlns:a16="http://schemas.microsoft.com/office/drawing/2014/main" id="{604393A2-D871-D94E-88DE-D746C649E9E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6BD635-55A8-A543-9C78-BF1B56DF0842}"/>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310055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FAD45-F5FB-7149-AF0C-652723E7ADE7}"/>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3" name="Footer Placeholder 2">
            <a:extLst>
              <a:ext uri="{FF2B5EF4-FFF2-40B4-BE49-F238E27FC236}">
                <a16:creationId xmlns:a16="http://schemas.microsoft.com/office/drawing/2014/main" id="{4797C3B3-DA51-9C42-BAE0-5834CE0FAF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CEBC4B-5757-7A46-A86B-7E1A947DA58F}"/>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200328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DF5C-0D56-8642-93F6-E0A45BCBB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18A428-9CA8-0546-858F-E55DFDC2D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C0637E-A435-D242-AE2D-0B15B94E3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38BDFA-5D28-6C4F-848B-296A1AB1E6F9}"/>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6" name="Footer Placeholder 5">
            <a:extLst>
              <a:ext uri="{FF2B5EF4-FFF2-40B4-BE49-F238E27FC236}">
                <a16:creationId xmlns:a16="http://schemas.microsoft.com/office/drawing/2014/main" id="{E910749D-5FB5-D84D-B6E9-95FCCB5C38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AC80C2-82F0-FB42-B77C-C370C87BF7D3}"/>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270732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79B9-F107-4B40-A508-F6652B2FD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19CA7-31EB-0D4B-8156-3B2777A2C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13188A7-6B2B-9241-911C-7AA2F142E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388228-E057-904B-9586-D5D916901836}"/>
              </a:ext>
            </a:extLst>
          </p:cNvPr>
          <p:cNvSpPr>
            <a:spLocks noGrp="1"/>
          </p:cNvSpPr>
          <p:nvPr>
            <p:ph type="dt" sz="half" idx="10"/>
          </p:nvPr>
        </p:nvSpPr>
        <p:spPr/>
        <p:txBody>
          <a:bodyPr/>
          <a:lstStyle/>
          <a:p>
            <a:fld id="{CBEEADC9-6DCD-B84C-9549-50A42DE9C511}" type="datetimeFigureOut">
              <a:rPr lang="en-US" smtClean="0"/>
              <a:t>6/24/19</a:t>
            </a:fld>
            <a:endParaRPr lang="en-US" dirty="0"/>
          </a:p>
        </p:txBody>
      </p:sp>
      <p:sp>
        <p:nvSpPr>
          <p:cNvPr id="6" name="Footer Placeholder 5">
            <a:extLst>
              <a:ext uri="{FF2B5EF4-FFF2-40B4-BE49-F238E27FC236}">
                <a16:creationId xmlns:a16="http://schemas.microsoft.com/office/drawing/2014/main" id="{403369D4-56D3-794F-BDC1-F34F247DA8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E3341E-2A4C-3B4E-96D9-29B4C7A92FCA}"/>
              </a:ext>
            </a:extLst>
          </p:cNvPr>
          <p:cNvSpPr>
            <a:spLocks noGrp="1"/>
          </p:cNvSpPr>
          <p:nvPr>
            <p:ph type="sldNum" sz="quarter" idx="12"/>
          </p:nvPr>
        </p:nvSpPr>
        <p:spPr/>
        <p:txBody>
          <a:bodyPr/>
          <a:lstStyle/>
          <a:p>
            <a:fld id="{A00993E7-BA4C-B848-9226-00941D72CE4F}" type="slidenum">
              <a:rPr lang="en-US" smtClean="0"/>
              <a:t>‹#›</a:t>
            </a:fld>
            <a:endParaRPr lang="en-US" dirty="0"/>
          </a:p>
        </p:txBody>
      </p:sp>
    </p:spTree>
    <p:extLst>
      <p:ext uri="{BB962C8B-B14F-4D97-AF65-F5344CB8AC3E}">
        <p14:creationId xmlns:p14="http://schemas.microsoft.com/office/powerpoint/2010/main" val="274578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ECEEC-21F5-3D44-90C2-FEE886577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EDC422-3E9A-1E44-ABB0-4F9E78AEE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E279D-4B95-5E46-AB09-A99DAF253F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EADC9-6DCD-B84C-9549-50A42DE9C511}" type="datetimeFigureOut">
              <a:rPr lang="en-US" smtClean="0"/>
              <a:t>6/24/19</a:t>
            </a:fld>
            <a:endParaRPr lang="en-US" dirty="0"/>
          </a:p>
        </p:txBody>
      </p:sp>
      <p:sp>
        <p:nvSpPr>
          <p:cNvPr id="5" name="Footer Placeholder 4">
            <a:extLst>
              <a:ext uri="{FF2B5EF4-FFF2-40B4-BE49-F238E27FC236}">
                <a16:creationId xmlns:a16="http://schemas.microsoft.com/office/drawing/2014/main" id="{4A95E67D-F6D6-754E-9F55-44025144C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6F92031-DFBA-DE4F-A224-F5177E83DA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0993E7-BA4C-B848-9226-00941D72CE4F}" type="slidenum">
              <a:rPr lang="en-US" smtClean="0"/>
              <a:t>‹#›</a:t>
            </a:fld>
            <a:endParaRPr lang="en-US" dirty="0"/>
          </a:p>
        </p:txBody>
      </p:sp>
    </p:spTree>
    <p:extLst>
      <p:ext uri="{BB962C8B-B14F-4D97-AF65-F5344CB8AC3E}">
        <p14:creationId xmlns:p14="http://schemas.microsoft.com/office/powerpoint/2010/main" val="266378548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9.tif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56.png"/><Relationship Id="rId18" Type="http://schemas.openxmlformats.org/officeDocument/2006/relationships/image" Target="../media/image7.jpeg"/><Relationship Id="rId26" Type="http://schemas.openxmlformats.org/officeDocument/2006/relationships/image" Target="../media/image60.png"/><Relationship Id="rId3" Type="http://schemas.microsoft.com/office/2007/relationships/media" Target="../media/media2.mp4"/><Relationship Id="rId21" Type="http://schemas.openxmlformats.org/officeDocument/2006/relationships/image" Target="../media/image10.png"/><Relationship Id="rId7" Type="http://schemas.microsoft.com/office/2007/relationships/media" Target="../media/media4.mp4"/><Relationship Id="rId12" Type="http://schemas.openxmlformats.org/officeDocument/2006/relationships/notesSlide" Target="../notesSlides/notesSlide12.xml"/><Relationship Id="rId17" Type="http://schemas.openxmlformats.org/officeDocument/2006/relationships/image" Target="../media/image6.jpeg"/><Relationship Id="rId25" Type="http://schemas.openxmlformats.org/officeDocument/2006/relationships/image" Target="../media/image14.png"/><Relationship Id="rId2" Type="http://schemas.openxmlformats.org/officeDocument/2006/relationships/video" Target="../media/media1.mp4"/><Relationship Id="rId16" Type="http://schemas.openxmlformats.org/officeDocument/2006/relationships/image" Target="../media/image5.jpeg"/><Relationship Id="rId20" Type="http://schemas.openxmlformats.org/officeDocument/2006/relationships/image" Target="../media/image9.jpeg"/><Relationship Id="rId29" Type="http://schemas.openxmlformats.org/officeDocument/2006/relationships/image" Target="../media/image63.tiff"/><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2.xml"/><Relationship Id="rId24" Type="http://schemas.openxmlformats.org/officeDocument/2006/relationships/image" Target="../media/image13.png"/><Relationship Id="rId5" Type="http://schemas.microsoft.com/office/2007/relationships/media" Target="../media/media3.mp4"/><Relationship Id="rId15" Type="http://schemas.openxmlformats.org/officeDocument/2006/relationships/hyperlink" Target="http://imaging.cs.cmu.edu/fermat_paths" TargetMode="External"/><Relationship Id="rId23" Type="http://schemas.openxmlformats.org/officeDocument/2006/relationships/image" Target="../media/image12.png"/><Relationship Id="rId28" Type="http://schemas.openxmlformats.org/officeDocument/2006/relationships/image" Target="../media/image62.tiff"/><Relationship Id="rId10" Type="http://schemas.openxmlformats.org/officeDocument/2006/relationships/video" Target="../media/media5.mp4"/><Relationship Id="rId19" Type="http://schemas.openxmlformats.org/officeDocument/2006/relationships/image" Target="../media/image8.jpe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57.png"/><Relationship Id="rId22" Type="http://schemas.openxmlformats.org/officeDocument/2006/relationships/image" Target="../media/image11.png"/><Relationship Id="rId27" Type="http://schemas.openxmlformats.org/officeDocument/2006/relationships/image" Target="../media/image61.tiff"/></Relationships>
</file>

<file path=ppt/slides/_rels/slide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5.jpeg"/><Relationship Id="rId18" Type="http://schemas.openxmlformats.org/officeDocument/2006/relationships/image" Target="../media/image10.png"/><Relationship Id="rId3" Type="http://schemas.microsoft.com/office/2007/relationships/media" Target="../media/media2.mp4"/><Relationship Id="rId21" Type="http://schemas.openxmlformats.org/officeDocument/2006/relationships/image" Target="../media/image13.png"/><Relationship Id="rId7" Type="http://schemas.microsoft.com/office/2007/relationships/media" Target="../media/media4.mp4"/><Relationship Id="rId12" Type="http://schemas.openxmlformats.org/officeDocument/2006/relationships/notesSlide" Target="../notesSlides/notesSlide2.xml"/><Relationship Id="rId17" Type="http://schemas.openxmlformats.org/officeDocument/2006/relationships/image" Target="../media/image9.jpeg"/><Relationship Id="rId2" Type="http://schemas.openxmlformats.org/officeDocument/2006/relationships/video" Target="../media/media1.mp4"/><Relationship Id="rId16" Type="http://schemas.openxmlformats.org/officeDocument/2006/relationships/image" Target="../media/image8.jpeg"/><Relationship Id="rId20" Type="http://schemas.openxmlformats.org/officeDocument/2006/relationships/image" Target="../media/image12.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2.xml"/><Relationship Id="rId5" Type="http://schemas.microsoft.com/office/2007/relationships/media" Target="../media/media3.mp4"/><Relationship Id="rId15" Type="http://schemas.openxmlformats.org/officeDocument/2006/relationships/image" Target="../media/image7.jpeg"/><Relationship Id="rId10" Type="http://schemas.openxmlformats.org/officeDocument/2006/relationships/video" Target="../media/media5.mp4"/><Relationship Id="rId19" Type="http://schemas.openxmlformats.org/officeDocument/2006/relationships/image" Target="../media/image11.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6.jpeg"/><Relationship Id="rId22"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openxmlformats.org/officeDocument/2006/relationships/video" Target="../media/media1.mp4"/><Relationship Id="rId7" Type="http://schemas.openxmlformats.org/officeDocument/2006/relationships/image" Target="../media/image8.jpeg"/><Relationship Id="rId12" Type="http://schemas.openxmlformats.org/officeDocument/2006/relationships/image" Target="../media/image19.tiff"/><Relationship Id="rId2" Type="http://schemas.microsoft.com/office/2007/relationships/media" Target="../media/media1.mp4"/><Relationship Id="rId16" Type="http://schemas.openxmlformats.org/officeDocument/2006/relationships/image" Target="../media/image20.png"/><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8.tiff"/><Relationship Id="rId5" Type="http://schemas.openxmlformats.org/officeDocument/2006/relationships/notesSlide" Target="../notesSlides/notesSlide4.xml"/><Relationship Id="rId1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media" Target="../media/media8.mov"/><Relationship Id="rId13" Type="http://schemas.openxmlformats.org/officeDocument/2006/relationships/image" Target="../media/image26.png"/><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video" Target="../media/media6.mov"/><Relationship Id="rId21" Type="http://schemas.openxmlformats.org/officeDocument/2006/relationships/image" Target="../media/image35.png"/><Relationship Id="rId7" Type="http://schemas.openxmlformats.org/officeDocument/2006/relationships/video" Target="../media/media1.mp4"/><Relationship Id="rId12" Type="http://schemas.openxmlformats.org/officeDocument/2006/relationships/image" Target="../media/image25.png"/><Relationship Id="rId17" Type="http://schemas.openxmlformats.org/officeDocument/2006/relationships/image" Target="../media/image32.png"/><Relationship Id="rId25" Type="http://schemas.openxmlformats.org/officeDocument/2006/relationships/image" Target="../media/image39.png"/><Relationship Id="rId2" Type="http://schemas.microsoft.com/office/2007/relationships/media" Target="../media/media6.mov"/><Relationship Id="rId16" Type="http://schemas.openxmlformats.org/officeDocument/2006/relationships/image" Target="../media/image31.png"/><Relationship Id="rId20" Type="http://schemas.openxmlformats.org/officeDocument/2006/relationships/image" Target="../media/image27.tiff"/><Relationship Id="rId29" Type="http://schemas.openxmlformats.org/officeDocument/2006/relationships/image" Target="../media/image43.png"/><Relationship Id="rId1" Type="http://schemas.openxmlformats.org/officeDocument/2006/relationships/tags" Target="../tags/tag2.xml"/><Relationship Id="rId6" Type="http://schemas.microsoft.com/office/2007/relationships/media" Target="../media/media1.mp4"/><Relationship Id="rId11" Type="http://schemas.openxmlformats.org/officeDocument/2006/relationships/notesSlide" Target="../notesSlides/notesSlide5.xml"/><Relationship Id="rId24" Type="http://schemas.openxmlformats.org/officeDocument/2006/relationships/image" Target="../media/image38.png"/><Relationship Id="rId5" Type="http://schemas.openxmlformats.org/officeDocument/2006/relationships/video" Target="../media/media7.mov"/><Relationship Id="rId15" Type="http://schemas.openxmlformats.org/officeDocument/2006/relationships/image" Target="../media/image18.tiff"/><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slideLayout" Target="../slideLayouts/slideLayout2.xml"/><Relationship Id="rId19" Type="http://schemas.openxmlformats.org/officeDocument/2006/relationships/image" Target="../media/image10.png"/><Relationship Id="rId31" Type="http://schemas.openxmlformats.org/officeDocument/2006/relationships/image" Target="../media/image45.png"/><Relationship Id="rId4" Type="http://schemas.microsoft.com/office/2007/relationships/media" Target="../media/media7.mov"/><Relationship Id="rId9" Type="http://schemas.openxmlformats.org/officeDocument/2006/relationships/video" Target="../media/media8.mov"/><Relationship Id="rId14" Type="http://schemas.openxmlformats.org/officeDocument/2006/relationships/image" Target="../media/image20.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notesSlide" Target="../notesSlides/notesSlide6.xml"/><Relationship Id="rId18" Type="http://schemas.openxmlformats.org/officeDocument/2006/relationships/image" Target="../media/image9.jpeg"/><Relationship Id="rId3" Type="http://schemas.openxmlformats.org/officeDocument/2006/relationships/video" Target="../media/media1.mp4"/><Relationship Id="rId21" Type="http://schemas.openxmlformats.org/officeDocument/2006/relationships/image" Target="../media/image12.png"/><Relationship Id="rId7" Type="http://schemas.openxmlformats.org/officeDocument/2006/relationships/video" Target="../media/media3.mp4"/><Relationship Id="rId12" Type="http://schemas.openxmlformats.org/officeDocument/2006/relationships/slideLayout" Target="../slideLayouts/slideLayout2.xml"/><Relationship Id="rId17" Type="http://schemas.openxmlformats.org/officeDocument/2006/relationships/image" Target="../media/image8.jpeg"/><Relationship Id="rId2" Type="http://schemas.microsoft.com/office/2007/relationships/media" Target="../media/media1.mp4"/><Relationship Id="rId16" Type="http://schemas.openxmlformats.org/officeDocument/2006/relationships/image" Target="../media/image7.jpeg"/><Relationship Id="rId20" Type="http://schemas.openxmlformats.org/officeDocument/2006/relationships/image" Target="../media/image11.png"/><Relationship Id="rId1" Type="http://schemas.openxmlformats.org/officeDocument/2006/relationships/tags" Target="../tags/tag3.xml"/><Relationship Id="rId6" Type="http://schemas.microsoft.com/office/2007/relationships/media" Target="../media/media3.mp4"/><Relationship Id="rId11" Type="http://schemas.openxmlformats.org/officeDocument/2006/relationships/video" Target="../media/media5.mp4"/><Relationship Id="rId5" Type="http://schemas.openxmlformats.org/officeDocument/2006/relationships/video" Target="../media/media2.mp4"/><Relationship Id="rId15" Type="http://schemas.openxmlformats.org/officeDocument/2006/relationships/image" Target="../media/image6.jpeg"/><Relationship Id="rId23" Type="http://schemas.openxmlformats.org/officeDocument/2006/relationships/image" Target="../media/image14.png"/><Relationship Id="rId10" Type="http://schemas.microsoft.com/office/2007/relationships/media" Target="../media/media5.mp4"/><Relationship Id="rId19" Type="http://schemas.openxmlformats.org/officeDocument/2006/relationships/image" Target="../media/image10.png"/><Relationship Id="rId4" Type="http://schemas.microsoft.com/office/2007/relationships/media" Target="../media/media2.mp4"/><Relationship Id="rId9" Type="http://schemas.openxmlformats.org/officeDocument/2006/relationships/video" Target="../media/media4.mp4"/><Relationship Id="rId14" Type="http://schemas.openxmlformats.org/officeDocument/2006/relationships/image" Target="../media/image5.jpeg"/><Relationship Id="rId22"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7.xml"/><Relationship Id="rId7" Type="http://schemas.openxmlformats.org/officeDocument/2006/relationships/image" Target="../media/image27.tif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7.tiff"/><Relationship Id="rId3" Type="http://schemas.openxmlformats.org/officeDocument/2006/relationships/notesSlide" Target="../notesSlides/notesSlide8.xml"/><Relationship Id="rId7" Type="http://schemas.openxmlformats.org/officeDocument/2006/relationships/image" Target="../media/image50.png"/><Relationship Id="rId12" Type="http://schemas.openxmlformats.org/officeDocument/2006/relationships/image" Target="../media/image400.png"/><Relationship Id="rId2" Type="http://schemas.openxmlformats.org/officeDocument/2006/relationships/slideLayout" Target="../slideLayouts/slideLayout2.xml"/><Relationship Id="rId16" Type="http://schemas.openxmlformats.org/officeDocument/2006/relationships/image" Target="../media/image55.png"/><Relationship Id="rId1" Type="http://schemas.openxmlformats.org/officeDocument/2006/relationships/tags" Target="../tags/tag5.xml"/><Relationship Id="rId6"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image" Target="../media/image29.png"/><Relationship Id="rId9" Type="http://schemas.openxmlformats.org/officeDocument/2006/relationships/image" Target="../media/image52.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9.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5BF9-D41E-FE43-AE4B-BB12E0099CC9}"/>
              </a:ext>
            </a:extLst>
          </p:cNvPr>
          <p:cNvSpPr>
            <a:spLocks noGrp="1"/>
          </p:cNvSpPr>
          <p:nvPr>
            <p:ph type="ctrTitle"/>
          </p:nvPr>
        </p:nvSpPr>
        <p:spPr>
          <a:xfrm>
            <a:off x="444500" y="2406717"/>
            <a:ext cx="11303000" cy="1613201"/>
          </a:xfrm>
        </p:spPr>
        <p:txBody>
          <a:bodyPr>
            <a:normAutofit fontScale="90000"/>
          </a:bodyPr>
          <a:lstStyle/>
          <a:p>
            <a:r>
              <a:rPr lang="en-US" dirty="0"/>
              <a:t>A Theory of Fermat Paths for </a:t>
            </a:r>
            <a:br>
              <a:rPr lang="en-US" dirty="0"/>
            </a:br>
            <a:r>
              <a:rPr lang="en-US" dirty="0"/>
              <a:t>Non-Line-of-Sight Shape Reconstruction</a:t>
            </a:r>
          </a:p>
        </p:txBody>
      </p:sp>
      <p:sp>
        <p:nvSpPr>
          <p:cNvPr id="3" name="Subtitle 2">
            <a:extLst>
              <a:ext uri="{FF2B5EF4-FFF2-40B4-BE49-F238E27FC236}">
                <a16:creationId xmlns:a16="http://schemas.microsoft.com/office/drawing/2014/main" id="{EB135358-3E4A-3345-BE51-99C910F7C0B5}"/>
              </a:ext>
            </a:extLst>
          </p:cNvPr>
          <p:cNvSpPr>
            <a:spLocks noGrp="1"/>
          </p:cNvSpPr>
          <p:nvPr>
            <p:ph type="subTitle" idx="1"/>
          </p:nvPr>
        </p:nvSpPr>
        <p:spPr>
          <a:xfrm>
            <a:off x="1101437" y="4788911"/>
            <a:ext cx="9989127" cy="725198"/>
          </a:xfrm>
        </p:spPr>
        <p:txBody>
          <a:bodyPr>
            <a:noAutofit/>
          </a:bodyPr>
          <a:lstStyle/>
          <a:p>
            <a:r>
              <a:rPr lang="en-US" dirty="0"/>
              <a:t>Shumian Xin, Sotiris </a:t>
            </a:r>
            <a:r>
              <a:rPr lang="en-US" dirty="0" err="1"/>
              <a:t>Nousias</a:t>
            </a:r>
            <a:r>
              <a:rPr lang="en-US" dirty="0"/>
              <a:t>, </a:t>
            </a:r>
            <a:r>
              <a:rPr lang="en-US" dirty="0" err="1"/>
              <a:t>Kiriakos</a:t>
            </a:r>
            <a:r>
              <a:rPr lang="en-US" dirty="0"/>
              <a:t> N. </a:t>
            </a:r>
            <a:r>
              <a:rPr lang="en-US" dirty="0" err="1"/>
              <a:t>Kutulakos</a:t>
            </a:r>
            <a:r>
              <a:rPr lang="en-US" dirty="0"/>
              <a:t>, Aswin C. </a:t>
            </a:r>
            <a:r>
              <a:rPr lang="en-US" dirty="0" err="1"/>
              <a:t>Sankaranarayanan</a:t>
            </a:r>
            <a:r>
              <a:rPr lang="en-US" dirty="0"/>
              <a:t>, </a:t>
            </a:r>
            <a:r>
              <a:rPr lang="en-US" dirty="0" err="1"/>
              <a:t>Srinivasa</a:t>
            </a:r>
            <a:r>
              <a:rPr lang="en-US" dirty="0"/>
              <a:t> G. Narasimhan, and </a:t>
            </a:r>
            <a:r>
              <a:rPr lang="en-US" dirty="0" err="1"/>
              <a:t>Ioannis</a:t>
            </a:r>
            <a:r>
              <a:rPr lang="en-US" dirty="0"/>
              <a:t> </a:t>
            </a:r>
            <a:r>
              <a:rPr lang="en-US" dirty="0" err="1"/>
              <a:t>Gkioulekas</a:t>
            </a:r>
            <a:endParaRPr lang="en-US" dirty="0"/>
          </a:p>
        </p:txBody>
      </p:sp>
      <p:grpSp>
        <p:nvGrpSpPr>
          <p:cNvPr id="6" name="Group 5">
            <a:extLst>
              <a:ext uri="{FF2B5EF4-FFF2-40B4-BE49-F238E27FC236}">
                <a16:creationId xmlns:a16="http://schemas.microsoft.com/office/drawing/2014/main" id="{DE96390B-8350-A044-869E-5BA9A2114C72}"/>
              </a:ext>
            </a:extLst>
          </p:cNvPr>
          <p:cNvGrpSpPr/>
          <p:nvPr/>
        </p:nvGrpSpPr>
        <p:grpSpPr>
          <a:xfrm>
            <a:off x="6553202" y="311590"/>
            <a:ext cx="5347876" cy="1109286"/>
            <a:chOff x="5919923" y="394719"/>
            <a:chExt cx="5925735" cy="1229149"/>
          </a:xfrm>
        </p:grpSpPr>
        <p:pic>
          <p:nvPicPr>
            <p:cNvPr id="5" name="Graphic 4">
              <a:extLst>
                <a:ext uri="{FF2B5EF4-FFF2-40B4-BE49-F238E27FC236}">
                  <a16:creationId xmlns:a16="http://schemas.microsoft.com/office/drawing/2014/main" id="{4027D2FF-AC02-124A-A9D7-11EDFB989B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16508" y="394719"/>
              <a:ext cx="1229150" cy="1229149"/>
            </a:xfrm>
            <a:prstGeom prst="rect">
              <a:avLst/>
            </a:prstGeom>
          </p:spPr>
        </p:pic>
        <p:pic>
          <p:nvPicPr>
            <p:cNvPr id="9" name="Picture 8">
              <a:extLst>
                <a:ext uri="{FF2B5EF4-FFF2-40B4-BE49-F238E27FC236}">
                  <a16:creationId xmlns:a16="http://schemas.microsoft.com/office/drawing/2014/main" id="{14D79652-809D-0946-95B9-2E89B614286D}"/>
                </a:ext>
              </a:extLst>
            </p:cNvPr>
            <p:cNvPicPr>
              <a:picLocks noChangeAspect="1"/>
            </p:cNvPicPr>
            <p:nvPr/>
          </p:nvPicPr>
          <p:blipFill>
            <a:blip r:embed="rId5"/>
            <a:stretch>
              <a:fillRect/>
            </a:stretch>
          </p:blipFill>
          <p:spPr>
            <a:xfrm>
              <a:off x="5919923" y="415538"/>
              <a:ext cx="1862827" cy="1187510"/>
            </a:xfrm>
            <a:prstGeom prst="rect">
              <a:avLst/>
            </a:prstGeom>
          </p:spPr>
        </p:pic>
        <p:grpSp>
          <p:nvGrpSpPr>
            <p:cNvPr id="13" name="Group 12">
              <a:extLst>
                <a:ext uri="{FF2B5EF4-FFF2-40B4-BE49-F238E27FC236}">
                  <a16:creationId xmlns:a16="http://schemas.microsoft.com/office/drawing/2014/main" id="{A77AE598-8213-D14B-BEFC-EA325B30050A}"/>
                </a:ext>
              </a:extLst>
            </p:cNvPr>
            <p:cNvGrpSpPr/>
            <p:nvPr/>
          </p:nvGrpSpPr>
          <p:grpSpPr>
            <a:xfrm>
              <a:off x="8030356" y="651580"/>
              <a:ext cx="2615643" cy="715427"/>
              <a:chOff x="5641145" y="727248"/>
              <a:chExt cx="5111577" cy="1398114"/>
            </a:xfrm>
          </p:grpSpPr>
          <p:sp>
            <p:nvSpPr>
              <p:cNvPr id="12" name="Rectangle 11">
                <a:extLst>
                  <a:ext uri="{FF2B5EF4-FFF2-40B4-BE49-F238E27FC236}">
                    <a16:creationId xmlns:a16="http://schemas.microsoft.com/office/drawing/2014/main" id="{131DED61-AE68-3E4B-A015-E049FAB51C68}"/>
                  </a:ext>
                </a:extLst>
              </p:cNvPr>
              <p:cNvSpPr/>
              <p:nvPr/>
            </p:nvSpPr>
            <p:spPr>
              <a:xfrm>
                <a:off x="5641145" y="727248"/>
                <a:ext cx="4867421" cy="13981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E631BFB-A4AE-314A-9D3A-0D31496116FD}"/>
                  </a:ext>
                </a:extLst>
              </p:cNvPr>
              <p:cNvPicPr>
                <a:picLocks noChangeAspect="1"/>
              </p:cNvPicPr>
              <p:nvPr/>
            </p:nvPicPr>
            <p:blipFill rotWithShape="1">
              <a:blip r:embed="rId6"/>
              <a:srcRect l="20483" t="25784"/>
              <a:stretch/>
            </p:blipFill>
            <p:spPr>
              <a:xfrm>
                <a:off x="5641145" y="727251"/>
                <a:ext cx="5111577" cy="1398111"/>
              </a:xfrm>
              <a:prstGeom prst="rect">
                <a:avLst/>
              </a:prstGeom>
            </p:spPr>
          </p:pic>
        </p:grpSp>
      </p:grpSp>
      <p:sp>
        <p:nvSpPr>
          <p:cNvPr id="14" name="Title 10">
            <a:extLst>
              <a:ext uri="{FF2B5EF4-FFF2-40B4-BE49-F238E27FC236}">
                <a16:creationId xmlns:a16="http://schemas.microsoft.com/office/drawing/2014/main" id="{1358A927-4801-0043-AEA2-EC1EAC038F19}"/>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spTree>
    <p:extLst>
      <p:ext uri="{BB962C8B-B14F-4D97-AF65-F5344CB8AC3E}">
        <p14:creationId xmlns:p14="http://schemas.microsoft.com/office/powerpoint/2010/main" val="18987595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0E473E2-9FC2-8747-9E56-55B2CDB27BD1}"/>
              </a:ext>
            </a:extLst>
          </p:cNvPr>
          <p:cNvPicPr>
            <a:picLocks noChangeAspect="1"/>
          </p:cNvPicPr>
          <p:nvPr/>
        </p:nvPicPr>
        <p:blipFill>
          <a:blip r:embed="rId3"/>
          <a:stretch>
            <a:fillRect/>
          </a:stretch>
        </p:blipFill>
        <p:spPr>
          <a:xfrm>
            <a:off x="4185035" y="5388856"/>
            <a:ext cx="3023712" cy="1004803"/>
          </a:xfrm>
          <a:prstGeom prst="rect">
            <a:avLst/>
          </a:prstGeom>
        </p:spPr>
      </p:pic>
      <p:pic>
        <p:nvPicPr>
          <p:cNvPr id="12" name="Picture 11">
            <a:extLst>
              <a:ext uri="{FF2B5EF4-FFF2-40B4-BE49-F238E27FC236}">
                <a16:creationId xmlns:a16="http://schemas.microsoft.com/office/drawing/2014/main" id="{2985EAF9-9F4B-1C4D-8801-9C6FFAD956DA}"/>
              </a:ext>
            </a:extLst>
          </p:cNvPr>
          <p:cNvPicPr>
            <a:picLocks noChangeAspect="1"/>
          </p:cNvPicPr>
          <p:nvPr/>
        </p:nvPicPr>
        <p:blipFill rotWithShape="1">
          <a:blip r:embed="rId4"/>
          <a:srcRect t="16480" b="8259"/>
          <a:stretch/>
        </p:blipFill>
        <p:spPr>
          <a:xfrm>
            <a:off x="550338" y="5359658"/>
            <a:ext cx="2874980" cy="1067341"/>
          </a:xfrm>
          <a:prstGeom prst="rect">
            <a:avLst/>
          </a:prstGeom>
        </p:spPr>
      </p:pic>
      <p:sp>
        <p:nvSpPr>
          <p:cNvPr id="14" name="Title 1">
            <a:extLst>
              <a:ext uri="{FF2B5EF4-FFF2-40B4-BE49-F238E27FC236}">
                <a16:creationId xmlns:a16="http://schemas.microsoft.com/office/drawing/2014/main" id="{3F5E8ACF-23E4-1A44-A599-B0DAE212FF59}"/>
              </a:ext>
            </a:extLst>
          </p:cNvPr>
          <p:cNvSpPr txBox="1">
            <a:spLocks/>
          </p:cNvSpPr>
          <p:nvPr/>
        </p:nvSpPr>
        <p:spPr>
          <a:xfrm>
            <a:off x="838200" y="-57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Picosecond-scale Reconstructions</a:t>
            </a:r>
          </a:p>
        </p:txBody>
      </p:sp>
      <p:sp>
        <p:nvSpPr>
          <p:cNvPr id="3" name="TextBox 2">
            <a:extLst>
              <a:ext uri="{FF2B5EF4-FFF2-40B4-BE49-F238E27FC236}">
                <a16:creationId xmlns:a16="http://schemas.microsoft.com/office/drawing/2014/main" id="{B7E55E2D-08E7-8545-BF1F-8BC724304342}"/>
              </a:ext>
            </a:extLst>
          </p:cNvPr>
          <p:cNvSpPr txBox="1"/>
          <p:nvPr/>
        </p:nvSpPr>
        <p:spPr>
          <a:xfrm>
            <a:off x="7966389" y="5127134"/>
            <a:ext cx="4526838"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t>objects 10 x 10 cm</a:t>
            </a:r>
          </a:p>
          <a:p>
            <a:pPr marL="342900" indent="-342900">
              <a:buFont typeface="Arial" panose="020B0604020202020204" pitchFamily="34" charset="0"/>
              <a:buChar char="•"/>
            </a:pPr>
            <a:r>
              <a:rPr lang="en-US" sz="3200" dirty="0"/>
              <a:t>average error 2mm</a:t>
            </a:r>
          </a:p>
        </p:txBody>
      </p:sp>
      <p:pic>
        <p:nvPicPr>
          <p:cNvPr id="4" name="Picture 3">
            <a:extLst>
              <a:ext uri="{FF2B5EF4-FFF2-40B4-BE49-F238E27FC236}">
                <a16:creationId xmlns:a16="http://schemas.microsoft.com/office/drawing/2014/main" id="{50402A97-45A8-654E-9B35-E506EE55D1B2}"/>
              </a:ext>
            </a:extLst>
          </p:cNvPr>
          <p:cNvPicPr>
            <a:picLocks noChangeAspect="1"/>
          </p:cNvPicPr>
          <p:nvPr/>
        </p:nvPicPr>
        <p:blipFill rotWithShape="1">
          <a:blip r:embed="rId5"/>
          <a:srcRect l="2912" r="3288" b="5190"/>
          <a:stretch/>
        </p:blipFill>
        <p:spPr>
          <a:xfrm>
            <a:off x="4142991" y="1004842"/>
            <a:ext cx="3065756" cy="2188335"/>
          </a:xfrm>
          <a:prstGeom prst="rect">
            <a:avLst/>
          </a:prstGeom>
          <a:ln>
            <a:noFill/>
          </a:ln>
        </p:spPr>
      </p:pic>
      <p:pic>
        <p:nvPicPr>
          <p:cNvPr id="6" name="Picture 5">
            <a:extLst>
              <a:ext uri="{FF2B5EF4-FFF2-40B4-BE49-F238E27FC236}">
                <a16:creationId xmlns:a16="http://schemas.microsoft.com/office/drawing/2014/main" id="{55DBDB21-B189-164B-9C29-3C271FE0EB9F}"/>
              </a:ext>
            </a:extLst>
          </p:cNvPr>
          <p:cNvPicPr>
            <a:picLocks noChangeAspect="1"/>
          </p:cNvPicPr>
          <p:nvPr/>
        </p:nvPicPr>
        <p:blipFill rotWithShape="1">
          <a:blip r:embed="rId6"/>
          <a:srcRect l="4485" r="7997"/>
          <a:stretch/>
        </p:blipFill>
        <p:spPr>
          <a:xfrm>
            <a:off x="550337" y="1004842"/>
            <a:ext cx="3065756" cy="2188335"/>
          </a:xfrm>
          <a:prstGeom prst="rect">
            <a:avLst/>
          </a:prstGeom>
          <a:ln>
            <a:noFill/>
          </a:ln>
        </p:spPr>
      </p:pic>
      <p:pic>
        <p:nvPicPr>
          <p:cNvPr id="8" name="Picture 7">
            <a:extLst>
              <a:ext uri="{FF2B5EF4-FFF2-40B4-BE49-F238E27FC236}">
                <a16:creationId xmlns:a16="http://schemas.microsoft.com/office/drawing/2014/main" id="{791CFAF7-900F-F348-92F7-74401D06D51B}"/>
              </a:ext>
            </a:extLst>
          </p:cNvPr>
          <p:cNvPicPr>
            <a:picLocks noChangeAspect="1"/>
          </p:cNvPicPr>
          <p:nvPr/>
        </p:nvPicPr>
        <p:blipFill>
          <a:blip r:embed="rId7"/>
          <a:stretch>
            <a:fillRect/>
          </a:stretch>
        </p:blipFill>
        <p:spPr>
          <a:xfrm>
            <a:off x="642010" y="3206285"/>
            <a:ext cx="2874980" cy="2188335"/>
          </a:xfrm>
          <a:prstGeom prst="rect">
            <a:avLst/>
          </a:prstGeom>
        </p:spPr>
      </p:pic>
      <p:pic>
        <p:nvPicPr>
          <p:cNvPr id="15" name="Picture 14">
            <a:extLst>
              <a:ext uri="{FF2B5EF4-FFF2-40B4-BE49-F238E27FC236}">
                <a16:creationId xmlns:a16="http://schemas.microsoft.com/office/drawing/2014/main" id="{3F5FA074-4ADE-894E-9CBB-74401E076D09}"/>
              </a:ext>
            </a:extLst>
          </p:cNvPr>
          <p:cNvPicPr>
            <a:picLocks noChangeAspect="1"/>
          </p:cNvPicPr>
          <p:nvPr/>
        </p:nvPicPr>
        <p:blipFill>
          <a:blip r:embed="rId8"/>
          <a:stretch>
            <a:fillRect/>
          </a:stretch>
        </p:blipFill>
        <p:spPr>
          <a:xfrm rot="10800000">
            <a:off x="4185035" y="3206285"/>
            <a:ext cx="2978259" cy="2188335"/>
          </a:xfrm>
          <a:prstGeom prst="rect">
            <a:avLst/>
          </a:prstGeom>
        </p:spPr>
      </p:pic>
      <p:sp>
        <p:nvSpPr>
          <p:cNvPr id="13" name="Title 10">
            <a:extLst>
              <a:ext uri="{FF2B5EF4-FFF2-40B4-BE49-F238E27FC236}">
                <a16:creationId xmlns:a16="http://schemas.microsoft.com/office/drawing/2014/main" id="{A4614F43-8A75-9941-9B51-59026BA4A8B9}"/>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pic>
        <p:nvPicPr>
          <p:cNvPr id="19" name="Picture 18">
            <a:extLst>
              <a:ext uri="{FF2B5EF4-FFF2-40B4-BE49-F238E27FC236}">
                <a16:creationId xmlns:a16="http://schemas.microsoft.com/office/drawing/2014/main" id="{A5A4E51C-E471-0E44-A31C-059B798AA24C}"/>
              </a:ext>
            </a:extLst>
          </p:cNvPr>
          <p:cNvPicPr>
            <a:picLocks noChangeAspect="1"/>
          </p:cNvPicPr>
          <p:nvPr/>
        </p:nvPicPr>
        <p:blipFill rotWithShape="1">
          <a:blip r:embed="rId9"/>
          <a:srcRect l="30154" r="14182"/>
          <a:stretch/>
        </p:blipFill>
        <p:spPr>
          <a:xfrm rot="5400000" flipH="1">
            <a:off x="8593883" y="717073"/>
            <a:ext cx="2911633" cy="3487172"/>
          </a:xfrm>
          <a:prstGeom prst="rect">
            <a:avLst/>
          </a:prstGeom>
          <a:ln w="12700">
            <a:solidFill>
              <a:schemeClr val="tx1"/>
            </a:solidFill>
            <a:prstDash val="solid"/>
          </a:ln>
        </p:spPr>
      </p:pic>
      <p:sp>
        <p:nvSpPr>
          <p:cNvPr id="20" name="TextBox 19">
            <a:extLst>
              <a:ext uri="{FF2B5EF4-FFF2-40B4-BE49-F238E27FC236}">
                <a16:creationId xmlns:a16="http://schemas.microsoft.com/office/drawing/2014/main" id="{63694391-C328-4A4E-A50C-F50380158F83}"/>
              </a:ext>
            </a:extLst>
          </p:cNvPr>
          <p:cNvSpPr txBox="1"/>
          <p:nvPr/>
        </p:nvSpPr>
        <p:spPr>
          <a:xfrm>
            <a:off x="7966389" y="3889085"/>
            <a:ext cx="4166620" cy="1077218"/>
          </a:xfrm>
          <a:prstGeom prst="rect">
            <a:avLst/>
          </a:prstGeom>
          <a:noFill/>
        </p:spPr>
        <p:txBody>
          <a:bodyPr wrap="square" rtlCol="0">
            <a:spAutoFit/>
          </a:bodyPr>
          <a:lstStyle/>
          <a:p>
            <a:pPr lvl="0" algn="ctr">
              <a:defRPr/>
            </a:pPr>
            <a:r>
              <a:rPr lang="en-US" sz="3200" kern="0" dirty="0">
                <a:ea typeface="Helvetica" charset="0"/>
                <a:cs typeface="Helvetica" charset="0"/>
              </a:rPr>
              <a:t>SPAD-based setup </a:t>
            </a:r>
          </a:p>
          <a:p>
            <a:pPr lvl="0" algn="ctr">
              <a:defRPr/>
            </a:pPr>
            <a:r>
              <a:rPr lang="en-US" sz="3200" kern="0" dirty="0">
                <a:ea typeface="Helvetica" charset="0"/>
                <a:cs typeface="Helvetica" charset="0"/>
              </a:rPr>
              <a:t>resolution: 1.2</a:t>
            </a:r>
            <a:r>
              <a:rPr lang="en-US" sz="3200" kern="0" dirty="0">
                <a:ea typeface="Cambria Math" panose="02040503050406030204" pitchFamily="18" charset="0"/>
                <a:cs typeface="Times New Roman" panose="02020603050405020304" pitchFamily="18" charset="0"/>
              </a:rPr>
              <a:t>m</a:t>
            </a:r>
            <a:r>
              <a:rPr lang="en-US" sz="3200" dirty="0">
                <a:ea typeface="Cambria Math" panose="02040503050406030204" pitchFamily="18" charset="0"/>
                <a:cs typeface="Times New Roman" panose="02020603050405020304" pitchFamily="18" charset="0"/>
              </a:rPr>
              <a:t>m (4ps)</a:t>
            </a:r>
            <a:endParaRPr lang="en-US" sz="3200" kern="0" dirty="0">
              <a:ea typeface="Helvetica" charset="0"/>
              <a:cs typeface="Helvetica" charset="0"/>
            </a:endParaRPr>
          </a:p>
        </p:txBody>
      </p:sp>
      <p:sp>
        <p:nvSpPr>
          <p:cNvPr id="16" name="Title 10">
            <a:extLst>
              <a:ext uri="{FF2B5EF4-FFF2-40B4-BE49-F238E27FC236}">
                <a16:creationId xmlns:a16="http://schemas.microsoft.com/office/drawing/2014/main" id="{D8D712CD-8BEE-BC4D-9BD1-20210BB572BE}"/>
              </a:ext>
            </a:extLst>
          </p:cNvPr>
          <p:cNvSpPr txBox="1">
            <a:spLocks/>
          </p:cNvSpPr>
          <p:nvPr/>
        </p:nvSpPr>
        <p:spPr bwMode="auto">
          <a:xfrm>
            <a:off x="2491907" y="6224942"/>
            <a:ext cx="3771789" cy="7949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800" kern="0" dirty="0">
                <a:solidFill>
                  <a:prstClr val="white"/>
                </a:solidFill>
                <a:effectLst/>
                <a:latin typeface="Calibri" panose="020F0502020204030204"/>
                <a:ea typeface="Helvetica" charset="0"/>
                <a:cs typeface="Helvetica" charset="0"/>
              </a:rPr>
              <a:t>NLOS reconstructions</a:t>
            </a:r>
            <a:endParaRPr lang="en-US" sz="2800" dirty="0">
              <a:solidFill>
                <a:prstClr val="white"/>
              </a:solidFill>
              <a:effectLst/>
              <a:latin typeface="Calibri" panose="020F0502020204030204"/>
              <a:ea typeface="+mn-ea"/>
              <a:cs typeface="+mn-cs"/>
            </a:endParaRPr>
          </a:p>
        </p:txBody>
      </p:sp>
    </p:spTree>
    <p:extLst>
      <p:ext uri="{BB962C8B-B14F-4D97-AF65-F5344CB8AC3E}">
        <p14:creationId xmlns:p14="http://schemas.microsoft.com/office/powerpoint/2010/main" val="2469362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24BD57-94DF-4C8A-A374-037B6EC72D0B}"/>
              </a:ext>
            </a:extLst>
          </p:cNvPr>
          <p:cNvPicPr>
            <a:picLocks noChangeAspect="1"/>
          </p:cNvPicPr>
          <p:nvPr/>
        </p:nvPicPr>
        <p:blipFill>
          <a:blip r:embed="rId4"/>
          <a:stretch>
            <a:fillRect/>
          </a:stretch>
        </p:blipFill>
        <p:spPr>
          <a:xfrm>
            <a:off x="91603" y="1481544"/>
            <a:ext cx="3839022" cy="3835486"/>
          </a:xfrm>
          <a:prstGeom prst="rect">
            <a:avLst/>
          </a:prstGeom>
        </p:spPr>
      </p:pic>
      <p:pic>
        <p:nvPicPr>
          <p:cNvPr id="10" name="Picture 9">
            <a:extLst>
              <a:ext uri="{FF2B5EF4-FFF2-40B4-BE49-F238E27FC236}">
                <a16:creationId xmlns:a16="http://schemas.microsoft.com/office/drawing/2014/main" id="{69BDCA1A-1816-4E30-B6CD-43FC3DAC4DED}"/>
              </a:ext>
            </a:extLst>
          </p:cNvPr>
          <p:cNvPicPr>
            <a:picLocks noChangeAspect="1"/>
          </p:cNvPicPr>
          <p:nvPr/>
        </p:nvPicPr>
        <p:blipFill>
          <a:blip r:embed="rId5"/>
          <a:stretch>
            <a:fillRect/>
          </a:stretch>
        </p:blipFill>
        <p:spPr>
          <a:xfrm>
            <a:off x="4121950" y="1481544"/>
            <a:ext cx="3846090" cy="3835486"/>
          </a:xfrm>
          <a:prstGeom prst="rect">
            <a:avLst/>
          </a:prstGeom>
        </p:spPr>
      </p:pic>
      <p:cxnSp>
        <p:nvCxnSpPr>
          <p:cNvPr id="4" name="Straight Connector 3">
            <a:extLst>
              <a:ext uri="{FF2B5EF4-FFF2-40B4-BE49-F238E27FC236}">
                <a16:creationId xmlns:a16="http://schemas.microsoft.com/office/drawing/2014/main" id="{24DA1949-67D0-6643-BCA1-CE7DFB2DD841}"/>
              </a:ext>
            </a:extLst>
          </p:cNvPr>
          <p:cNvCxnSpPr>
            <a:cxnSpLocks/>
          </p:cNvCxnSpPr>
          <p:nvPr/>
        </p:nvCxnSpPr>
        <p:spPr>
          <a:xfrm>
            <a:off x="1015547" y="3243524"/>
            <a:ext cx="1873144"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3F5E8ACF-23E4-1A44-A599-B0DAE212FF59}"/>
              </a:ext>
            </a:extLst>
          </p:cNvPr>
          <p:cNvSpPr txBox="1">
            <a:spLocks/>
          </p:cNvSpPr>
          <p:nvPr/>
        </p:nvSpPr>
        <p:spPr>
          <a:xfrm>
            <a:off x="838200" y="-57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Femtosecond-scale Reconstructions</a:t>
            </a:r>
          </a:p>
        </p:txBody>
      </p:sp>
      <p:sp>
        <p:nvSpPr>
          <p:cNvPr id="22" name="Title 10">
            <a:extLst>
              <a:ext uri="{FF2B5EF4-FFF2-40B4-BE49-F238E27FC236}">
                <a16:creationId xmlns:a16="http://schemas.microsoft.com/office/drawing/2014/main" id="{FDCBCCD8-1C17-4F64-AD2D-B248E34BBDDF}"/>
              </a:ext>
            </a:extLst>
          </p:cNvPr>
          <p:cNvSpPr txBox="1">
            <a:spLocks/>
          </p:cNvSpPr>
          <p:nvPr/>
        </p:nvSpPr>
        <p:spPr bwMode="auto">
          <a:xfrm>
            <a:off x="-244236" y="5429013"/>
            <a:ext cx="4628684" cy="1244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800" kern="0" dirty="0">
                <a:solidFill>
                  <a:prstClr val="white"/>
                </a:solidFill>
                <a:effectLst/>
                <a:latin typeface="Calibri" panose="020F0502020204030204"/>
                <a:ea typeface="Helvetica" charset="0"/>
                <a:cs typeface="Helvetica" charset="0"/>
              </a:rPr>
              <a:t>ground truth (LOS scan)</a:t>
            </a:r>
            <a:endParaRPr lang="en-US" sz="2800" dirty="0">
              <a:solidFill>
                <a:prstClr val="white"/>
              </a:solidFill>
              <a:effectLst/>
              <a:latin typeface="Calibri" panose="020F0502020204030204"/>
              <a:ea typeface="+mn-ea"/>
              <a:cs typeface="+mn-cs"/>
            </a:endParaRPr>
          </a:p>
        </p:txBody>
      </p:sp>
      <p:sp>
        <p:nvSpPr>
          <p:cNvPr id="26" name="Title 10">
            <a:extLst>
              <a:ext uri="{FF2B5EF4-FFF2-40B4-BE49-F238E27FC236}">
                <a16:creationId xmlns:a16="http://schemas.microsoft.com/office/drawing/2014/main" id="{66A8C185-685A-1C44-A064-FE0A992DF930}"/>
              </a:ext>
            </a:extLst>
          </p:cNvPr>
          <p:cNvSpPr txBox="1">
            <a:spLocks/>
          </p:cNvSpPr>
          <p:nvPr/>
        </p:nvSpPr>
        <p:spPr bwMode="auto">
          <a:xfrm>
            <a:off x="3764957" y="5429013"/>
            <a:ext cx="4707557" cy="1244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800" kern="0" dirty="0">
                <a:solidFill>
                  <a:prstClr val="white"/>
                </a:solidFill>
                <a:effectLst/>
                <a:latin typeface="Calibri" panose="020F0502020204030204"/>
                <a:ea typeface="Helvetica" charset="0"/>
                <a:cs typeface="Helvetica" charset="0"/>
              </a:rPr>
              <a:t>NLOS reconstruction</a:t>
            </a:r>
            <a:endParaRPr lang="en-US" sz="2800" dirty="0">
              <a:solidFill>
                <a:prstClr val="white"/>
              </a:solidFill>
              <a:effectLst/>
              <a:latin typeface="Calibri" panose="020F0502020204030204"/>
              <a:ea typeface="+mn-ea"/>
              <a:cs typeface="+mn-cs"/>
            </a:endParaRPr>
          </a:p>
        </p:txBody>
      </p:sp>
      <p:pic>
        <p:nvPicPr>
          <p:cNvPr id="27" name="Picture 26">
            <a:extLst>
              <a:ext uri="{FF2B5EF4-FFF2-40B4-BE49-F238E27FC236}">
                <a16:creationId xmlns:a16="http://schemas.microsoft.com/office/drawing/2014/main" id="{6D9099AF-B3C4-CB4B-9E15-8C0C3B58BA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49"/>
          <a:stretch/>
        </p:blipFill>
        <p:spPr>
          <a:xfrm>
            <a:off x="8224513" y="1685525"/>
            <a:ext cx="3549790" cy="2549209"/>
          </a:xfrm>
          <a:prstGeom prst="rect">
            <a:avLst/>
          </a:prstGeom>
          <a:ln w="12700">
            <a:solidFill>
              <a:schemeClr val="tx1"/>
            </a:solidFill>
          </a:ln>
        </p:spPr>
      </p:pic>
      <p:sp>
        <p:nvSpPr>
          <p:cNvPr id="28" name="TextBox 27">
            <a:extLst>
              <a:ext uri="{FF2B5EF4-FFF2-40B4-BE49-F238E27FC236}">
                <a16:creationId xmlns:a16="http://schemas.microsoft.com/office/drawing/2014/main" id="{6E04DC06-4AA8-8C40-8B0B-732CE9CC39BD}"/>
              </a:ext>
            </a:extLst>
          </p:cNvPr>
          <p:cNvSpPr txBox="1"/>
          <p:nvPr/>
        </p:nvSpPr>
        <p:spPr>
          <a:xfrm>
            <a:off x="7865886" y="4212485"/>
            <a:ext cx="4267045" cy="1569660"/>
          </a:xfrm>
          <a:prstGeom prst="rect">
            <a:avLst/>
          </a:prstGeom>
          <a:noFill/>
        </p:spPr>
        <p:txBody>
          <a:bodyPr wrap="square" rtlCol="0">
            <a:spAutoFit/>
          </a:bodyPr>
          <a:lstStyle/>
          <a:p>
            <a:pPr lvl="0" algn="ctr">
              <a:defRPr/>
            </a:pPr>
            <a:r>
              <a:rPr lang="en-US" sz="3200" kern="0" dirty="0"/>
              <a:t>optical coherence tomography (OCT)</a:t>
            </a:r>
            <a:r>
              <a:rPr lang="zh-CN" altLang="en-US" sz="3200" kern="0" dirty="0"/>
              <a:t> </a:t>
            </a:r>
            <a:endParaRPr lang="en-US" altLang="zh-CN" sz="3200" kern="0" dirty="0"/>
          </a:p>
          <a:p>
            <a:pPr lvl="0" algn="ctr">
              <a:defRPr/>
            </a:pPr>
            <a:r>
              <a:rPr lang="en-US" sz="3200" kern="0" dirty="0">
                <a:latin typeface="Calibri"/>
                <a:ea typeface="Helvetica" charset="0"/>
                <a:cs typeface="Helvetica" charset="0"/>
              </a:rPr>
              <a:t>resolution: 10 </a:t>
            </a:r>
            <a:r>
              <a:rPr lang="el-GR" sz="3200" dirty="0">
                <a:ea typeface="Cambria Math" panose="02040503050406030204" pitchFamily="18" charset="0"/>
                <a:cs typeface="Times New Roman" panose="02020603050405020304" pitchFamily="18" charset="0"/>
              </a:rPr>
              <a:t>μ</a:t>
            </a:r>
            <a:r>
              <a:rPr lang="en-US" sz="3200" dirty="0">
                <a:ea typeface="Cambria Math" panose="02040503050406030204" pitchFamily="18" charset="0"/>
                <a:cs typeface="Times New Roman" panose="02020603050405020304" pitchFamily="18" charset="0"/>
              </a:rPr>
              <a:t>m (33 fs)</a:t>
            </a:r>
            <a:endParaRPr lang="en-US" sz="3200" kern="0" dirty="0">
              <a:ea typeface="Helvetica" charset="0"/>
              <a:cs typeface="Helvetica" charset="0"/>
            </a:endParaRPr>
          </a:p>
        </p:txBody>
      </p:sp>
      <p:sp>
        <p:nvSpPr>
          <p:cNvPr id="29" name="Title 10">
            <a:extLst>
              <a:ext uri="{FF2B5EF4-FFF2-40B4-BE49-F238E27FC236}">
                <a16:creationId xmlns:a16="http://schemas.microsoft.com/office/drawing/2014/main" id="{E8F8F25D-72BC-8943-90C7-1C17F81F4526}"/>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AAEAC814-5FD4-A84E-B998-398F722BF903}"/>
              </a:ext>
            </a:extLst>
          </p:cNvPr>
          <p:cNvCxnSpPr>
            <a:cxnSpLocks/>
          </p:cNvCxnSpPr>
          <p:nvPr/>
        </p:nvCxnSpPr>
        <p:spPr>
          <a:xfrm>
            <a:off x="5053409" y="3243524"/>
            <a:ext cx="1873144"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2A33B75-2BCA-DC44-A16D-E2EC09752435}"/>
              </a:ext>
            </a:extLst>
          </p:cNvPr>
          <p:cNvSpPr/>
          <p:nvPr/>
        </p:nvSpPr>
        <p:spPr>
          <a:xfrm>
            <a:off x="79056" y="1002892"/>
            <a:ext cx="7888963" cy="533579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A3C168-DF71-B442-A810-4BE8499F2A09}"/>
              </a:ext>
            </a:extLst>
          </p:cNvPr>
          <p:cNvGrpSpPr/>
          <p:nvPr/>
        </p:nvGrpSpPr>
        <p:grpSpPr>
          <a:xfrm>
            <a:off x="650175" y="1670983"/>
            <a:ext cx="6643166" cy="3999614"/>
            <a:chOff x="7938938" y="4012958"/>
            <a:chExt cx="4238096" cy="2100214"/>
          </a:xfrm>
        </p:grpSpPr>
        <p:grpSp>
          <p:nvGrpSpPr>
            <p:cNvPr id="5" name="Group 4">
              <a:extLst>
                <a:ext uri="{FF2B5EF4-FFF2-40B4-BE49-F238E27FC236}">
                  <a16:creationId xmlns:a16="http://schemas.microsoft.com/office/drawing/2014/main" id="{F78ABF61-A0B2-BF40-8EB0-2C8475D3E3DB}"/>
                </a:ext>
              </a:extLst>
            </p:cNvPr>
            <p:cNvGrpSpPr/>
            <p:nvPr/>
          </p:nvGrpSpPr>
          <p:grpSpPr>
            <a:xfrm>
              <a:off x="8449045" y="4102213"/>
              <a:ext cx="3464429" cy="1737614"/>
              <a:chOff x="8381210" y="4088259"/>
              <a:chExt cx="3464429" cy="1737614"/>
            </a:xfrm>
          </p:grpSpPr>
          <p:cxnSp>
            <p:nvCxnSpPr>
              <p:cNvPr id="19" name="Straight Arrow Connector 18">
                <a:extLst>
                  <a:ext uri="{FF2B5EF4-FFF2-40B4-BE49-F238E27FC236}">
                    <a16:creationId xmlns:a16="http://schemas.microsoft.com/office/drawing/2014/main" id="{C868A4A5-B9D0-2849-B605-2A5091A741CD}"/>
                  </a:ext>
                </a:extLst>
              </p:cNvPr>
              <p:cNvCxnSpPr>
                <a:cxnSpLocks/>
              </p:cNvCxnSpPr>
              <p:nvPr/>
            </p:nvCxnSpPr>
            <p:spPr>
              <a:xfrm>
                <a:off x="8381211" y="5823689"/>
                <a:ext cx="3464428" cy="2184"/>
              </a:xfrm>
              <a:prstGeom prst="straightConnector1">
                <a:avLst/>
              </a:prstGeom>
              <a:ln w="38100" cap="rnd">
                <a:solidFill>
                  <a:schemeClr val="tx1"/>
                </a:solidFill>
                <a:round/>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8115FFA-A857-FE48-BE9F-C74419543ADA}"/>
                  </a:ext>
                </a:extLst>
              </p:cNvPr>
              <p:cNvCxnSpPr>
                <a:cxnSpLocks/>
              </p:cNvCxnSpPr>
              <p:nvPr/>
            </p:nvCxnSpPr>
            <p:spPr>
              <a:xfrm flipV="1">
                <a:off x="8381210" y="4088259"/>
                <a:ext cx="0" cy="1730249"/>
              </a:xfrm>
              <a:prstGeom prst="straightConnector1">
                <a:avLst/>
              </a:prstGeom>
              <a:ln w="38100" cap="rnd">
                <a:solidFill>
                  <a:schemeClr val="tx1"/>
                </a:solidFill>
                <a:round/>
                <a:tailEnd type="arrow"/>
              </a:ln>
            </p:spPr>
            <p:style>
              <a:lnRef idx="1">
                <a:schemeClr val="accent1"/>
              </a:lnRef>
              <a:fillRef idx="0">
                <a:schemeClr val="accent1"/>
              </a:fillRef>
              <a:effectRef idx="0">
                <a:schemeClr val="accent1"/>
              </a:effectRef>
              <a:fontRef idx="minor">
                <a:schemeClr val="tx1"/>
              </a:fontRef>
            </p:style>
          </p:cxnSp>
        </p:grpSp>
        <p:sp>
          <p:nvSpPr>
            <p:cNvPr id="24" name="Subtitle 2">
              <a:extLst>
                <a:ext uri="{FF2B5EF4-FFF2-40B4-BE49-F238E27FC236}">
                  <a16:creationId xmlns:a16="http://schemas.microsoft.com/office/drawing/2014/main" id="{5425F69D-44BC-2D4D-B9C5-5AC7B2CDA743}"/>
                </a:ext>
              </a:extLst>
            </p:cNvPr>
            <p:cNvSpPr txBox="1">
              <a:spLocks/>
            </p:cNvSpPr>
            <p:nvPr/>
          </p:nvSpPr>
          <p:spPr>
            <a:xfrm>
              <a:off x="8449045" y="5818322"/>
              <a:ext cx="3034722" cy="294850"/>
            </a:xfrm>
            <a:prstGeom prst="rect">
              <a:avLst/>
            </a:prstGeom>
          </p:spPr>
          <p:txBody>
            <a:bodyPr vert="horz" lIns="45901" tIns="22951" rIns="45901" bIns="2295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dirty="0">
                  <a:cs typeface="Times New Roman" panose="02020603050405020304" pitchFamily="18" charset="0"/>
                </a:rPr>
                <a:t>horizontal location</a:t>
              </a:r>
            </a:p>
          </p:txBody>
        </p:sp>
        <p:sp>
          <p:nvSpPr>
            <p:cNvPr id="25" name="Subtitle 2">
              <a:extLst>
                <a:ext uri="{FF2B5EF4-FFF2-40B4-BE49-F238E27FC236}">
                  <a16:creationId xmlns:a16="http://schemas.microsoft.com/office/drawing/2014/main" id="{403E8317-5ADE-9248-BFE6-45869DABA885}"/>
                </a:ext>
              </a:extLst>
            </p:cNvPr>
            <p:cNvSpPr txBox="1">
              <a:spLocks/>
            </p:cNvSpPr>
            <p:nvPr/>
          </p:nvSpPr>
          <p:spPr>
            <a:xfrm rot="16200000">
              <a:off x="7685781" y="4781911"/>
              <a:ext cx="906643" cy="400329"/>
            </a:xfrm>
            <a:prstGeom prst="rect">
              <a:avLst/>
            </a:prstGeom>
          </p:spPr>
          <p:txBody>
            <a:bodyPr vert="horz" lIns="45901" tIns="22951" rIns="45901" bIns="2295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dirty="0">
                  <a:cs typeface="Times New Roman" panose="02020603050405020304" pitchFamily="18" charset="0"/>
                </a:rPr>
                <a:t>depth</a:t>
              </a:r>
            </a:p>
          </p:txBody>
        </p:sp>
        <p:pic>
          <p:nvPicPr>
            <p:cNvPr id="18" name="Picture 17">
              <a:extLst>
                <a:ext uri="{FF2B5EF4-FFF2-40B4-BE49-F238E27FC236}">
                  <a16:creationId xmlns:a16="http://schemas.microsoft.com/office/drawing/2014/main" id="{9717C707-F2D2-4147-A0DC-ACCCBB0DDAE5}"/>
                </a:ext>
              </a:extLst>
            </p:cNvPr>
            <p:cNvPicPr>
              <a:picLocks noChangeAspect="1"/>
            </p:cNvPicPr>
            <p:nvPr/>
          </p:nvPicPr>
          <p:blipFill>
            <a:blip r:embed="rId7"/>
            <a:stretch>
              <a:fillRect/>
            </a:stretch>
          </p:blipFill>
          <p:spPr>
            <a:xfrm>
              <a:off x="8463890" y="4478432"/>
              <a:ext cx="3128411" cy="1346403"/>
            </a:xfrm>
            <a:prstGeom prst="rect">
              <a:avLst/>
            </a:prstGeom>
          </p:spPr>
        </p:pic>
        <p:cxnSp>
          <p:nvCxnSpPr>
            <p:cNvPr id="12" name="Straight Connector 11">
              <a:extLst>
                <a:ext uri="{FF2B5EF4-FFF2-40B4-BE49-F238E27FC236}">
                  <a16:creationId xmlns:a16="http://schemas.microsoft.com/office/drawing/2014/main" id="{67C1B8F3-B005-A24B-927D-9A7B6CD43CE5}"/>
                </a:ext>
              </a:extLst>
            </p:cNvPr>
            <p:cNvCxnSpPr/>
            <p:nvPr/>
          </p:nvCxnSpPr>
          <p:spPr>
            <a:xfrm>
              <a:off x="10630870" y="4819917"/>
              <a:ext cx="313733" cy="0"/>
            </a:xfrm>
            <a:prstGeom prst="line">
              <a:avLst/>
            </a:prstGeom>
            <a:ln w="38100">
              <a:solidFill>
                <a:srgbClr val="4169E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A545F2-3B20-924D-8A82-A21E392256C1}"/>
                </a:ext>
              </a:extLst>
            </p:cNvPr>
            <p:cNvCxnSpPr/>
            <p:nvPr/>
          </p:nvCxnSpPr>
          <p:spPr>
            <a:xfrm>
              <a:off x="10630870" y="4507264"/>
              <a:ext cx="313734" cy="0"/>
            </a:xfrm>
            <a:prstGeom prst="line">
              <a:avLst/>
            </a:prstGeom>
            <a:ln w="38100">
              <a:solidFill>
                <a:srgbClr val="FFAD00"/>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A1FC46C9-EBE4-294B-A9AD-8E59CA757DDC}"/>
                </a:ext>
              </a:extLst>
            </p:cNvPr>
            <p:cNvSpPr txBox="1">
              <a:spLocks/>
            </p:cNvSpPr>
            <p:nvPr/>
          </p:nvSpPr>
          <p:spPr>
            <a:xfrm>
              <a:off x="11032055" y="4316001"/>
              <a:ext cx="1144979" cy="382527"/>
            </a:xfrm>
            <a:prstGeom prst="rect">
              <a:avLst/>
            </a:prstGeom>
          </p:spPr>
          <p:txBody>
            <a:bodyPr vert="horz" lIns="45901" tIns="22951" rIns="45901" bIns="2295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dirty="0">
                  <a:cs typeface="Times New Roman" panose="02020603050405020304" pitchFamily="18" charset="0"/>
                </a:rPr>
                <a:t>NLOS</a:t>
              </a:r>
            </a:p>
          </p:txBody>
        </p:sp>
        <p:sp>
          <p:nvSpPr>
            <p:cNvPr id="16" name="Subtitle 2">
              <a:extLst>
                <a:ext uri="{FF2B5EF4-FFF2-40B4-BE49-F238E27FC236}">
                  <a16:creationId xmlns:a16="http://schemas.microsoft.com/office/drawing/2014/main" id="{3C03DCFA-1571-9A45-85C0-8ADD0F7F115E}"/>
                </a:ext>
              </a:extLst>
            </p:cNvPr>
            <p:cNvSpPr txBox="1">
              <a:spLocks/>
            </p:cNvSpPr>
            <p:nvPr/>
          </p:nvSpPr>
          <p:spPr>
            <a:xfrm>
              <a:off x="11032055" y="4627551"/>
              <a:ext cx="1026196" cy="384732"/>
            </a:xfrm>
            <a:prstGeom prst="rect">
              <a:avLst/>
            </a:prstGeom>
          </p:spPr>
          <p:txBody>
            <a:bodyPr vert="horz" lIns="45901" tIns="22951" rIns="45901" bIns="22951"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dirty="0">
                  <a:cs typeface="Times New Roman" panose="02020603050405020304" pitchFamily="18" charset="0"/>
                </a:rPr>
                <a:t>LOS</a:t>
              </a:r>
            </a:p>
          </p:txBody>
        </p:sp>
        <p:sp>
          <p:nvSpPr>
            <p:cNvPr id="6" name="Rectangle 5">
              <a:extLst>
                <a:ext uri="{FF2B5EF4-FFF2-40B4-BE49-F238E27FC236}">
                  <a16:creationId xmlns:a16="http://schemas.microsoft.com/office/drawing/2014/main" id="{95BA5A01-EB23-264B-9A04-4B338C3BE913}"/>
                </a:ext>
              </a:extLst>
            </p:cNvPr>
            <p:cNvSpPr/>
            <p:nvPr/>
          </p:nvSpPr>
          <p:spPr>
            <a:xfrm>
              <a:off x="8503844" y="4012958"/>
              <a:ext cx="1098398" cy="436263"/>
            </a:xfrm>
            <a:prstGeom prst="rect">
              <a:avLst/>
            </a:prstGeom>
          </p:spPr>
          <p:txBody>
            <a:bodyPr wrap="none">
              <a:spAutoFit/>
            </a:bodyPr>
            <a:lstStyle/>
            <a:p>
              <a:r>
                <a:rPr lang="en-US" altLang="zh-CN" sz="4800" dirty="0">
                  <a:cs typeface="Times New Roman" panose="02020603050405020304" pitchFamily="18" charset="0"/>
                </a:rPr>
                <a:t>50</a:t>
              </a:r>
              <a:r>
                <a:rPr lang="en-US" sz="4800" dirty="0">
                  <a:cs typeface="Times New Roman" panose="02020603050405020304" pitchFamily="18" charset="0"/>
                </a:rPr>
                <a:t>0 </a:t>
              </a:r>
              <a:r>
                <a:rPr lang="el-GR" sz="4800" dirty="0">
                  <a:ea typeface="Cambria Math" panose="02040503050406030204" pitchFamily="18" charset="0"/>
                  <a:cs typeface="Times New Roman" panose="02020603050405020304" pitchFamily="18" charset="0"/>
                </a:rPr>
                <a:t>μ</a:t>
              </a:r>
              <a:r>
                <a:rPr lang="en-US" sz="4800" dirty="0">
                  <a:ea typeface="Cambria Math" panose="02040503050406030204" pitchFamily="18" charset="0"/>
                  <a:cs typeface="Times New Roman" panose="02020603050405020304" pitchFamily="18" charset="0"/>
                </a:rPr>
                <a:t>m</a:t>
              </a:r>
              <a:endParaRPr lang="en-US" sz="4800" dirty="0"/>
            </a:p>
          </p:txBody>
        </p:sp>
      </p:grpSp>
    </p:spTree>
    <p:custDataLst>
      <p:tags r:id="rId1"/>
    </p:custDataLst>
    <p:extLst>
      <p:ext uri="{BB962C8B-B14F-4D97-AF65-F5344CB8AC3E}">
        <p14:creationId xmlns:p14="http://schemas.microsoft.com/office/powerpoint/2010/main" val="30282558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F5E8ACF-23E4-1A44-A599-B0DAE212FF59}"/>
              </a:ext>
            </a:extLst>
          </p:cNvPr>
          <p:cNvSpPr txBox="1">
            <a:spLocks/>
          </p:cNvSpPr>
          <p:nvPr/>
        </p:nvSpPr>
        <p:spPr>
          <a:xfrm>
            <a:off x="838200" y="-57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Thank you!</a:t>
            </a:r>
          </a:p>
        </p:txBody>
      </p:sp>
      <p:grpSp>
        <p:nvGrpSpPr>
          <p:cNvPr id="27" name="Group 26">
            <a:extLst>
              <a:ext uri="{FF2B5EF4-FFF2-40B4-BE49-F238E27FC236}">
                <a16:creationId xmlns:a16="http://schemas.microsoft.com/office/drawing/2014/main" id="{6EE18D14-2F10-5246-9D94-B6ABB634B7D6}"/>
              </a:ext>
            </a:extLst>
          </p:cNvPr>
          <p:cNvGrpSpPr/>
          <p:nvPr/>
        </p:nvGrpSpPr>
        <p:grpSpPr>
          <a:xfrm>
            <a:off x="5756528" y="3635757"/>
            <a:ext cx="6388266" cy="3162321"/>
            <a:chOff x="388538" y="1524941"/>
            <a:chExt cx="7072773" cy="3501164"/>
          </a:xfrm>
        </p:grpSpPr>
        <p:pic>
          <p:nvPicPr>
            <p:cNvPr id="28" name="Picture 27">
              <a:extLst>
                <a:ext uri="{FF2B5EF4-FFF2-40B4-BE49-F238E27FC236}">
                  <a16:creationId xmlns:a16="http://schemas.microsoft.com/office/drawing/2014/main" id="{5C5F8845-D559-9042-97C5-B5B93D5CE49A}"/>
                </a:ext>
              </a:extLst>
            </p:cNvPr>
            <p:cNvPicPr>
              <a:picLocks noChangeAspect="1"/>
            </p:cNvPicPr>
            <p:nvPr/>
          </p:nvPicPr>
          <p:blipFill>
            <a:blip r:embed="rId13"/>
            <a:stretch>
              <a:fillRect/>
            </a:stretch>
          </p:blipFill>
          <p:spPr>
            <a:xfrm>
              <a:off x="388538" y="1524941"/>
              <a:ext cx="3504393" cy="3501164"/>
            </a:xfrm>
            <a:prstGeom prst="rect">
              <a:avLst/>
            </a:prstGeom>
          </p:spPr>
        </p:pic>
        <p:pic>
          <p:nvPicPr>
            <p:cNvPr id="29" name="Picture 28">
              <a:extLst>
                <a:ext uri="{FF2B5EF4-FFF2-40B4-BE49-F238E27FC236}">
                  <a16:creationId xmlns:a16="http://schemas.microsoft.com/office/drawing/2014/main" id="{27DEADC3-18F9-6145-8017-67DB10559DB4}"/>
                </a:ext>
              </a:extLst>
            </p:cNvPr>
            <p:cNvPicPr>
              <a:picLocks noChangeAspect="1"/>
            </p:cNvPicPr>
            <p:nvPr/>
          </p:nvPicPr>
          <p:blipFill>
            <a:blip r:embed="rId14"/>
            <a:stretch>
              <a:fillRect/>
            </a:stretch>
          </p:blipFill>
          <p:spPr>
            <a:xfrm>
              <a:off x="3950467" y="1524941"/>
              <a:ext cx="3510844" cy="3501164"/>
            </a:xfrm>
            <a:prstGeom prst="rect">
              <a:avLst/>
            </a:prstGeom>
          </p:spPr>
        </p:pic>
      </p:grpSp>
      <p:sp>
        <p:nvSpPr>
          <p:cNvPr id="41" name="Rectangle 40">
            <a:extLst>
              <a:ext uri="{FF2B5EF4-FFF2-40B4-BE49-F238E27FC236}">
                <a16:creationId xmlns:a16="http://schemas.microsoft.com/office/drawing/2014/main" id="{B3992D1F-55BE-064B-9C45-1E44C4EA428F}"/>
              </a:ext>
            </a:extLst>
          </p:cNvPr>
          <p:cNvSpPr/>
          <p:nvPr/>
        </p:nvSpPr>
        <p:spPr>
          <a:xfrm>
            <a:off x="316267" y="1082431"/>
            <a:ext cx="2427268" cy="646331"/>
          </a:xfrm>
          <a:prstGeom prst="rect">
            <a:avLst/>
          </a:prstGeom>
        </p:spPr>
        <p:txBody>
          <a:bodyPr wrap="none">
            <a:spAutoFit/>
          </a:bodyPr>
          <a:lstStyle/>
          <a:p>
            <a:r>
              <a:rPr lang="en-US" sz="3600" kern="0" dirty="0">
                <a:solidFill>
                  <a:srgbClr val="FFA900"/>
                </a:solidFill>
                <a:ea typeface="Helvetica" charset="0"/>
                <a:cs typeface="Helvetica" charset="0"/>
              </a:rPr>
              <a:t>Poster #134</a:t>
            </a:r>
            <a:endParaRPr lang="en-US" sz="3600" dirty="0">
              <a:solidFill>
                <a:srgbClr val="FFA900"/>
              </a:solidFill>
            </a:endParaRPr>
          </a:p>
        </p:txBody>
      </p:sp>
      <p:sp>
        <p:nvSpPr>
          <p:cNvPr id="2" name="TextBox 1">
            <a:extLst>
              <a:ext uri="{FF2B5EF4-FFF2-40B4-BE49-F238E27FC236}">
                <a16:creationId xmlns:a16="http://schemas.microsoft.com/office/drawing/2014/main" id="{05FBDBA6-AD53-9842-930B-67074B1ED90B}"/>
              </a:ext>
            </a:extLst>
          </p:cNvPr>
          <p:cNvSpPr txBox="1"/>
          <p:nvPr/>
        </p:nvSpPr>
        <p:spPr>
          <a:xfrm>
            <a:off x="9712" y="6281701"/>
            <a:ext cx="6166237" cy="523220"/>
          </a:xfrm>
          <a:prstGeom prst="rect">
            <a:avLst/>
          </a:prstGeom>
          <a:noFill/>
        </p:spPr>
        <p:txBody>
          <a:bodyPr wrap="square" rtlCol="0">
            <a:spAutoFit/>
          </a:bodyPr>
          <a:lstStyle/>
          <a:p>
            <a:r>
              <a:rPr lang="en-US" sz="2800" dirty="0">
                <a:solidFill>
                  <a:srgbClr val="4169E1"/>
                </a:solidFill>
                <a:hlinkClick r:id="rId15">
                  <a:extLst>
                    <a:ext uri="{A12FA001-AC4F-418D-AE19-62706E023703}">
                      <ahyp:hlinkClr xmlns:ahyp="http://schemas.microsoft.com/office/drawing/2018/hyperlinkcolor" val="tx"/>
                    </a:ext>
                  </a:extLst>
                </a:hlinkClick>
              </a:rPr>
              <a:t>http://imaging.cs.cmu.edu/fermat_paths</a:t>
            </a:r>
            <a:endParaRPr lang="en-US" sz="2800" dirty="0">
              <a:solidFill>
                <a:srgbClr val="4169E1"/>
              </a:solidFill>
            </a:endParaRPr>
          </a:p>
        </p:txBody>
      </p:sp>
      <p:pic>
        <p:nvPicPr>
          <p:cNvPr id="9" name="Picture 8">
            <a:extLst>
              <a:ext uri="{FF2B5EF4-FFF2-40B4-BE49-F238E27FC236}">
                <a16:creationId xmlns:a16="http://schemas.microsoft.com/office/drawing/2014/main" id="{C92387F0-B81A-614F-AEE6-633B34E007F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4395" t="14999" r="14465" b="12779"/>
          <a:stretch/>
        </p:blipFill>
        <p:spPr>
          <a:xfrm>
            <a:off x="9691748" y="68800"/>
            <a:ext cx="1128344" cy="1719975"/>
          </a:xfrm>
          <a:prstGeom prst="rect">
            <a:avLst/>
          </a:prstGeom>
          <a:ln w="12700">
            <a:solidFill>
              <a:schemeClr val="tx1"/>
            </a:solidFill>
          </a:ln>
        </p:spPr>
      </p:pic>
      <p:pic>
        <p:nvPicPr>
          <p:cNvPr id="10" name="Picture 9">
            <a:extLst>
              <a:ext uri="{FF2B5EF4-FFF2-40B4-BE49-F238E27FC236}">
                <a16:creationId xmlns:a16="http://schemas.microsoft.com/office/drawing/2014/main" id="{22A356E5-2741-884C-9CB9-74D790C8BBB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6709" t="13772" r="6987" b="11174"/>
          <a:stretch/>
        </p:blipFill>
        <p:spPr>
          <a:xfrm>
            <a:off x="3816363" y="494289"/>
            <a:ext cx="2214271" cy="1294486"/>
          </a:xfrm>
          <a:prstGeom prst="rect">
            <a:avLst/>
          </a:prstGeom>
          <a:ln w="12700">
            <a:solidFill>
              <a:schemeClr val="tx1"/>
            </a:solidFill>
          </a:ln>
        </p:spPr>
      </p:pic>
      <p:pic>
        <p:nvPicPr>
          <p:cNvPr id="11" name="Picture 10">
            <a:extLst>
              <a:ext uri="{FF2B5EF4-FFF2-40B4-BE49-F238E27FC236}">
                <a16:creationId xmlns:a16="http://schemas.microsoft.com/office/drawing/2014/main" id="{569AABA7-0288-034D-B203-E886BBED85C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932" t="3924" r="9432" b="10150"/>
          <a:stretch/>
        </p:blipFill>
        <p:spPr>
          <a:xfrm>
            <a:off x="9691748" y="1862976"/>
            <a:ext cx="1128344" cy="1719977"/>
          </a:xfrm>
          <a:prstGeom prst="rect">
            <a:avLst/>
          </a:prstGeom>
          <a:ln w="12700">
            <a:solidFill>
              <a:schemeClr val="tx1"/>
            </a:solidFill>
          </a:ln>
        </p:spPr>
      </p:pic>
      <p:pic>
        <p:nvPicPr>
          <p:cNvPr id="12" name="Picture 11">
            <a:extLst>
              <a:ext uri="{FF2B5EF4-FFF2-40B4-BE49-F238E27FC236}">
                <a16:creationId xmlns:a16="http://schemas.microsoft.com/office/drawing/2014/main" id="{F2315150-17E5-9448-9008-0A9322A05BD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03" r="107"/>
          <a:stretch/>
        </p:blipFill>
        <p:spPr>
          <a:xfrm>
            <a:off x="6123999" y="68799"/>
            <a:ext cx="1747265" cy="1719976"/>
          </a:xfrm>
          <a:prstGeom prst="rect">
            <a:avLst/>
          </a:prstGeom>
          <a:ln w="12700">
            <a:solidFill>
              <a:schemeClr val="tx1"/>
            </a:solidFill>
          </a:ln>
        </p:spPr>
      </p:pic>
      <p:pic>
        <p:nvPicPr>
          <p:cNvPr id="13" name="Picture 12">
            <a:extLst>
              <a:ext uri="{FF2B5EF4-FFF2-40B4-BE49-F238E27FC236}">
                <a16:creationId xmlns:a16="http://schemas.microsoft.com/office/drawing/2014/main" id="{ED138E4F-94BC-5F4E-87BB-8C62CE6D2B9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338" t="8333" r="9338" b="8333"/>
          <a:stretch/>
        </p:blipFill>
        <p:spPr>
          <a:xfrm>
            <a:off x="6123999" y="1862976"/>
            <a:ext cx="1747265" cy="1719916"/>
          </a:xfrm>
          <a:prstGeom prst="rect">
            <a:avLst/>
          </a:prstGeom>
          <a:ln w="12700">
            <a:solidFill>
              <a:schemeClr val="tx1"/>
            </a:solidFill>
          </a:ln>
        </p:spPr>
      </p:pic>
      <p:pic>
        <p:nvPicPr>
          <p:cNvPr id="15" name="kettle_video">
            <a:hlinkClick r:id="" action="ppaction://media"/>
            <a:extLst>
              <a:ext uri="{FF2B5EF4-FFF2-40B4-BE49-F238E27FC236}">
                <a16:creationId xmlns:a16="http://schemas.microsoft.com/office/drawing/2014/main" id="{81D71EE4-D6C4-4946-8BB2-2CA0C406E5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1"/>
          <a:srcRect l="1039" r="835"/>
          <a:stretch/>
        </p:blipFill>
        <p:spPr>
          <a:xfrm>
            <a:off x="7924120" y="68076"/>
            <a:ext cx="1687896" cy="1720699"/>
          </a:xfrm>
          <a:prstGeom prst="rect">
            <a:avLst/>
          </a:prstGeom>
          <a:ln w="12700">
            <a:solidFill>
              <a:schemeClr val="tx1"/>
            </a:solidFill>
          </a:ln>
        </p:spPr>
      </p:pic>
      <p:pic>
        <p:nvPicPr>
          <p:cNvPr id="16" name="bowl_video">
            <a:hlinkClick r:id="" action="ppaction://media"/>
            <a:extLst>
              <a:ext uri="{FF2B5EF4-FFF2-40B4-BE49-F238E27FC236}">
                <a16:creationId xmlns:a16="http://schemas.microsoft.com/office/drawing/2014/main" id="{1105BA44-D903-6849-A91A-53614B7724C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2"/>
          <a:srcRect t="5077" b="6612"/>
          <a:stretch/>
        </p:blipFill>
        <p:spPr>
          <a:xfrm>
            <a:off x="3814933" y="1862976"/>
            <a:ext cx="2217131" cy="1294486"/>
          </a:xfrm>
          <a:prstGeom prst="rect">
            <a:avLst/>
          </a:prstGeom>
          <a:ln w="12700">
            <a:solidFill>
              <a:schemeClr val="tx1"/>
            </a:solidFill>
          </a:ln>
        </p:spPr>
      </p:pic>
      <p:pic>
        <p:nvPicPr>
          <p:cNvPr id="17" name="jug_video">
            <a:hlinkClick r:id="" action="ppaction://media"/>
            <a:extLst>
              <a:ext uri="{FF2B5EF4-FFF2-40B4-BE49-F238E27FC236}">
                <a16:creationId xmlns:a16="http://schemas.microsoft.com/office/drawing/2014/main" id="{FCDA7883-FD62-1D42-8640-8A1DF45975B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3"/>
          <a:srcRect l="8484" r="8484"/>
          <a:stretch/>
        </p:blipFill>
        <p:spPr>
          <a:xfrm>
            <a:off x="10867740" y="68800"/>
            <a:ext cx="1231281" cy="1719975"/>
          </a:xfrm>
          <a:prstGeom prst="rect">
            <a:avLst/>
          </a:prstGeom>
          <a:ln w="12700">
            <a:solidFill>
              <a:schemeClr val="tx1"/>
            </a:solidFill>
          </a:ln>
        </p:spPr>
      </p:pic>
      <p:pic>
        <p:nvPicPr>
          <p:cNvPr id="18" name="sphere_video">
            <a:hlinkClick r:id="" action="ppaction://media"/>
            <a:extLst>
              <a:ext uri="{FF2B5EF4-FFF2-40B4-BE49-F238E27FC236}">
                <a16:creationId xmlns:a16="http://schemas.microsoft.com/office/drawing/2014/main" id="{3ADDAEED-CDDF-464A-AA3B-B98A1D734EFF}"/>
              </a:ext>
            </a:extLst>
          </p:cNvPr>
          <p:cNvPicPr>
            <a:picLocks noChangeAspect="1"/>
          </p:cNvPicPr>
          <p:nvPr>
            <a:videoFile r:link="rId8"/>
            <p:extLst>
              <p:ext uri="{DAA4B4D4-6D71-4841-9C94-3DE7FCFB9230}">
                <p14:media xmlns:p14="http://schemas.microsoft.com/office/powerpoint/2010/main" r:embed="rId7"/>
              </p:ext>
            </p:extLst>
          </p:nvPr>
        </p:nvPicPr>
        <p:blipFill>
          <a:blip r:embed="rId24"/>
          <a:stretch>
            <a:fillRect/>
          </a:stretch>
        </p:blipFill>
        <p:spPr>
          <a:xfrm>
            <a:off x="7924120" y="1862976"/>
            <a:ext cx="1687896" cy="1719916"/>
          </a:xfrm>
          <a:prstGeom prst="rect">
            <a:avLst/>
          </a:prstGeom>
          <a:ln w="12700">
            <a:solidFill>
              <a:schemeClr val="tx1"/>
            </a:solidFill>
          </a:ln>
        </p:spPr>
      </p:pic>
      <p:pic>
        <p:nvPicPr>
          <p:cNvPr id="19" name="vase_video">
            <a:hlinkClick r:id="" action="ppaction://media"/>
            <a:extLst>
              <a:ext uri="{FF2B5EF4-FFF2-40B4-BE49-F238E27FC236}">
                <a16:creationId xmlns:a16="http://schemas.microsoft.com/office/drawing/2014/main" id="{745DFA90-424D-2048-BCB6-883BE99CC64B}"/>
              </a:ext>
            </a:extLst>
          </p:cNvPr>
          <p:cNvPicPr>
            <a:picLocks noChangeAspect="1"/>
          </p:cNvPicPr>
          <p:nvPr>
            <a:videoFile r:link="rId10"/>
            <p:extLst>
              <p:ext uri="{DAA4B4D4-6D71-4841-9C94-3DE7FCFB9230}">
                <p14:media xmlns:p14="http://schemas.microsoft.com/office/powerpoint/2010/main" r:embed="rId9"/>
              </p:ext>
            </p:extLst>
          </p:nvPr>
        </p:nvPicPr>
        <p:blipFill>
          <a:blip r:embed="rId25"/>
          <a:stretch>
            <a:fillRect/>
          </a:stretch>
        </p:blipFill>
        <p:spPr>
          <a:xfrm>
            <a:off x="10867740" y="1862976"/>
            <a:ext cx="1231282" cy="1720699"/>
          </a:xfrm>
          <a:prstGeom prst="rect">
            <a:avLst/>
          </a:prstGeom>
          <a:ln w="12700">
            <a:solidFill>
              <a:schemeClr val="tx1"/>
            </a:solidFill>
          </a:ln>
        </p:spPr>
      </p:pic>
      <p:pic>
        <p:nvPicPr>
          <p:cNvPr id="20" name="Picture 19">
            <a:extLst>
              <a:ext uri="{FF2B5EF4-FFF2-40B4-BE49-F238E27FC236}">
                <a16:creationId xmlns:a16="http://schemas.microsoft.com/office/drawing/2014/main" id="{9DCD3278-816B-A248-8CD2-22F1C42C2351}"/>
              </a:ext>
            </a:extLst>
          </p:cNvPr>
          <p:cNvPicPr>
            <a:picLocks noChangeAspect="1"/>
          </p:cNvPicPr>
          <p:nvPr/>
        </p:nvPicPr>
        <p:blipFill>
          <a:blip r:embed="rId26"/>
          <a:srcRect/>
          <a:stretch/>
        </p:blipFill>
        <p:spPr>
          <a:xfrm>
            <a:off x="393222" y="1806559"/>
            <a:ext cx="2999299" cy="2999299"/>
          </a:xfrm>
          <a:prstGeom prst="rect">
            <a:avLst/>
          </a:prstGeom>
          <a:ln w="38100">
            <a:solidFill>
              <a:srgbClr val="FFA900"/>
            </a:solidFill>
          </a:ln>
        </p:spPr>
      </p:pic>
      <p:grpSp>
        <p:nvGrpSpPr>
          <p:cNvPr id="7" name="Group 6">
            <a:extLst>
              <a:ext uri="{FF2B5EF4-FFF2-40B4-BE49-F238E27FC236}">
                <a16:creationId xmlns:a16="http://schemas.microsoft.com/office/drawing/2014/main" id="{D71A06FE-D28A-4A47-B9D4-4B57152F31DC}"/>
              </a:ext>
            </a:extLst>
          </p:cNvPr>
          <p:cNvGrpSpPr/>
          <p:nvPr/>
        </p:nvGrpSpPr>
        <p:grpSpPr>
          <a:xfrm>
            <a:off x="21542" y="5169426"/>
            <a:ext cx="5700074" cy="1114111"/>
            <a:chOff x="316267" y="5300103"/>
            <a:chExt cx="5257866" cy="1027679"/>
          </a:xfrm>
        </p:grpSpPr>
        <p:pic>
          <p:nvPicPr>
            <p:cNvPr id="4" name="Picture 3">
              <a:extLst>
                <a:ext uri="{FF2B5EF4-FFF2-40B4-BE49-F238E27FC236}">
                  <a16:creationId xmlns:a16="http://schemas.microsoft.com/office/drawing/2014/main" id="{7C022430-17B2-0249-9991-0A29DE62EE7A}"/>
                </a:ext>
              </a:extLst>
            </p:cNvPr>
            <p:cNvPicPr>
              <a:picLocks noChangeAspect="1"/>
            </p:cNvPicPr>
            <p:nvPr/>
          </p:nvPicPr>
          <p:blipFill>
            <a:blip r:embed="rId27"/>
            <a:stretch>
              <a:fillRect/>
            </a:stretch>
          </p:blipFill>
          <p:spPr>
            <a:xfrm>
              <a:off x="2308696" y="5300103"/>
              <a:ext cx="1020577" cy="1025319"/>
            </a:xfrm>
            <a:prstGeom prst="rect">
              <a:avLst/>
            </a:prstGeom>
          </p:spPr>
        </p:pic>
        <p:pic>
          <p:nvPicPr>
            <p:cNvPr id="5" name="Picture 4">
              <a:extLst>
                <a:ext uri="{FF2B5EF4-FFF2-40B4-BE49-F238E27FC236}">
                  <a16:creationId xmlns:a16="http://schemas.microsoft.com/office/drawing/2014/main" id="{E2EAF328-FF3C-B546-B9CD-AA27EC928F3C}"/>
                </a:ext>
              </a:extLst>
            </p:cNvPr>
            <p:cNvPicPr>
              <a:picLocks noChangeAspect="1"/>
            </p:cNvPicPr>
            <p:nvPr/>
          </p:nvPicPr>
          <p:blipFill>
            <a:blip r:embed="rId28"/>
            <a:stretch>
              <a:fillRect/>
            </a:stretch>
          </p:blipFill>
          <p:spPr>
            <a:xfrm>
              <a:off x="316267" y="5303496"/>
              <a:ext cx="1997920" cy="1024286"/>
            </a:xfrm>
            <a:prstGeom prst="rect">
              <a:avLst/>
            </a:prstGeom>
          </p:spPr>
        </p:pic>
        <p:pic>
          <p:nvPicPr>
            <p:cNvPr id="6" name="Picture 5">
              <a:extLst>
                <a:ext uri="{FF2B5EF4-FFF2-40B4-BE49-F238E27FC236}">
                  <a16:creationId xmlns:a16="http://schemas.microsoft.com/office/drawing/2014/main" id="{FA094870-9630-2046-A7FF-F9C37F50BC4A}"/>
                </a:ext>
              </a:extLst>
            </p:cNvPr>
            <p:cNvPicPr>
              <a:picLocks noChangeAspect="1"/>
            </p:cNvPicPr>
            <p:nvPr/>
          </p:nvPicPr>
          <p:blipFill>
            <a:blip r:embed="rId29"/>
            <a:stretch>
              <a:fillRect/>
            </a:stretch>
          </p:blipFill>
          <p:spPr>
            <a:xfrm>
              <a:off x="3423396" y="5300103"/>
              <a:ext cx="2150737" cy="981598"/>
            </a:xfrm>
            <a:prstGeom prst="rect">
              <a:avLst/>
            </a:prstGeom>
          </p:spPr>
        </p:pic>
      </p:grpSp>
    </p:spTree>
    <p:extLst>
      <p:ext uri="{BB962C8B-B14F-4D97-AF65-F5344CB8AC3E}">
        <p14:creationId xmlns:p14="http://schemas.microsoft.com/office/powerpoint/2010/main" val="15718843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40" fill="hold"/>
                                        <p:tgtEl>
                                          <p:spTgt spid="16"/>
                                        </p:tgtEl>
                                      </p:cBhvr>
                                    </p:cmd>
                                  </p:childTnLst>
                                </p:cTn>
                              </p:par>
                              <p:par>
                                <p:cTn id="7" presetID="1" presetClass="mediacall" presetSubtype="0" fill="hold" nodeType="withEffect">
                                  <p:stCondLst>
                                    <p:cond delay="0"/>
                                  </p:stCondLst>
                                  <p:childTnLst>
                                    <p:cmd type="call" cmd="playFrom(0.0)">
                                      <p:cBhvr>
                                        <p:cTn id="8" dur="16900" fill="hold"/>
                                        <p:tgtEl>
                                          <p:spTgt spid="15"/>
                                        </p:tgtEl>
                                      </p:cBhvr>
                                    </p:cmd>
                                  </p:childTnLst>
                                </p:cTn>
                              </p:par>
                              <p:par>
                                <p:cTn id="9" presetID="1" presetClass="mediacall" presetSubtype="0" fill="hold" nodeType="withEffect">
                                  <p:stCondLst>
                                    <p:cond delay="0"/>
                                  </p:stCondLst>
                                  <p:childTnLst>
                                    <p:cmd type="call" cmd="playFrom(0.0)">
                                      <p:cBhvr>
                                        <p:cTn id="10" dur="19100" fill="hold"/>
                                        <p:tgtEl>
                                          <p:spTgt spid="17"/>
                                        </p:tgtEl>
                                      </p:cBhvr>
                                    </p:cmd>
                                  </p:childTnLst>
                                </p:cTn>
                              </p:par>
                              <p:par>
                                <p:cTn id="11" presetID="1" presetClass="mediacall" presetSubtype="0" fill="hold" nodeType="withEffect">
                                  <p:stCondLst>
                                    <p:cond delay="0"/>
                                  </p:stCondLst>
                                  <p:childTnLst>
                                    <p:cmd type="call" cmd="playFrom(0.0)">
                                      <p:cBhvr>
                                        <p:cTn id="12" dur="16450" fill="hold"/>
                                        <p:tgtEl>
                                          <p:spTgt spid="19"/>
                                        </p:tgtEl>
                                      </p:cBhvr>
                                    </p:cmd>
                                  </p:childTnLst>
                                </p:cTn>
                              </p:par>
                              <p:par>
                                <p:cTn id="13" presetID="1" presetClass="mediacall" presetSubtype="0" fill="hold" nodeType="withEffect">
                                  <p:stCondLst>
                                    <p:cond delay="0"/>
                                  </p:stCondLst>
                                  <p:childTnLst>
                                    <p:cmd type="call" cmd="playFrom(0.0)">
                                      <p:cBhvr>
                                        <p:cTn id="14" dur="147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5" repeatCount="indefinite" fill="hold" display="0">
                  <p:stCondLst>
                    <p:cond delay="indefinite"/>
                  </p:stCondLst>
                </p:cTn>
                <p:tgtEl>
                  <p:spTgt spid="16"/>
                </p:tgtEl>
              </p:cMediaNode>
            </p:video>
            <p:video>
              <p:cMediaNode>
                <p:cTn id="16" repeatCount="indefinite" fill="hold" display="0">
                  <p:stCondLst>
                    <p:cond delay="indefinite"/>
                  </p:stCondLst>
                </p:cTn>
                <p:tgtEl>
                  <p:spTgt spid="15"/>
                </p:tgtEl>
              </p:cMediaNode>
            </p:video>
            <p:video>
              <p:cMediaNode>
                <p:cTn id="17" repeatCount="indefinite" fill="hold" display="0">
                  <p:stCondLst>
                    <p:cond delay="indefinite"/>
                  </p:stCondLst>
                </p:cTn>
                <p:tgtEl>
                  <p:spTgt spid="18"/>
                </p:tgtEl>
              </p:cMediaNode>
            </p:video>
            <p:video>
              <p:cMediaNode>
                <p:cTn id="18" repeatCount="indefinite" fill="hold" display="0">
                  <p:stCondLst>
                    <p:cond delay="indefinite"/>
                  </p:stCondLst>
                </p:cTn>
                <p:tgtEl>
                  <p:spTgt spid="17"/>
                </p:tgtEl>
              </p:cMediaNode>
            </p:video>
            <p:video>
              <p:cMediaNode>
                <p:cTn id="19" repeatCount="indefinite" fill="hold" display="0">
                  <p:stCondLst>
                    <p:cond delay="indefinite"/>
                  </p:stCondLst>
                </p:cTn>
                <p:tgtEl>
                  <p:spTgt spid="19"/>
                </p:tgtEl>
              </p:cMediaNode>
            </p:video>
          </p:childTnLst>
        </p:cTn>
      </p:par>
    </p:tnLst>
  </p:timing>
  <p:extLst>
    <p:ext uri="{E180D4A7-C9FB-4DFB-919C-405C955672EB}">
      <p14:showEvtLst xmlns:p14="http://schemas.microsoft.com/office/powerpoint/2010/main">
        <p14:playEvt time="10" objId="16"/>
        <p14:playEvt time="15" objId="15"/>
        <p14:playEvt time="19" objId="17"/>
        <p14:playEvt time="23" objId="19"/>
        <p14:playEvt time="27" objId="18"/>
        <p14:stopEvt time="5967" objId="16"/>
        <p14:stopEvt time="5967" objId="15"/>
        <p14:stopEvt time="5967" objId="18"/>
        <p14:stopEvt time="5967" objId="17"/>
        <p14:stopEvt time="5967" objId="19"/>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F19C0D0-2C27-B14D-AEBC-3E016429851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395" t="14999" r="14465" b="12779"/>
          <a:stretch/>
        </p:blipFill>
        <p:spPr>
          <a:xfrm>
            <a:off x="8650638" y="577681"/>
            <a:ext cx="1615411" cy="2462426"/>
          </a:xfrm>
          <a:prstGeom prst="rect">
            <a:avLst/>
          </a:prstGeom>
          <a:ln w="12700">
            <a:solidFill>
              <a:schemeClr val="tx1"/>
            </a:solidFill>
          </a:ln>
        </p:spPr>
      </p:pic>
      <p:pic>
        <p:nvPicPr>
          <p:cNvPr id="26" name="Picture 25">
            <a:extLst>
              <a:ext uri="{FF2B5EF4-FFF2-40B4-BE49-F238E27FC236}">
                <a16:creationId xmlns:a16="http://schemas.microsoft.com/office/drawing/2014/main" id="{764A7C23-3456-BE46-8A89-55592C90622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709" t="13772" r="6987" b="11174"/>
          <a:stretch/>
        </p:blipFill>
        <p:spPr>
          <a:xfrm>
            <a:off x="76917" y="1363300"/>
            <a:ext cx="3170093" cy="1853270"/>
          </a:xfrm>
          <a:prstGeom prst="rect">
            <a:avLst/>
          </a:prstGeom>
          <a:ln w="12700">
            <a:solidFill>
              <a:schemeClr val="tx1"/>
            </a:solidFill>
          </a:ln>
        </p:spPr>
      </p:pic>
      <p:pic>
        <p:nvPicPr>
          <p:cNvPr id="28" name="Picture 27">
            <a:extLst>
              <a:ext uri="{FF2B5EF4-FFF2-40B4-BE49-F238E27FC236}">
                <a16:creationId xmlns:a16="http://schemas.microsoft.com/office/drawing/2014/main" id="{B876302D-14E7-BC47-90DA-7528037FCA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932" t="3924" r="9432" b="10150"/>
          <a:stretch/>
        </p:blipFill>
        <p:spPr>
          <a:xfrm>
            <a:off x="8650638" y="3565148"/>
            <a:ext cx="1615411" cy="2462429"/>
          </a:xfrm>
          <a:prstGeom prst="rect">
            <a:avLst/>
          </a:prstGeom>
          <a:ln w="12700">
            <a:solidFill>
              <a:schemeClr val="tx1"/>
            </a:solidFill>
          </a:ln>
        </p:spPr>
      </p:pic>
      <p:pic>
        <p:nvPicPr>
          <p:cNvPr id="29" name="Picture 28">
            <a:extLst>
              <a:ext uri="{FF2B5EF4-FFF2-40B4-BE49-F238E27FC236}">
                <a16:creationId xmlns:a16="http://schemas.microsoft.com/office/drawing/2014/main" id="{EFF16820-9392-D640-8BBA-68261D9FCF0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03" r="107"/>
          <a:stretch/>
        </p:blipFill>
        <p:spPr>
          <a:xfrm>
            <a:off x="3457011" y="577681"/>
            <a:ext cx="2501497" cy="2462427"/>
          </a:xfrm>
          <a:prstGeom prst="rect">
            <a:avLst/>
          </a:prstGeom>
          <a:ln w="12700">
            <a:solidFill>
              <a:schemeClr val="tx1"/>
            </a:solidFill>
          </a:ln>
        </p:spPr>
      </p:pic>
      <p:pic>
        <p:nvPicPr>
          <p:cNvPr id="30" name="Picture 29">
            <a:extLst>
              <a:ext uri="{FF2B5EF4-FFF2-40B4-BE49-F238E27FC236}">
                <a16:creationId xmlns:a16="http://schemas.microsoft.com/office/drawing/2014/main" id="{7B400E95-BC4B-6448-A10D-F1CB4E80F41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338" t="8333" r="9338" b="8333"/>
          <a:stretch/>
        </p:blipFill>
        <p:spPr>
          <a:xfrm>
            <a:off x="3457010" y="3565191"/>
            <a:ext cx="2501498" cy="2462343"/>
          </a:xfrm>
          <a:prstGeom prst="rect">
            <a:avLst/>
          </a:prstGeom>
          <a:ln w="12700">
            <a:solidFill>
              <a:schemeClr val="tx1"/>
            </a:solidFill>
          </a:ln>
        </p:spPr>
      </p:pic>
      <p:sp>
        <p:nvSpPr>
          <p:cNvPr id="21" name="Title 10">
            <a:extLst>
              <a:ext uri="{FF2B5EF4-FFF2-40B4-BE49-F238E27FC236}">
                <a16:creationId xmlns:a16="http://schemas.microsoft.com/office/drawing/2014/main" id="{72A618C6-66B5-6E45-8734-661A569DFA3B}"/>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pic>
        <p:nvPicPr>
          <p:cNvPr id="13" name="kettle_video">
            <a:hlinkClick r:id="" action="ppaction://media"/>
            <a:extLst>
              <a:ext uri="{FF2B5EF4-FFF2-40B4-BE49-F238E27FC236}">
                <a16:creationId xmlns:a16="http://schemas.microsoft.com/office/drawing/2014/main" id="{5C658D46-8F0B-FD4D-8C7A-E64CD13B61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1039" r="835"/>
          <a:stretch/>
        </p:blipFill>
        <p:spPr>
          <a:xfrm>
            <a:off x="6039462" y="579026"/>
            <a:ext cx="2412844" cy="2459736"/>
          </a:xfrm>
          <a:prstGeom prst="rect">
            <a:avLst/>
          </a:prstGeom>
          <a:ln w="12700">
            <a:solidFill>
              <a:schemeClr val="tx1"/>
            </a:solidFill>
          </a:ln>
        </p:spPr>
      </p:pic>
      <p:pic>
        <p:nvPicPr>
          <p:cNvPr id="14" name="bowl_video">
            <a:hlinkClick r:id="" action="ppaction://media"/>
            <a:extLst>
              <a:ext uri="{FF2B5EF4-FFF2-40B4-BE49-F238E27FC236}">
                <a16:creationId xmlns:a16="http://schemas.microsoft.com/office/drawing/2014/main" id="{DCB170D0-FF73-C842-9CD3-2DC2FA5EC40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9"/>
          <a:srcRect t="5077" b="6612"/>
          <a:stretch/>
        </p:blipFill>
        <p:spPr>
          <a:xfrm>
            <a:off x="75479" y="3370008"/>
            <a:ext cx="3172968" cy="1852559"/>
          </a:xfrm>
          <a:prstGeom prst="rect">
            <a:avLst/>
          </a:prstGeom>
          <a:ln w="12700">
            <a:solidFill>
              <a:schemeClr val="tx1"/>
            </a:solidFill>
          </a:ln>
        </p:spPr>
      </p:pic>
      <p:pic>
        <p:nvPicPr>
          <p:cNvPr id="15" name="jug_video">
            <a:hlinkClick r:id="" action="ppaction://media"/>
            <a:extLst>
              <a:ext uri="{FF2B5EF4-FFF2-40B4-BE49-F238E27FC236}">
                <a16:creationId xmlns:a16="http://schemas.microsoft.com/office/drawing/2014/main" id="{3D04C491-E462-7A49-94EF-43D755E3148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0"/>
          <a:srcRect l="8484" r="8484"/>
          <a:stretch/>
        </p:blipFill>
        <p:spPr>
          <a:xfrm>
            <a:off x="10355666" y="579026"/>
            <a:ext cx="1760855" cy="2459736"/>
          </a:xfrm>
          <a:prstGeom prst="rect">
            <a:avLst/>
          </a:prstGeom>
          <a:ln w="12700">
            <a:solidFill>
              <a:schemeClr val="tx1"/>
            </a:solidFill>
          </a:ln>
        </p:spPr>
      </p:pic>
      <p:pic>
        <p:nvPicPr>
          <p:cNvPr id="16" name="sphere_video">
            <a:hlinkClick r:id="" action="ppaction://media"/>
            <a:extLst>
              <a:ext uri="{FF2B5EF4-FFF2-40B4-BE49-F238E27FC236}">
                <a16:creationId xmlns:a16="http://schemas.microsoft.com/office/drawing/2014/main" id="{C930B83C-1CF8-234D-89A1-AA9706D8439D}"/>
              </a:ext>
            </a:extLst>
          </p:cNvPr>
          <p:cNvPicPr>
            <a:picLocks noChangeAspect="1"/>
          </p:cNvPicPr>
          <p:nvPr>
            <a:videoFile r:link="rId8"/>
            <p:extLst>
              <p:ext uri="{DAA4B4D4-6D71-4841-9C94-3DE7FCFB9230}">
                <p14:media xmlns:p14="http://schemas.microsoft.com/office/powerpoint/2010/main" r:embed="rId7"/>
              </p:ext>
            </p:extLst>
          </p:nvPr>
        </p:nvPicPr>
        <p:blipFill>
          <a:blip r:embed="rId21"/>
          <a:stretch>
            <a:fillRect/>
          </a:stretch>
        </p:blipFill>
        <p:spPr>
          <a:xfrm>
            <a:off x="6039462" y="3566494"/>
            <a:ext cx="2413943" cy="2459736"/>
          </a:xfrm>
          <a:prstGeom prst="rect">
            <a:avLst/>
          </a:prstGeom>
          <a:ln w="12700">
            <a:solidFill>
              <a:schemeClr val="tx1"/>
            </a:solidFill>
          </a:ln>
        </p:spPr>
      </p:pic>
      <p:pic>
        <p:nvPicPr>
          <p:cNvPr id="17" name="vase_video">
            <a:hlinkClick r:id="" action="ppaction://media"/>
            <a:extLst>
              <a:ext uri="{FF2B5EF4-FFF2-40B4-BE49-F238E27FC236}">
                <a16:creationId xmlns:a16="http://schemas.microsoft.com/office/drawing/2014/main" id="{B8A8460B-023A-A647-93A7-72758F4C3BAF}"/>
              </a:ext>
            </a:extLst>
          </p:cNvPr>
          <p:cNvPicPr>
            <a:picLocks noChangeAspect="1"/>
          </p:cNvPicPr>
          <p:nvPr>
            <a:videoFile r:link="rId10"/>
            <p:extLst>
              <p:ext uri="{DAA4B4D4-6D71-4841-9C94-3DE7FCFB9230}">
                <p14:media xmlns:p14="http://schemas.microsoft.com/office/powerpoint/2010/main" r:embed="rId9"/>
              </p:ext>
            </p:extLst>
          </p:nvPr>
        </p:nvPicPr>
        <p:blipFill>
          <a:blip r:embed="rId22"/>
          <a:stretch>
            <a:fillRect/>
          </a:stretch>
        </p:blipFill>
        <p:spPr>
          <a:xfrm>
            <a:off x="10355666" y="3566494"/>
            <a:ext cx="1760114" cy="2459736"/>
          </a:xfrm>
          <a:prstGeom prst="rect">
            <a:avLst/>
          </a:prstGeom>
          <a:ln w="12700">
            <a:solidFill>
              <a:schemeClr val="tx1"/>
            </a:solidFill>
          </a:ln>
        </p:spPr>
      </p:pic>
    </p:spTree>
    <p:extLst>
      <p:ext uri="{BB962C8B-B14F-4D97-AF65-F5344CB8AC3E}">
        <p14:creationId xmlns:p14="http://schemas.microsoft.com/office/powerpoint/2010/main" val="21758780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00" fill="hold"/>
                                        <p:tgtEl>
                                          <p:spTgt spid="13"/>
                                        </p:tgtEl>
                                      </p:cBhvr>
                                    </p:cmd>
                                  </p:childTnLst>
                                </p:cTn>
                              </p:par>
                              <p:par>
                                <p:cTn id="7" presetID="1" presetClass="mediacall" presetSubtype="0" fill="hold" nodeType="withEffect">
                                  <p:stCondLst>
                                    <p:cond delay="0"/>
                                  </p:stCondLst>
                                  <p:childTnLst>
                                    <p:cmd type="call" cmd="playFrom(0.0)">
                                      <p:cBhvr>
                                        <p:cTn id="8" dur="10640" fill="hold"/>
                                        <p:tgtEl>
                                          <p:spTgt spid="14"/>
                                        </p:tgtEl>
                                      </p:cBhvr>
                                    </p:cmd>
                                  </p:childTnLst>
                                </p:cTn>
                              </p:par>
                              <p:par>
                                <p:cTn id="9" presetID="1" presetClass="mediacall" presetSubtype="0" fill="hold" nodeType="withEffect">
                                  <p:stCondLst>
                                    <p:cond delay="0"/>
                                  </p:stCondLst>
                                  <p:childTnLst>
                                    <p:cmd type="call" cmd="playFrom(0.0)">
                                      <p:cBhvr>
                                        <p:cTn id="10" dur="19100" fill="hold"/>
                                        <p:tgtEl>
                                          <p:spTgt spid="15"/>
                                        </p:tgtEl>
                                      </p:cBhvr>
                                    </p:cmd>
                                  </p:childTnLst>
                                </p:cTn>
                              </p:par>
                              <p:par>
                                <p:cTn id="11" presetID="1" presetClass="mediacall" presetSubtype="0" fill="hold" nodeType="withEffect">
                                  <p:stCondLst>
                                    <p:cond delay="0"/>
                                  </p:stCondLst>
                                  <p:childTnLst>
                                    <p:cmd type="call" cmd="playFrom(0.0)">
                                      <p:cBhvr>
                                        <p:cTn id="12" dur="14700" fill="hold"/>
                                        <p:tgtEl>
                                          <p:spTgt spid="16"/>
                                        </p:tgtEl>
                                      </p:cBhvr>
                                    </p:cmd>
                                  </p:childTnLst>
                                </p:cTn>
                              </p:par>
                              <p:par>
                                <p:cTn id="13" presetID="1" presetClass="mediacall" presetSubtype="0" fill="hold" nodeType="withEffect">
                                  <p:stCondLst>
                                    <p:cond delay="0"/>
                                  </p:stCondLst>
                                  <p:childTnLst>
                                    <p:cmd type="call" cmd="playFrom(0.0)">
                                      <p:cBhvr>
                                        <p:cTn id="14" dur="1645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3"/>
                                        </p:tgtEl>
                                      </p:cBhvr>
                                    </p:cmd>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5"/>
                                        </p:tgtEl>
                                      </p:cBhvr>
                                    </p:cmd>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6"/>
                                        </p:tgtEl>
                                      </p:cBhvr>
                                    </p:cmd>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7"/>
                                        </p:tgtEl>
                                      </p:cBhvr>
                                    </p:cmd>
                                  </p:childTnLst>
                                </p:cTn>
                              </p:par>
                            </p:childTnLst>
                          </p:cTn>
                        </p:par>
                      </p:childTnLst>
                    </p:cTn>
                  </p:par>
                </p:childTnLst>
              </p:cTn>
              <p:nextCondLst>
                <p:cond evt="onClick" delay="0">
                  <p:tgtEl>
                    <p:spTgt spid="17"/>
                  </p:tgtEl>
                </p:cond>
              </p:nextCondLst>
            </p:seq>
            <p:video>
              <p:cMediaNode vol="80000">
                <p:cTn id="40" repeatCount="indefinite" fill="remove" display="0">
                  <p:stCondLst>
                    <p:cond delay="indefinite"/>
                  </p:stCondLst>
                </p:cTn>
                <p:tgtEl>
                  <p:spTgt spid="13"/>
                </p:tgtEl>
              </p:cMediaNode>
            </p:video>
            <p:video>
              <p:cMediaNode vol="80000">
                <p:cTn id="41" repeatCount="indefinite" fill="remove" display="0">
                  <p:stCondLst>
                    <p:cond delay="indefinite"/>
                  </p:stCondLst>
                </p:cTn>
                <p:tgtEl>
                  <p:spTgt spid="14"/>
                </p:tgtEl>
              </p:cMediaNode>
            </p:video>
            <p:video>
              <p:cMediaNode vol="80000">
                <p:cTn id="42" repeatCount="indefinite" fill="remove" display="0">
                  <p:stCondLst>
                    <p:cond delay="indefinite"/>
                  </p:stCondLst>
                </p:cTn>
                <p:tgtEl>
                  <p:spTgt spid="15"/>
                </p:tgtEl>
              </p:cMediaNode>
            </p:video>
            <p:video>
              <p:cMediaNode vol="80000">
                <p:cTn id="43" repeatCount="indefinite" fill="remove" display="0">
                  <p:stCondLst>
                    <p:cond delay="indefinite"/>
                  </p:stCondLst>
                </p:cTn>
                <p:tgtEl>
                  <p:spTgt spid="16"/>
                </p:tgtEl>
              </p:cMediaNode>
            </p:video>
            <p:video>
              <p:cMediaNode vol="80000">
                <p:cTn id="44" repeatCount="indefinite" fill="remove" display="0">
                  <p:stCondLst>
                    <p:cond delay="indefinite"/>
                  </p:stCondLst>
                </p:cTn>
                <p:tgtEl>
                  <p:spTgt spid="17"/>
                </p:tgtEl>
              </p:cMediaNode>
            </p:video>
          </p:childTnLst>
        </p:cTn>
      </p:par>
    </p:tnLst>
  </p:timing>
  <p:extLst>
    <p:ext uri="{E180D4A7-C9FB-4DFB-919C-405C955672EB}">
      <p14:showEvtLst xmlns:p14="http://schemas.microsoft.com/office/powerpoint/2010/main">
        <p14:playEvt time="8" objId="32"/>
        <p14:playEvt time="13" objId="31"/>
        <p14:playEvt time="17" objId="35"/>
        <p14:playEvt time="21" objId="36"/>
        <p14:playEvt time="26" objId="33"/>
        <p14:stopEvt time="10830" objId="32"/>
        <p14:stopEvt time="10830" objId="35"/>
        <p14:stopEvt time="10830" objId="33"/>
        <p14:stopEvt time="10830" objId="36"/>
        <p14:stopEvt time="10830" objId="31"/>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365D077-4E77-F34C-A409-3C8CC3353A64}"/>
              </a:ext>
            </a:extLst>
          </p:cNvPr>
          <p:cNvPicPr>
            <a:picLocks noChangeAspect="1"/>
          </p:cNvPicPr>
          <p:nvPr/>
        </p:nvPicPr>
        <p:blipFill>
          <a:blip r:embed="rId5"/>
          <a:srcRect/>
          <a:stretch/>
        </p:blipFill>
        <p:spPr>
          <a:xfrm>
            <a:off x="138072" y="1078197"/>
            <a:ext cx="5440603" cy="5440603"/>
          </a:xfrm>
          <a:prstGeom prst="rect">
            <a:avLst/>
          </a:prstGeom>
        </p:spPr>
      </p:pic>
      <p:sp>
        <p:nvSpPr>
          <p:cNvPr id="28" name="Title 1">
            <a:extLst>
              <a:ext uri="{FF2B5EF4-FFF2-40B4-BE49-F238E27FC236}">
                <a16:creationId xmlns:a16="http://schemas.microsoft.com/office/drawing/2014/main" id="{371B5D93-7FA1-1046-B960-5D39310FCABC}"/>
              </a:ext>
            </a:extLst>
          </p:cNvPr>
          <p:cNvSpPr>
            <a:spLocks noGrp="1"/>
          </p:cNvSpPr>
          <p:nvPr>
            <p:ph type="title"/>
          </p:nvPr>
        </p:nvSpPr>
        <p:spPr>
          <a:xfrm>
            <a:off x="838200" y="-5726"/>
            <a:ext cx="10515600" cy="1325563"/>
          </a:xfrm>
        </p:spPr>
        <p:txBody>
          <a:bodyPr/>
          <a:lstStyle/>
          <a:p>
            <a:r>
              <a:rPr lang="en-US" dirty="0"/>
              <a:t>Line-of-Sight (LOS) Imaging</a:t>
            </a:r>
          </a:p>
        </p:txBody>
      </p:sp>
      <p:sp>
        <p:nvSpPr>
          <p:cNvPr id="25" name="TextBox 24">
            <a:extLst>
              <a:ext uri="{FF2B5EF4-FFF2-40B4-BE49-F238E27FC236}">
                <a16:creationId xmlns:a16="http://schemas.microsoft.com/office/drawing/2014/main" id="{DE101B97-E8C2-5345-87DE-39057D966E24}"/>
              </a:ext>
            </a:extLst>
          </p:cNvPr>
          <p:cNvSpPr txBox="1"/>
          <p:nvPr/>
        </p:nvSpPr>
        <p:spPr>
          <a:xfrm>
            <a:off x="6011962" y="4283923"/>
            <a:ext cx="3819511" cy="2062103"/>
          </a:xfrm>
          <a:prstGeom prst="rect">
            <a:avLst/>
          </a:prstGeom>
          <a:noFill/>
          <a:ln>
            <a:noFill/>
          </a:ln>
        </p:spPr>
        <p:txBody>
          <a:bodyPr wrap="square" rtlCol="0">
            <a:spAutoFit/>
          </a:bodyPr>
          <a:lstStyle/>
          <a:p>
            <a:pPr marL="342900" lvl="0" indent="-342900" defTabSz="914400">
              <a:buFont typeface="Arial" panose="020B0604020202020204" pitchFamily="34" charset="0"/>
              <a:buChar char="•"/>
              <a:defRPr/>
            </a:pPr>
            <a:r>
              <a:rPr lang="en-US" sz="3200" kern="0" dirty="0">
                <a:latin typeface="Calibri"/>
                <a:ea typeface="Helvetica" charset="0"/>
                <a:cs typeface="Helvetica" charset="0"/>
              </a:rPr>
              <a:t>stereo</a:t>
            </a:r>
            <a:endParaRPr kumimoji="0" lang="en-US" sz="3200" b="0" i="0" u="none" strike="noStrike" kern="0" cap="none" spc="0" normalizeH="0" baseline="0" noProof="0" dirty="0">
              <a:ln>
                <a:noFill/>
              </a:ln>
              <a:effectLst/>
              <a:uLnTx/>
              <a:uFillTx/>
              <a:latin typeface="Calibri"/>
              <a:ea typeface="Helvetica" charset="0"/>
              <a:cs typeface="Helvetica" charset="0"/>
            </a:endParaRPr>
          </a:p>
          <a:p>
            <a:pPr marL="342900" lvl="0" indent="-342900" defTabSz="914400">
              <a:buFont typeface="Arial" panose="020B0604020202020204" pitchFamily="34" charset="0"/>
              <a:buChar char="•"/>
              <a:defRPr/>
            </a:pPr>
            <a:r>
              <a:rPr lang="en-US" sz="3200" kern="0" dirty="0">
                <a:latin typeface="Calibri"/>
                <a:ea typeface="Helvetica" charset="0"/>
                <a:cs typeface="Helvetica" charset="0"/>
              </a:rPr>
              <a:t>photometric stereo</a:t>
            </a:r>
          </a:p>
          <a:p>
            <a:pPr marL="342900" lvl="0" indent="-342900" defTabSz="914400">
              <a:buFont typeface="Arial" panose="020B0604020202020204" pitchFamily="34" charset="0"/>
              <a:buChar char="•"/>
              <a:defRPr/>
            </a:pPr>
            <a:r>
              <a:rPr lang="en-US" sz="3200" kern="0" dirty="0">
                <a:latin typeface="Calibri"/>
                <a:ea typeface="Helvetica" charset="0"/>
                <a:cs typeface="Helvetica" charset="0"/>
              </a:rPr>
              <a:t>structured light</a:t>
            </a:r>
          </a:p>
          <a:p>
            <a:pPr marL="342900" lvl="0" indent="-342900" defTabSz="914400">
              <a:buFont typeface="Arial" panose="020B0604020202020204" pitchFamily="34" charset="0"/>
              <a:buChar char="•"/>
              <a:defRPr/>
            </a:pPr>
            <a:r>
              <a:rPr lang="en-US" sz="3200" kern="0" dirty="0">
                <a:latin typeface="Calibri"/>
                <a:ea typeface="Helvetica" charset="0"/>
                <a:cs typeface="Helvetica" charset="0"/>
              </a:rPr>
              <a:t>laser ranging</a:t>
            </a:r>
          </a:p>
        </p:txBody>
      </p:sp>
      <p:sp>
        <p:nvSpPr>
          <p:cNvPr id="38" name="Title 10">
            <a:extLst>
              <a:ext uri="{FF2B5EF4-FFF2-40B4-BE49-F238E27FC236}">
                <a16:creationId xmlns:a16="http://schemas.microsoft.com/office/drawing/2014/main" id="{F8590303-57CE-234C-8FAD-B7E1CBD222CA}"/>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pic>
        <p:nvPicPr>
          <p:cNvPr id="39" name="Picture 38">
            <a:extLst>
              <a:ext uri="{FF2B5EF4-FFF2-40B4-BE49-F238E27FC236}">
                <a16:creationId xmlns:a16="http://schemas.microsoft.com/office/drawing/2014/main" id="{C61147C4-C145-B44F-9845-66D6E81D7A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3" r="107"/>
          <a:stretch/>
        </p:blipFill>
        <p:spPr>
          <a:xfrm>
            <a:off x="5726917" y="1098285"/>
            <a:ext cx="3190049" cy="3140224"/>
          </a:xfrm>
          <a:prstGeom prst="rect">
            <a:avLst/>
          </a:prstGeom>
          <a:ln w="12700">
            <a:solidFill>
              <a:schemeClr val="tx1"/>
            </a:solidFill>
          </a:ln>
        </p:spPr>
      </p:pic>
      <p:sp>
        <p:nvSpPr>
          <p:cNvPr id="11" name="Rectangle 10">
            <a:extLst>
              <a:ext uri="{FF2B5EF4-FFF2-40B4-BE49-F238E27FC236}">
                <a16:creationId xmlns:a16="http://schemas.microsoft.com/office/drawing/2014/main" id="{03A0D48A-787F-764C-971E-9937FEE94F86}"/>
              </a:ext>
            </a:extLst>
          </p:cNvPr>
          <p:cNvSpPr/>
          <p:nvPr/>
        </p:nvSpPr>
        <p:spPr>
          <a:xfrm>
            <a:off x="172620" y="5530392"/>
            <a:ext cx="2387699" cy="461665"/>
          </a:xfrm>
          <a:prstGeom prst="rect">
            <a:avLst/>
          </a:prstGeom>
        </p:spPr>
        <p:txBody>
          <a:bodyPr wrap="square">
            <a:spAutoFit/>
          </a:bodyPr>
          <a:lstStyle/>
          <a:p>
            <a:r>
              <a:rPr lang="en-US" sz="2400" kern="0" dirty="0">
                <a:ea typeface="Helvetica" charset="0"/>
                <a:cs typeface="Helvetica" charset="0"/>
              </a:rPr>
              <a:t>source &amp; sensor</a:t>
            </a:r>
            <a:endParaRPr lang="en-US" sz="2400" dirty="0"/>
          </a:p>
        </p:txBody>
      </p:sp>
      <p:sp>
        <p:nvSpPr>
          <p:cNvPr id="13" name="Rectangle 12">
            <a:extLst>
              <a:ext uri="{FF2B5EF4-FFF2-40B4-BE49-F238E27FC236}">
                <a16:creationId xmlns:a16="http://schemas.microsoft.com/office/drawing/2014/main" id="{0EF34F04-E26A-FE4A-9F78-BF7E38520FF7}"/>
              </a:ext>
            </a:extLst>
          </p:cNvPr>
          <p:cNvSpPr/>
          <p:nvPr/>
        </p:nvSpPr>
        <p:spPr>
          <a:xfrm>
            <a:off x="3742948" y="5098891"/>
            <a:ext cx="1720553" cy="461665"/>
          </a:xfrm>
          <a:prstGeom prst="rect">
            <a:avLst/>
          </a:prstGeom>
        </p:spPr>
        <p:txBody>
          <a:bodyPr wrap="square">
            <a:spAutoFit/>
          </a:bodyPr>
          <a:lstStyle/>
          <a:p>
            <a:pPr algn="r"/>
            <a:r>
              <a:rPr lang="en-US" sz="2400" kern="0" dirty="0">
                <a:ea typeface="Helvetica" charset="0"/>
                <a:cs typeface="Helvetica" charset="0"/>
              </a:rPr>
              <a:t>LOS object</a:t>
            </a:r>
            <a:endParaRPr lang="en-US" sz="2400" dirty="0"/>
          </a:p>
        </p:txBody>
      </p:sp>
      <p:pic>
        <p:nvPicPr>
          <p:cNvPr id="12" name="kettle_video">
            <a:hlinkClick r:id="" action="ppaction://media"/>
            <a:extLst>
              <a:ext uri="{FF2B5EF4-FFF2-40B4-BE49-F238E27FC236}">
                <a16:creationId xmlns:a16="http://schemas.microsoft.com/office/drawing/2014/main" id="{B8D60998-1F64-6C40-B60F-3B13EEE5C5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39" r="835"/>
          <a:stretch/>
        </p:blipFill>
        <p:spPr>
          <a:xfrm>
            <a:off x="9006216" y="1097689"/>
            <a:ext cx="3081528" cy="3141416"/>
          </a:xfrm>
          <a:prstGeom prst="rect">
            <a:avLst/>
          </a:prstGeom>
          <a:ln w="12700">
            <a:solidFill>
              <a:schemeClr val="tx1"/>
            </a:solidFill>
          </a:ln>
        </p:spPr>
      </p:pic>
    </p:spTree>
    <p:extLst>
      <p:ext uri="{BB962C8B-B14F-4D97-AF65-F5344CB8AC3E}">
        <p14:creationId xmlns:p14="http://schemas.microsoft.com/office/powerpoint/2010/main" val="24476692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remove" display="0">
                  <p:stCondLst>
                    <p:cond delay="indefinite"/>
                  </p:stCondLst>
                </p:cTn>
                <p:tgtEl>
                  <p:spTgt spid="12"/>
                </p:tgtEl>
              </p:cMediaNode>
            </p:video>
          </p:childTnLst>
        </p:cTn>
      </p:par>
    </p:tnLst>
  </p:timing>
  <p:extLst>
    <p:ext uri="{E180D4A7-C9FB-4DFB-919C-405C955672EB}">
      <p14:showEvtLst xmlns:p14="http://schemas.microsoft.com/office/powerpoint/2010/main">
        <p14:playEvt time="14" objId="40"/>
        <p14:stopEvt time="1921" objId="4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kettle_video">
            <a:hlinkClick r:id="" action="ppaction://media"/>
            <a:extLst>
              <a:ext uri="{FF2B5EF4-FFF2-40B4-BE49-F238E27FC236}">
                <a16:creationId xmlns:a16="http://schemas.microsoft.com/office/drawing/2014/main" id="{6B90CE32-330F-154A-ACE4-EEB8933B790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1039" r="835"/>
          <a:stretch/>
        </p:blipFill>
        <p:spPr>
          <a:xfrm>
            <a:off x="9006216" y="1097689"/>
            <a:ext cx="3081528" cy="3141416"/>
          </a:xfrm>
          <a:prstGeom prst="rect">
            <a:avLst/>
          </a:prstGeom>
          <a:ln w="12700">
            <a:solidFill>
              <a:schemeClr val="tx1"/>
            </a:solidFill>
          </a:ln>
        </p:spPr>
      </p:pic>
      <p:pic>
        <p:nvPicPr>
          <p:cNvPr id="29" name="Picture 28">
            <a:extLst>
              <a:ext uri="{FF2B5EF4-FFF2-40B4-BE49-F238E27FC236}">
                <a16:creationId xmlns:a16="http://schemas.microsoft.com/office/drawing/2014/main" id="{030FF41B-9317-0D46-899E-EA824D012B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3" r="107"/>
          <a:stretch/>
        </p:blipFill>
        <p:spPr>
          <a:xfrm>
            <a:off x="5726917" y="1097690"/>
            <a:ext cx="3190049" cy="3140224"/>
          </a:xfrm>
          <a:prstGeom prst="rect">
            <a:avLst/>
          </a:prstGeom>
          <a:ln w="12700">
            <a:solidFill>
              <a:schemeClr val="tx1"/>
            </a:solidFill>
          </a:ln>
        </p:spPr>
      </p:pic>
      <p:sp>
        <p:nvSpPr>
          <p:cNvPr id="28" name="Title 1">
            <a:extLst>
              <a:ext uri="{FF2B5EF4-FFF2-40B4-BE49-F238E27FC236}">
                <a16:creationId xmlns:a16="http://schemas.microsoft.com/office/drawing/2014/main" id="{371B5D93-7FA1-1046-B960-5D39310FCABC}"/>
              </a:ext>
            </a:extLst>
          </p:cNvPr>
          <p:cNvSpPr>
            <a:spLocks noGrp="1"/>
          </p:cNvSpPr>
          <p:nvPr>
            <p:ph type="title"/>
          </p:nvPr>
        </p:nvSpPr>
        <p:spPr>
          <a:xfrm>
            <a:off x="838200" y="-5726"/>
            <a:ext cx="10515600" cy="1325563"/>
          </a:xfrm>
        </p:spPr>
        <p:txBody>
          <a:bodyPr/>
          <a:lstStyle/>
          <a:p>
            <a:r>
              <a:rPr lang="en-US" dirty="0"/>
              <a:t>Non-Line-of-Sight (NLOS) Imaging</a:t>
            </a:r>
          </a:p>
        </p:txBody>
      </p:sp>
      <p:sp>
        <p:nvSpPr>
          <p:cNvPr id="14" name="Title 10">
            <a:extLst>
              <a:ext uri="{FF2B5EF4-FFF2-40B4-BE49-F238E27FC236}">
                <a16:creationId xmlns:a16="http://schemas.microsoft.com/office/drawing/2014/main" id="{93FD26AB-1BB7-E14F-9E6E-B23DD60FA27D}"/>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grpSp>
        <p:nvGrpSpPr>
          <p:cNvPr id="34" name="Group 33">
            <a:extLst>
              <a:ext uri="{FF2B5EF4-FFF2-40B4-BE49-F238E27FC236}">
                <a16:creationId xmlns:a16="http://schemas.microsoft.com/office/drawing/2014/main" id="{B6CB0DE0-60FB-8E4A-849C-44CED1852A60}"/>
              </a:ext>
            </a:extLst>
          </p:cNvPr>
          <p:cNvGrpSpPr/>
          <p:nvPr/>
        </p:nvGrpSpPr>
        <p:grpSpPr>
          <a:xfrm>
            <a:off x="9143801" y="1516234"/>
            <a:ext cx="2990502" cy="2111506"/>
            <a:chOff x="8989141" y="3133104"/>
            <a:chExt cx="3171419" cy="2272334"/>
          </a:xfrm>
        </p:grpSpPr>
        <p:cxnSp>
          <p:nvCxnSpPr>
            <p:cNvPr id="36" name="Straight Arrow Connector 35">
              <a:extLst>
                <a:ext uri="{FF2B5EF4-FFF2-40B4-BE49-F238E27FC236}">
                  <a16:creationId xmlns:a16="http://schemas.microsoft.com/office/drawing/2014/main" id="{D0115482-10A4-1F45-A093-321E5EDE62F1}"/>
                </a:ext>
              </a:extLst>
            </p:cNvPr>
            <p:cNvCxnSpPr>
              <a:cxnSpLocks/>
            </p:cNvCxnSpPr>
            <p:nvPr/>
          </p:nvCxnSpPr>
          <p:spPr>
            <a:xfrm>
              <a:off x="8989960" y="5405438"/>
              <a:ext cx="3170600" cy="0"/>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6E5C6DC-39FB-DA48-B32E-1278E273A666}"/>
                </a:ext>
              </a:extLst>
            </p:cNvPr>
            <p:cNvCxnSpPr>
              <a:cxnSpLocks/>
            </p:cNvCxnSpPr>
            <p:nvPr/>
          </p:nvCxnSpPr>
          <p:spPr>
            <a:xfrm flipV="1">
              <a:off x="8989141" y="3133104"/>
              <a:ext cx="0" cy="2272334"/>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5EC71500-EA40-3C4C-A9ED-07EB9E4A46D6}"/>
              </a:ext>
            </a:extLst>
          </p:cNvPr>
          <p:cNvSpPr txBox="1"/>
          <p:nvPr/>
        </p:nvSpPr>
        <p:spPr>
          <a:xfrm rot="16200000" flipH="1">
            <a:off x="7413976" y="2301397"/>
            <a:ext cx="2901114" cy="461665"/>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intensity (# photons)</a:t>
            </a: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sp>
        <p:nvSpPr>
          <p:cNvPr id="17" name="TextBox 16">
            <a:extLst>
              <a:ext uri="{FF2B5EF4-FFF2-40B4-BE49-F238E27FC236}">
                <a16:creationId xmlns:a16="http://schemas.microsoft.com/office/drawing/2014/main" id="{DD5E5E2D-93F5-5A43-AE62-B99D9EE4CDE0}"/>
              </a:ext>
            </a:extLst>
          </p:cNvPr>
          <p:cNvSpPr txBox="1"/>
          <p:nvPr/>
        </p:nvSpPr>
        <p:spPr>
          <a:xfrm>
            <a:off x="10111763" y="3685428"/>
            <a:ext cx="845974" cy="461665"/>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time</a:t>
            </a:r>
            <a:endParaRPr lang="en-US" altLang="zh-CN" sz="2400" kern="0" dirty="0">
              <a:solidFill>
                <a:prstClr val="white"/>
              </a:solidFill>
              <a:ea typeface="Helvetica" charset="0"/>
              <a:cs typeface="Helvetica"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1FB4CCE2-36DD-D647-A734-E4FE573498B3}"/>
                  </a:ext>
                </a:extLst>
              </p:cNvPr>
              <p:cNvSpPr/>
              <p:nvPr/>
            </p:nvSpPr>
            <p:spPr>
              <a:xfrm>
                <a:off x="11624935" y="3635457"/>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kern="0" smtClean="0">
                          <a:solidFill>
                            <a:schemeClr val="tx1"/>
                          </a:solidFill>
                          <a:latin typeface="Cambria Math" panose="02040503050406030204" pitchFamily="18" charset="0"/>
                          <a:ea typeface="Cambria Math" panose="02040503050406030204" pitchFamily="18" charset="0"/>
                          <a:cs typeface="Helvetica" charset="0"/>
                        </a:rPr>
                        <m:t>𝜏</m:t>
                      </m:r>
                    </m:oMath>
                  </m:oMathPara>
                </a14:m>
                <a:endParaRPr lang="en-US" sz="2400" dirty="0">
                  <a:solidFill>
                    <a:schemeClr val="tx1"/>
                  </a:solidFill>
                </a:endParaRPr>
              </a:p>
            </p:txBody>
          </p:sp>
        </mc:Choice>
        <mc:Fallback xmlns="">
          <p:sp>
            <p:nvSpPr>
              <p:cNvPr id="18" name="Rectangle 17">
                <a:extLst>
                  <a:ext uri="{FF2B5EF4-FFF2-40B4-BE49-F238E27FC236}">
                    <a16:creationId xmlns:a16="http://schemas.microsoft.com/office/drawing/2014/main" id="{1FB4CCE2-36DD-D647-A734-E4FE573498B3}"/>
                  </a:ext>
                </a:extLst>
              </p:cNvPr>
              <p:cNvSpPr>
                <a:spLocks noRot="1" noChangeAspect="1" noMove="1" noResize="1" noEditPoints="1" noAdjustHandles="1" noChangeArrowheads="1" noChangeShapeType="1" noTextEdit="1"/>
              </p:cNvSpPr>
              <p:nvPr/>
            </p:nvSpPr>
            <p:spPr>
              <a:xfrm>
                <a:off x="11624935" y="3635457"/>
                <a:ext cx="525538" cy="461665"/>
              </a:xfrm>
              <a:prstGeom prst="rect">
                <a:avLst/>
              </a:prstGeom>
              <a:blipFill>
                <a:blip r:embed="rId8"/>
                <a:stretch>
                  <a:fillRect/>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DCFDEFF4-C3E9-054B-B8E7-2BC26F0EC46A}"/>
              </a:ext>
            </a:extLst>
          </p:cNvPr>
          <p:cNvSpPr txBox="1"/>
          <p:nvPr/>
        </p:nvSpPr>
        <p:spPr>
          <a:xfrm>
            <a:off x="6133381" y="4463050"/>
            <a:ext cx="5553040" cy="1754326"/>
          </a:xfrm>
          <a:prstGeom prst="rect">
            <a:avLst/>
          </a:prstGeom>
          <a:noFill/>
          <a:ln>
            <a:noFill/>
          </a:ln>
        </p:spPr>
        <p:txBody>
          <a:bodyPr wrap="square" rtlCol="0">
            <a:spAutoFit/>
          </a:bodyPr>
          <a:lstStyle/>
          <a:p>
            <a:pPr marL="342900" lvl="0" indent="-342900">
              <a:buFont typeface="Arial" panose="020B0604020202020204" pitchFamily="34" charset="0"/>
              <a:buChar char="•"/>
              <a:defRPr/>
            </a:pPr>
            <a:r>
              <a:rPr lang="en-US" sz="3200" kern="0" dirty="0">
                <a:solidFill>
                  <a:srgbClr val="FFA900"/>
                </a:solidFill>
                <a:ea typeface="Helvetica" charset="0"/>
                <a:cs typeface="Helvetica" charset="0"/>
              </a:rPr>
              <a:t>transient measurements</a:t>
            </a:r>
          </a:p>
          <a:p>
            <a:pPr marL="342900" lvl="0" indent="-342900">
              <a:buFont typeface="Arial" panose="020B0604020202020204" pitchFamily="34" charset="0"/>
              <a:buChar char="•"/>
              <a:defRPr/>
            </a:pPr>
            <a:r>
              <a:rPr lang="en-US" sz="3200" kern="0" dirty="0">
                <a:solidFill>
                  <a:srgbClr val="FFA900"/>
                </a:solidFill>
                <a:ea typeface="Helvetica" charset="0"/>
                <a:cs typeface="Helvetica" charset="0"/>
              </a:rPr>
              <a:t>new theory &amp; algorithm: </a:t>
            </a:r>
            <a:r>
              <a:rPr lang="en-US" sz="4400" kern="0" dirty="0">
                <a:solidFill>
                  <a:srgbClr val="FFA900"/>
                </a:solidFill>
                <a:ea typeface="Helvetica" charset="0"/>
                <a:cs typeface="Helvetica" charset="0"/>
              </a:rPr>
              <a:t>Fermat paths</a:t>
            </a:r>
          </a:p>
        </p:txBody>
      </p:sp>
      <p:pic>
        <p:nvPicPr>
          <p:cNvPr id="59" name="Picture 58">
            <a:extLst>
              <a:ext uri="{FF2B5EF4-FFF2-40B4-BE49-F238E27FC236}">
                <a16:creationId xmlns:a16="http://schemas.microsoft.com/office/drawing/2014/main" id="{AE9DACFC-22BD-E049-937D-BDCCBA700EE1}"/>
              </a:ext>
            </a:extLst>
          </p:cNvPr>
          <p:cNvPicPr>
            <a:picLocks noChangeAspect="1"/>
          </p:cNvPicPr>
          <p:nvPr/>
        </p:nvPicPr>
        <p:blipFill>
          <a:blip r:embed="rId9"/>
          <a:srcRect/>
          <a:stretch/>
        </p:blipFill>
        <p:spPr>
          <a:xfrm>
            <a:off x="138072" y="1078197"/>
            <a:ext cx="5440603" cy="5440603"/>
          </a:xfrm>
          <a:prstGeom prst="rect">
            <a:avLst/>
          </a:prstGeom>
        </p:spPr>
      </p:pic>
      <p:pic>
        <p:nvPicPr>
          <p:cNvPr id="23" name="Picture 22">
            <a:extLst>
              <a:ext uri="{FF2B5EF4-FFF2-40B4-BE49-F238E27FC236}">
                <a16:creationId xmlns:a16="http://schemas.microsoft.com/office/drawing/2014/main" id="{74910F20-3446-8548-BB82-9C255AC20BCF}"/>
              </a:ext>
            </a:extLst>
          </p:cNvPr>
          <p:cNvPicPr>
            <a:picLocks noChangeAspect="1"/>
          </p:cNvPicPr>
          <p:nvPr/>
        </p:nvPicPr>
        <p:blipFill>
          <a:blip r:embed="rId10"/>
          <a:srcRect/>
          <a:stretch/>
        </p:blipFill>
        <p:spPr>
          <a:xfrm>
            <a:off x="138072" y="1078197"/>
            <a:ext cx="5440603" cy="5440603"/>
          </a:xfrm>
          <a:prstGeom prst="rect">
            <a:avLst/>
          </a:prstGeom>
        </p:spPr>
      </p:pic>
      <p:pic>
        <p:nvPicPr>
          <p:cNvPr id="24" name="Picture 23">
            <a:extLst>
              <a:ext uri="{FF2B5EF4-FFF2-40B4-BE49-F238E27FC236}">
                <a16:creationId xmlns:a16="http://schemas.microsoft.com/office/drawing/2014/main" id="{B8CDDBA2-2E81-2E4E-B825-5D6608B50B9E}"/>
              </a:ext>
            </a:extLst>
          </p:cNvPr>
          <p:cNvPicPr>
            <a:picLocks noChangeAspect="1"/>
          </p:cNvPicPr>
          <p:nvPr/>
        </p:nvPicPr>
        <p:blipFill>
          <a:blip r:embed="rId11"/>
          <a:stretch>
            <a:fillRect/>
          </a:stretch>
        </p:blipFill>
        <p:spPr>
          <a:xfrm>
            <a:off x="9167467" y="1659590"/>
            <a:ext cx="2608894" cy="1947023"/>
          </a:xfrm>
          <a:prstGeom prst="rect">
            <a:avLst/>
          </a:prstGeom>
        </p:spPr>
      </p:pic>
      <p:grpSp>
        <p:nvGrpSpPr>
          <p:cNvPr id="2" name="Group 1">
            <a:extLst>
              <a:ext uri="{FF2B5EF4-FFF2-40B4-BE49-F238E27FC236}">
                <a16:creationId xmlns:a16="http://schemas.microsoft.com/office/drawing/2014/main" id="{FE023D8F-E760-B442-94F5-58B4F8C015B8}"/>
              </a:ext>
            </a:extLst>
          </p:cNvPr>
          <p:cNvGrpSpPr/>
          <p:nvPr/>
        </p:nvGrpSpPr>
        <p:grpSpPr>
          <a:xfrm>
            <a:off x="5608967" y="1078197"/>
            <a:ext cx="3156653" cy="3241997"/>
            <a:chOff x="5608967" y="1078197"/>
            <a:chExt cx="3156653" cy="3241997"/>
          </a:xfrm>
        </p:grpSpPr>
        <p:pic>
          <p:nvPicPr>
            <p:cNvPr id="4" name="Picture 3">
              <a:extLst>
                <a:ext uri="{FF2B5EF4-FFF2-40B4-BE49-F238E27FC236}">
                  <a16:creationId xmlns:a16="http://schemas.microsoft.com/office/drawing/2014/main" id="{7353B9E5-5115-3744-988D-6AC6CA8FC8D1}"/>
                </a:ext>
              </a:extLst>
            </p:cNvPr>
            <p:cNvPicPr>
              <a:picLocks noChangeAspect="1"/>
            </p:cNvPicPr>
            <p:nvPr/>
          </p:nvPicPr>
          <p:blipFill>
            <a:blip r:embed="rId12"/>
            <a:stretch>
              <a:fillRect/>
            </a:stretch>
          </p:blipFill>
          <p:spPr>
            <a:xfrm>
              <a:off x="5660152" y="1078197"/>
              <a:ext cx="2810596" cy="2849906"/>
            </a:xfrm>
            <a:prstGeom prst="rect">
              <a:avLst/>
            </a:prstGeom>
          </p:spPr>
        </p:pic>
        <p:cxnSp>
          <p:nvCxnSpPr>
            <p:cNvPr id="7" name="Straight Arrow Connector 6">
              <a:extLst>
                <a:ext uri="{FF2B5EF4-FFF2-40B4-BE49-F238E27FC236}">
                  <a16:creationId xmlns:a16="http://schemas.microsoft.com/office/drawing/2014/main" id="{22E3961D-81C5-0842-A4DD-C20E196409E8}"/>
                </a:ext>
              </a:extLst>
            </p:cNvPr>
            <p:cNvCxnSpPr>
              <a:cxnSpLocks/>
            </p:cNvCxnSpPr>
            <p:nvPr/>
          </p:nvCxnSpPr>
          <p:spPr>
            <a:xfrm>
              <a:off x="5660151" y="3898042"/>
              <a:ext cx="1517674" cy="225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9D46A4A9-6884-E240-B47D-0D821118B48B}"/>
                    </a:ext>
                  </a:extLst>
                </p:cNvPr>
                <p:cNvSpPr/>
                <p:nvPr/>
              </p:nvSpPr>
              <p:spPr>
                <a:xfrm>
                  <a:off x="6778928" y="3858529"/>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𝑥</m:t>
                        </m:r>
                      </m:oMath>
                    </m:oMathPara>
                  </a14:m>
                  <a:endParaRPr lang="en-US" sz="2400" dirty="0">
                    <a:solidFill>
                      <a:schemeClr val="tx1"/>
                    </a:solidFill>
                  </a:endParaRPr>
                </a:p>
              </p:txBody>
            </p:sp>
          </mc:Choice>
          <mc:Fallback xmlns="">
            <p:sp>
              <p:nvSpPr>
                <p:cNvPr id="40" name="Rectangle 39">
                  <a:extLst>
                    <a:ext uri="{FF2B5EF4-FFF2-40B4-BE49-F238E27FC236}">
                      <a16:creationId xmlns:a16="http://schemas.microsoft.com/office/drawing/2014/main" id="{9D46A4A9-6884-E240-B47D-0D821118B48B}"/>
                    </a:ext>
                  </a:extLst>
                </p:cNvPr>
                <p:cNvSpPr>
                  <a:spLocks noRot="1" noChangeAspect="1" noMove="1" noResize="1" noEditPoints="1" noAdjustHandles="1" noChangeArrowheads="1" noChangeShapeType="1" noTextEdit="1"/>
                </p:cNvSpPr>
                <p:nvPr/>
              </p:nvSpPr>
              <p:spPr>
                <a:xfrm>
                  <a:off x="6778928" y="3858529"/>
                  <a:ext cx="525538" cy="461665"/>
                </a:xfrm>
                <a:prstGeom prst="rect">
                  <a:avLst/>
                </a:prstGeom>
                <a:blipFill>
                  <a:blip r:embed="rId13"/>
                  <a:stretch>
                    <a:fillRect/>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7A0ABB04-F5F9-D748-885E-CD93C543A744}"/>
                </a:ext>
              </a:extLst>
            </p:cNvPr>
            <p:cNvCxnSpPr>
              <a:cxnSpLocks/>
            </p:cNvCxnSpPr>
            <p:nvPr/>
          </p:nvCxnSpPr>
          <p:spPr>
            <a:xfrm flipV="1">
              <a:off x="5673380" y="2354717"/>
              <a:ext cx="0" cy="15511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AC56255F-D4D0-EC48-92C7-2E3667E0013A}"/>
                    </a:ext>
                  </a:extLst>
                </p:cNvPr>
                <p:cNvSpPr/>
                <p:nvPr/>
              </p:nvSpPr>
              <p:spPr>
                <a:xfrm>
                  <a:off x="5608967" y="2038904"/>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𝑦</m:t>
                        </m:r>
                      </m:oMath>
                    </m:oMathPara>
                  </a14:m>
                  <a:endParaRPr lang="en-US" sz="2400" dirty="0">
                    <a:solidFill>
                      <a:schemeClr val="tx1"/>
                    </a:solidFill>
                  </a:endParaRPr>
                </a:p>
              </p:txBody>
            </p:sp>
          </mc:Choice>
          <mc:Fallback xmlns="">
            <p:sp>
              <p:nvSpPr>
                <p:cNvPr id="42" name="Rectangle 41">
                  <a:extLst>
                    <a:ext uri="{FF2B5EF4-FFF2-40B4-BE49-F238E27FC236}">
                      <a16:creationId xmlns:a16="http://schemas.microsoft.com/office/drawing/2014/main" id="{AC56255F-D4D0-EC48-92C7-2E3667E0013A}"/>
                    </a:ext>
                  </a:extLst>
                </p:cNvPr>
                <p:cNvSpPr>
                  <a:spLocks noRot="1" noChangeAspect="1" noMove="1" noResize="1" noEditPoints="1" noAdjustHandles="1" noChangeArrowheads="1" noChangeShapeType="1" noTextEdit="1"/>
                </p:cNvSpPr>
                <p:nvPr/>
              </p:nvSpPr>
              <p:spPr>
                <a:xfrm>
                  <a:off x="5608967" y="2038904"/>
                  <a:ext cx="525538" cy="461665"/>
                </a:xfrm>
                <a:prstGeom prst="rect">
                  <a:avLst/>
                </a:prstGeom>
                <a:blipFill>
                  <a:blip r:embed="rId14"/>
                  <a:stretch>
                    <a:fillRect b="-8108"/>
                  </a:stretch>
                </a:blipFill>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CD8BCD31-B5DC-1D46-89AA-C3EAE048D916}"/>
                </a:ext>
              </a:extLst>
            </p:cNvPr>
            <p:cNvCxnSpPr>
              <a:cxnSpLocks/>
            </p:cNvCxnSpPr>
            <p:nvPr/>
          </p:nvCxnSpPr>
          <p:spPr>
            <a:xfrm flipV="1">
              <a:off x="7251352" y="2481135"/>
              <a:ext cx="1188192" cy="14142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95A798E-A71C-DD49-8B0D-70E17956EED5}"/>
                    </a:ext>
                  </a:extLst>
                </p:cNvPr>
                <p:cNvSpPr/>
                <p:nvPr/>
              </p:nvSpPr>
              <p:spPr>
                <a:xfrm>
                  <a:off x="8240082" y="2523941"/>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kern="0" smtClean="0">
                            <a:solidFill>
                              <a:schemeClr val="tx1"/>
                            </a:solidFill>
                            <a:latin typeface="Cambria Math" panose="02040503050406030204" pitchFamily="18" charset="0"/>
                            <a:ea typeface="Cambria Math" panose="02040503050406030204" pitchFamily="18" charset="0"/>
                            <a:cs typeface="Helvetica" charset="0"/>
                          </a:rPr>
                          <m:t>𝜏</m:t>
                        </m:r>
                      </m:oMath>
                    </m:oMathPara>
                  </a14:m>
                  <a:endParaRPr lang="en-US" sz="2400" dirty="0">
                    <a:solidFill>
                      <a:schemeClr val="tx1"/>
                    </a:solidFill>
                  </a:endParaRPr>
                </a:p>
              </p:txBody>
            </p:sp>
          </mc:Choice>
          <mc:Fallback xmlns="">
            <p:sp>
              <p:nvSpPr>
                <p:cNvPr id="25" name="Rectangle 24">
                  <a:extLst>
                    <a:ext uri="{FF2B5EF4-FFF2-40B4-BE49-F238E27FC236}">
                      <a16:creationId xmlns:a16="http://schemas.microsoft.com/office/drawing/2014/main" id="{495A798E-A71C-DD49-8B0D-70E17956EED5}"/>
                    </a:ext>
                  </a:extLst>
                </p:cNvPr>
                <p:cNvSpPr>
                  <a:spLocks noRot="1" noChangeAspect="1" noMove="1" noResize="1" noEditPoints="1" noAdjustHandles="1" noChangeArrowheads="1" noChangeShapeType="1" noTextEdit="1"/>
                </p:cNvSpPr>
                <p:nvPr/>
              </p:nvSpPr>
              <p:spPr>
                <a:xfrm>
                  <a:off x="8240082" y="2523941"/>
                  <a:ext cx="525538" cy="461665"/>
                </a:xfrm>
                <a:prstGeom prst="rect">
                  <a:avLst/>
                </a:prstGeom>
                <a:blipFill>
                  <a:blip r:embed="rId15"/>
                  <a:stretch>
                    <a:fillRect/>
                  </a:stretch>
                </a:blipFill>
              </p:spPr>
              <p:txBody>
                <a:bodyPr/>
                <a:lstStyle/>
                <a:p>
                  <a:r>
                    <a:rPr lang="en-US">
                      <a:noFill/>
                    </a:rPr>
                    <a:t> </a:t>
                  </a:r>
                </a:p>
              </p:txBody>
            </p:sp>
          </mc:Fallback>
        </mc:AlternateContent>
      </p:grpSp>
      <p:pic>
        <p:nvPicPr>
          <p:cNvPr id="55" name="Picture 54">
            <a:extLst>
              <a:ext uri="{FF2B5EF4-FFF2-40B4-BE49-F238E27FC236}">
                <a16:creationId xmlns:a16="http://schemas.microsoft.com/office/drawing/2014/main" id="{719CC1DE-2101-944D-AE58-9F4083C96AB9}"/>
              </a:ext>
            </a:extLst>
          </p:cNvPr>
          <p:cNvPicPr>
            <a:picLocks noChangeAspect="1"/>
          </p:cNvPicPr>
          <p:nvPr/>
        </p:nvPicPr>
        <p:blipFill>
          <a:blip r:embed="rId16"/>
          <a:srcRect/>
          <a:stretch/>
        </p:blipFill>
        <p:spPr>
          <a:xfrm>
            <a:off x="138072" y="1078197"/>
            <a:ext cx="5440603" cy="5440603"/>
          </a:xfrm>
          <a:prstGeom prst="rect">
            <a:avLst/>
          </a:prstGeom>
        </p:spPr>
      </p:pic>
      <p:sp>
        <p:nvSpPr>
          <p:cNvPr id="38" name="Rectangle 37">
            <a:extLst>
              <a:ext uri="{FF2B5EF4-FFF2-40B4-BE49-F238E27FC236}">
                <a16:creationId xmlns:a16="http://schemas.microsoft.com/office/drawing/2014/main" id="{389F44CA-FEAE-A647-9CB4-14277B437296}"/>
              </a:ext>
            </a:extLst>
          </p:cNvPr>
          <p:cNvSpPr/>
          <p:nvPr/>
        </p:nvSpPr>
        <p:spPr>
          <a:xfrm rot="20996121">
            <a:off x="442132" y="1641761"/>
            <a:ext cx="1624510" cy="461665"/>
          </a:xfrm>
          <a:prstGeom prst="rect">
            <a:avLst/>
          </a:prstGeom>
        </p:spPr>
        <p:txBody>
          <a:bodyPr wrap="square">
            <a:spAutoFit/>
          </a:bodyPr>
          <a:lstStyle/>
          <a:p>
            <a:r>
              <a:rPr lang="en-US" sz="2400" kern="0" dirty="0">
                <a:ea typeface="Helvetica" charset="0"/>
                <a:cs typeface="Helvetica" charset="0"/>
              </a:rPr>
              <a:t>relay wall</a:t>
            </a:r>
            <a:endParaRPr lang="en-US" sz="2400" dirty="0"/>
          </a:p>
        </p:txBody>
      </p:sp>
      <p:sp>
        <p:nvSpPr>
          <p:cNvPr id="39" name="Rectangle 38">
            <a:extLst>
              <a:ext uri="{FF2B5EF4-FFF2-40B4-BE49-F238E27FC236}">
                <a16:creationId xmlns:a16="http://schemas.microsoft.com/office/drawing/2014/main" id="{413E0501-42CE-3E41-B0F1-D3EF4C5509F1}"/>
              </a:ext>
            </a:extLst>
          </p:cNvPr>
          <p:cNvSpPr/>
          <p:nvPr/>
        </p:nvSpPr>
        <p:spPr>
          <a:xfrm>
            <a:off x="1845107" y="6026799"/>
            <a:ext cx="1358434" cy="489294"/>
          </a:xfrm>
          <a:prstGeom prst="rect">
            <a:avLst/>
          </a:prstGeom>
        </p:spPr>
        <p:txBody>
          <a:bodyPr wrap="square">
            <a:spAutoFit/>
          </a:bodyPr>
          <a:lstStyle/>
          <a:p>
            <a:r>
              <a:rPr lang="en-US" sz="2400" kern="0" dirty="0">
                <a:ea typeface="Helvetica" charset="0"/>
                <a:cs typeface="Helvetica" charset="0"/>
              </a:rPr>
              <a:t>occluder</a:t>
            </a:r>
            <a:endParaRPr lang="en-US" sz="2400" dirty="0"/>
          </a:p>
        </p:txBody>
      </p:sp>
      <p:sp>
        <p:nvSpPr>
          <p:cNvPr id="45" name="Rectangle 44">
            <a:extLst>
              <a:ext uri="{FF2B5EF4-FFF2-40B4-BE49-F238E27FC236}">
                <a16:creationId xmlns:a16="http://schemas.microsoft.com/office/drawing/2014/main" id="{E4EDC74A-7B6B-7542-8111-FA15DECD41D6}"/>
              </a:ext>
            </a:extLst>
          </p:cNvPr>
          <p:cNvSpPr/>
          <p:nvPr/>
        </p:nvSpPr>
        <p:spPr>
          <a:xfrm rot="20864077">
            <a:off x="1344564" y="2521350"/>
            <a:ext cx="1554617" cy="489294"/>
          </a:xfrm>
          <a:prstGeom prst="rect">
            <a:avLst/>
          </a:prstGeom>
          <a:noFill/>
          <a:ln>
            <a:noFill/>
          </a:ln>
        </p:spPr>
        <p:txBody>
          <a:bodyPr wrap="square">
            <a:spAutoFit/>
          </a:bodyPr>
          <a:lstStyle/>
          <a:p>
            <a:pPr lvl="0">
              <a:defRPr/>
            </a:pPr>
            <a:r>
              <a:rPr lang="en-US" sz="2400" kern="0" dirty="0">
                <a:solidFill>
                  <a:schemeClr val="bg1"/>
                </a:solidFill>
                <a:ea typeface="Helvetica" charset="0"/>
                <a:cs typeface="Helvetica" charset="0"/>
              </a:rPr>
              <a:t>scan point</a:t>
            </a:r>
            <a:endParaRPr lang="en-US" sz="2400" i="1" kern="0" dirty="0">
              <a:solidFill>
                <a:schemeClr val="bg1"/>
              </a:solidFill>
              <a:ea typeface="Helvetica" charset="0"/>
              <a:cs typeface="Helvetica" charset="0"/>
            </a:endParaRPr>
          </a:p>
        </p:txBody>
      </p:sp>
      <p:sp>
        <p:nvSpPr>
          <p:cNvPr id="47" name="Rectangle 46">
            <a:extLst>
              <a:ext uri="{FF2B5EF4-FFF2-40B4-BE49-F238E27FC236}">
                <a16:creationId xmlns:a16="http://schemas.microsoft.com/office/drawing/2014/main" id="{F4736B42-98B5-F44E-A6B8-AB7343BEBA1B}"/>
              </a:ext>
            </a:extLst>
          </p:cNvPr>
          <p:cNvSpPr/>
          <p:nvPr/>
        </p:nvSpPr>
        <p:spPr>
          <a:xfrm>
            <a:off x="3742948" y="5098891"/>
            <a:ext cx="1720553" cy="461665"/>
          </a:xfrm>
          <a:prstGeom prst="rect">
            <a:avLst/>
          </a:prstGeom>
        </p:spPr>
        <p:txBody>
          <a:bodyPr wrap="square">
            <a:spAutoFit/>
          </a:bodyPr>
          <a:lstStyle/>
          <a:p>
            <a:pPr algn="r"/>
            <a:r>
              <a:rPr lang="en-US" sz="2400" kern="0" dirty="0">
                <a:ea typeface="Helvetica" charset="0"/>
                <a:cs typeface="Helvetica" charset="0"/>
              </a:rPr>
              <a:t>NLOS object</a:t>
            </a:r>
            <a:endParaRPr lang="en-US" sz="2400" dirty="0"/>
          </a:p>
        </p:txBody>
      </p:sp>
      <p:sp>
        <p:nvSpPr>
          <p:cNvPr id="48" name="Oval 47">
            <a:extLst>
              <a:ext uri="{FF2B5EF4-FFF2-40B4-BE49-F238E27FC236}">
                <a16:creationId xmlns:a16="http://schemas.microsoft.com/office/drawing/2014/main" id="{0316A9C4-B4E7-644B-BD46-9FA93A76610F}"/>
              </a:ext>
            </a:extLst>
          </p:cNvPr>
          <p:cNvSpPr>
            <a:spLocks noChangeAspect="1"/>
          </p:cNvSpPr>
          <p:nvPr/>
        </p:nvSpPr>
        <p:spPr>
          <a:xfrm>
            <a:off x="2827117" y="2494936"/>
            <a:ext cx="182884" cy="182879"/>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900"/>
              </a:solidFill>
            </a:endParaRPr>
          </a:p>
        </p:txBody>
      </p:sp>
      <p:cxnSp>
        <p:nvCxnSpPr>
          <p:cNvPr id="49" name="Straight Connector 48">
            <a:extLst>
              <a:ext uri="{FF2B5EF4-FFF2-40B4-BE49-F238E27FC236}">
                <a16:creationId xmlns:a16="http://schemas.microsoft.com/office/drawing/2014/main" id="{B6095437-2005-2D44-AF7A-4100758C89BE}"/>
              </a:ext>
            </a:extLst>
          </p:cNvPr>
          <p:cNvCxnSpPr>
            <a:cxnSpLocks/>
            <a:stCxn id="48" idx="3"/>
          </p:cNvCxnSpPr>
          <p:nvPr/>
        </p:nvCxnSpPr>
        <p:spPr>
          <a:xfrm flipH="1">
            <a:off x="1234263" y="2651033"/>
            <a:ext cx="1619637" cy="1861761"/>
          </a:xfrm>
          <a:prstGeom prst="line">
            <a:avLst/>
          </a:prstGeom>
          <a:ln w="38100" cap="rnd">
            <a:solidFill>
              <a:schemeClr val="accent4">
                <a:lumMod val="60000"/>
                <a:lumOff val="40000"/>
              </a:schemeClr>
            </a:solidFill>
            <a:prstDash val="sysDash"/>
            <a:beve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7F32F2-08C5-0840-AA18-7D83446F4EE4}"/>
              </a:ext>
            </a:extLst>
          </p:cNvPr>
          <p:cNvCxnSpPr>
            <a:cxnSpLocks/>
            <a:stCxn id="48" idx="3"/>
          </p:cNvCxnSpPr>
          <p:nvPr/>
        </p:nvCxnSpPr>
        <p:spPr>
          <a:xfrm flipH="1">
            <a:off x="1810720" y="2651033"/>
            <a:ext cx="1043180" cy="2014501"/>
          </a:xfrm>
          <a:prstGeom prst="line">
            <a:avLst/>
          </a:prstGeom>
          <a:ln w="38100" cap="rnd">
            <a:solidFill>
              <a:schemeClr val="accent4">
                <a:lumMod val="60000"/>
                <a:lumOff val="40000"/>
              </a:schemeClr>
            </a:solidFill>
            <a:prstDash val="sysDash"/>
            <a:bevel/>
            <a:headEnd type="none" w="lg"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2489CA-0FF2-5F4A-9D43-CF1BF1A98D55}"/>
              </a:ext>
            </a:extLst>
          </p:cNvPr>
          <p:cNvGrpSpPr/>
          <p:nvPr/>
        </p:nvGrpSpPr>
        <p:grpSpPr>
          <a:xfrm>
            <a:off x="6165138" y="1447830"/>
            <a:ext cx="1747974" cy="1746504"/>
            <a:chOff x="6165138" y="1447830"/>
            <a:chExt cx="1747974" cy="1746504"/>
          </a:xfrm>
        </p:grpSpPr>
        <p:sp>
          <p:nvSpPr>
            <p:cNvPr id="5" name="Cube 4">
              <a:extLst>
                <a:ext uri="{FF2B5EF4-FFF2-40B4-BE49-F238E27FC236}">
                  <a16:creationId xmlns:a16="http://schemas.microsoft.com/office/drawing/2014/main" id="{900B3AC2-58D1-7D41-9201-8F9E7D77059B}"/>
                </a:ext>
              </a:extLst>
            </p:cNvPr>
            <p:cNvSpPr>
              <a:spLocks noChangeAspect="1"/>
            </p:cNvSpPr>
            <p:nvPr/>
          </p:nvSpPr>
          <p:spPr>
            <a:xfrm>
              <a:off x="6166608" y="1447830"/>
              <a:ext cx="1746504" cy="1746504"/>
            </a:xfrm>
            <a:prstGeom prst="cube">
              <a:avLst>
                <a:gd name="adj" fmla="val 91788"/>
              </a:avLst>
            </a:prstGeom>
            <a:noFill/>
            <a:ln w="19050">
              <a:solidFill>
                <a:srgbClr val="E99B01">
                  <a:alpha val="9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3042C8F-15C8-BF40-80F2-98144C6762B8}"/>
                </a:ext>
              </a:extLst>
            </p:cNvPr>
            <p:cNvSpPr>
              <a:spLocks noChangeAspect="1"/>
            </p:cNvSpPr>
            <p:nvPr/>
          </p:nvSpPr>
          <p:spPr>
            <a:xfrm>
              <a:off x="6165138" y="3039077"/>
              <a:ext cx="146304" cy="146304"/>
            </a:xfrm>
            <a:prstGeom prst="rect">
              <a:avLst/>
            </a:prstGeom>
            <a:noFill/>
            <a:ln w="28575">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C4B48AF7-EF72-2C4E-ABAD-2F7907C28F08}"/>
              </a:ext>
            </a:extLst>
          </p:cNvPr>
          <p:cNvSpPr/>
          <p:nvPr/>
        </p:nvSpPr>
        <p:spPr>
          <a:xfrm>
            <a:off x="172620" y="5530392"/>
            <a:ext cx="2387699" cy="461665"/>
          </a:xfrm>
          <a:prstGeom prst="rect">
            <a:avLst/>
          </a:prstGeom>
        </p:spPr>
        <p:txBody>
          <a:bodyPr wrap="square">
            <a:spAutoFit/>
          </a:bodyPr>
          <a:lstStyle/>
          <a:p>
            <a:r>
              <a:rPr lang="en-US" sz="2400" kern="0" dirty="0">
                <a:ea typeface="Helvetica" charset="0"/>
                <a:cs typeface="Helvetica" charset="0"/>
              </a:rPr>
              <a:t>source &amp; sensor</a:t>
            </a:r>
            <a:endParaRPr lang="en-US" sz="2400" dirty="0"/>
          </a:p>
        </p:txBody>
      </p:sp>
    </p:spTree>
    <p:custDataLst>
      <p:tags r:id="rId1"/>
    </p:custDataLst>
    <p:extLst>
      <p:ext uri="{BB962C8B-B14F-4D97-AF65-F5344CB8AC3E}">
        <p14:creationId xmlns:p14="http://schemas.microsoft.com/office/powerpoint/2010/main" val="29700628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00"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46"/>
                                        </p:tgtEl>
                                        <p:attrNameLst>
                                          <p:attrName>style.visibility</p:attrName>
                                        </p:attrNameLst>
                                      </p:cBhvr>
                                      <p:to>
                                        <p:strVal val="hidden"/>
                                      </p:to>
                                    </p:set>
                                    <p:cmd type="call" cmd="stop">
                                      <p:cBhvr>
                                        <p:cTn id="22" dur="1">
                                          <p:stCondLst>
                                            <p:cond delay="0"/>
                                          </p:stCondLst>
                                        </p:cTn>
                                        <p:tgtEl>
                                          <p:spTgt spid="46"/>
                                        </p:tgtEl>
                                      </p:cBhvr>
                                    </p:cmd>
                                  </p:childTnLst>
                                </p:cTn>
                              </p:par>
                              <p:par>
                                <p:cTn id="23" presetID="1" presetClass="entr" presetSubtype="0" fill="hold" nodeType="withEffect">
                                  <p:stCondLst>
                                    <p:cond delay="0"/>
                                  </p:stCondLst>
                                  <p:childTnLst>
                                    <p:set>
                                      <p:cBhvr>
                                        <p:cTn id="24" dur="1" fill="hold">
                                          <p:stCondLst>
                                            <p:cond delay="0"/>
                                          </p:stCondLst>
                                        </p:cTn>
                                        <p:tgtEl>
                                          <p:spTgt spid="5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remove" display="0">
                  <p:stCondLst>
                    <p:cond delay="indefinite"/>
                  </p:stCondLst>
                </p:cTn>
                <p:tgtEl>
                  <p:spTgt spid="46"/>
                </p:tgtEl>
              </p:cMediaNode>
            </p:video>
          </p:childTnLst>
        </p:cTn>
      </p:par>
    </p:tnLst>
    <p:bldLst>
      <p:bldP spid="35" grpId="0"/>
      <p:bldP spid="17" grpId="0"/>
      <p:bldP spid="18" grpId="0"/>
      <p:bldP spid="38" grpId="0"/>
      <p:bldP spid="45" grpId="0"/>
      <p:bldP spid="48" grpId="0" animBg="1"/>
    </p:bldLst>
  </p:timing>
  <p:extLst>
    <p:ext uri="{E180D4A7-C9FB-4DFB-919C-405C955672EB}">
      <p14:showEvtLst xmlns:p14="http://schemas.microsoft.com/office/powerpoint/2010/main">
        <p14:playEvt time="13" objId="31"/>
        <p14:playEvt time="17003" objId="31"/>
        <p14:stopEvt time="17153" objId="31"/>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98BE229-94B2-1D41-A6AD-F0EBBFC53F74}"/>
              </a:ext>
            </a:extLst>
          </p:cNvPr>
          <p:cNvSpPr/>
          <p:nvPr/>
        </p:nvSpPr>
        <p:spPr>
          <a:xfrm>
            <a:off x="5709536" y="1358590"/>
            <a:ext cx="1015182" cy="2112868"/>
          </a:xfrm>
          <a:prstGeom prst="rect">
            <a:avLst/>
          </a:prstGeom>
          <a:solidFill>
            <a:srgbClr val="CC002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204F0F-8C37-A64C-B8CD-5BAA561F8F23}"/>
              </a:ext>
            </a:extLst>
          </p:cNvPr>
          <p:cNvSpPr/>
          <p:nvPr/>
        </p:nvSpPr>
        <p:spPr>
          <a:xfrm>
            <a:off x="4013287" y="1354279"/>
            <a:ext cx="1705118" cy="2141313"/>
          </a:xfrm>
          <a:prstGeom prst="rect">
            <a:avLst/>
          </a:prstGeom>
          <a:solidFill>
            <a:srgbClr val="4169E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descr="out1 (Converted).mov">
            <a:hlinkClick r:id="" action="ppaction://media"/>
            <a:extLst>
              <a:ext uri="{FF2B5EF4-FFF2-40B4-BE49-F238E27FC236}">
                <a16:creationId xmlns:a16="http://schemas.microsoft.com/office/drawing/2014/main" id="{1CD2BF4B-44C4-DC4F-850B-CA26F07CD87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5657" t="26353" r="20209" b="14695"/>
          <a:stretch/>
        </p:blipFill>
        <p:spPr>
          <a:xfrm>
            <a:off x="6994062" y="1195715"/>
            <a:ext cx="2977822" cy="2432208"/>
          </a:xfrm>
          <a:prstGeom prst="rect">
            <a:avLst/>
          </a:prstGeom>
        </p:spPr>
      </p:pic>
      <p:pic>
        <p:nvPicPr>
          <p:cNvPr id="8" name="Online Media 7" descr="out2 (Converted).mov">
            <a:hlinkClick r:id="" action="ppaction://media"/>
            <a:extLst>
              <a:ext uri="{FF2B5EF4-FFF2-40B4-BE49-F238E27FC236}">
                <a16:creationId xmlns:a16="http://schemas.microsoft.com/office/drawing/2014/main" id="{71546565-9A85-8D45-A5D2-4D0DD73D8EA8}"/>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3"/>
          <a:srcRect l="25657" t="26256" r="18361" b="14791"/>
          <a:stretch/>
        </p:blipFill>
        <p:spPr>
          <a:xfrm>
            <a:off x="6943208" y="4113823"/>
            <a:ext cx="3079531" cy="2432208"/>
          </a:xfrm>
          <a:prstGeom prst="rect">
            <a:avLst/>
          </a:prstGeom>
        </p:spPr>
      </p:pic>
      <p:sp>
        <p:nvSpPr>
          <p:cNvPr id="61" name="Rectangle 60">
            <a:extLst>
              <a:ext uri="{FF2B5EF4-FFF2-40B4-BE49-F238E27FC236}">
                <a16:creationId xmlns:a16="http://schemas.microsoft.com/office/drawing/2014/main" id="{3A22A3DB-5D24-704A-BBBF-3ADD6B506D10}"/>
              </a:ext>
            </a:extLst>
          </p:cNvPr>
          <p:cNvSpPr/>
          <p:nvPr/>
        </p:nvSpPr>
        <p:spPr>
          <a:xfrm>
            <a:off x="3986469" y="4542848"/>
            <a:ext cx="2489839" cy="1750902"/>
          </a:xfrm>
          <a:prstGeom prst="rect">
            <a:avLst/>
          </a:prstGeom>
          <a:solidFill>
            <a:srgbClr val="CC002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 name="Picture 295">
            <a:extLst>
              <a:ext uri="{FF2B5EF4-FFF2-40B4-BE49-F238E27FC236}">
                <a16:creationId xmlns:a16="http://schemas.microsoft.com/office/drawing/2014/main" id="{1F77C1DF-E09A-C147-9FA1-4082E0DDC3C8}"/>
              </a:ext>
            </a:extLst>
          </p:cNvPr>
          <p:cNvPicPr>
            <a:picLocks noChangeAspect="1"/>
          </p:cNvPicPr>
          <p:nvPr/>
        </p:nvPicPr>
        <p:blipFill>
          <a:blip r:embed="rId14"/>
          <a:srcRect/>
          <a:stretch/>
        </p:blipFill>
        <p:spPr>
          <a:xfrm>
            <a:off x="104357" y="1897216"/>
            <a:ext cx="3384579" cy="3384579"/>
          </a:xfrm>
          <a:prstGeom prst="rect">
            <a:avLst/>
          </a:prstGeom>
        </p:spPr>
      </p:pic>
      <p:pic>
        <p:nvPicPr>
          <p:cNvPr id="14" name="Picture 13">
            <a:extLst>
              <a:ext uri="{FF2B5EF4-FFF2-40B4-BE49-F238E27FC236}">
                <a16:creationId xmlns:a16="http://schemas.microsoft.com/office/drawing/2014/main" id="{C230F864-9303-CD40-975B-24674CCC0B6E}"/>
              </a:ext>
            </a:extLst>
          </p:cNvPr>
          <p:cNvPicPr>
            <a:picLocks noChangeAspect="1"/>
          </p:cNvPicPr>
          <p:nvPr/>
        </p:nvPicPr>
        <p:blipFill>
          <a:blip r:embed="rId15"/>
          <a:stretch>
            <a:fillRect/>
          </a:stretch>
        </p:blipFill>
        <p:spPr>
          <a:xfrm>
            <a:off x="3981040" y="1546880"/>
            <a:ext cx="2758820" cy="1942655"/>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9D9723C-CA4C-B049-A263-C1C30838986B}"/>
                  </a:ext>
                </a:extLst>
              </p:cNvPr>
              <p:cNvSpPr/>
              <p:nvPr/>
            </p:nvSpPr>
            <p:spPr>
              <a:xfrm>
                <a:off x="4170450" y="3419994"/>
                <a:ext cx="83061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kern="0" smtClean="0">
                              <a:solidFill>
                                <a:srgbClr val="4169E1"/>
                              </a:solidFill>
                              <a:latin typeface="Cambria Math" panose="02040503050406030204" pitchFamily="18" charset="0"/>
                              <a:ea typeface="Cambria Math" panose="02040503050406030204" pitchFamily="18" charset="0"/>
                            </a:rPr>
                          </m:ctrlPr>
                        </m:sSubPr>
                        <m:e>
                          <m:r>
                            <a:rPr lang="en-US" sz="2400" b="0" i="1" kern="0" smtClean="0">
                              <a:solidFill>
                                <a:srgbClr val="4169E1"/>
                              </a:solidFill>
                              <a:latin typeface="Cambria Math" panose="02040503050406030204" pitchFamily="18" charset="0"/>
                              <a:ea typeface="Cambria Math" panose="02040503050406030204" pitchFamily="18" charset="0"/>
                            </a:rPr>
                            <m:t>𝜏</m:t>
                          </m:r>
                        </m:e>
                        <m:sub>
                          <m:r>
                            <m:rPr>
                              <m:sty m:val="p"/>
                            </m:rPr>
                            <a:rPr lang="en-US" sz="2400" b="0" i="0" kern="0" smtClean="0">
                              <a:solidFill>
                                <a:srgbClr val="4169E1"/>
                              </a:solidFill>
                              <a:latin typeface="Cambria Math" panose="02040503050406030204" pitchFamily="18" charset="0"/>
                              <a:ea typeface="Cambria Math" panose="02040503050406030204" pitchFamily="18" charset="0"/>
                            </a:rPr>
                            <m:t>LOS</m:t>
                          </m:r>
                        </m:sub>
                      </m:sSub>
                    </m:oMath>
                  </m:oMathPara>
                </a14:m>
                <a:endParaRPr lang="en-US" sz="2400" dirty="0"/>
              </a:p>
            </p:txBody>
          </p:sp>
        </mc:Choice>
        <mc:Fallback xmlns="">
          <p:sp>
            <p:nvSpPr>
              <p:cNvPr id="4" name="Rectangle 3">
                <a:extLst>
                  <a:ext uri="{FF2B5EF4-FFF2-40B4-BE49-F238E27FC236}">
                    <a16:creationId xmlns:a16="http://schemas.microsoft.com/office/drawing/2014/main" id="{39D9723C-CA4C-B049-A263-C1C30838986B}"/>
                  </a:ext>
                </a:extLst>
              </p:cNvPr>
              <p:cNvSpPr>
                <a:spLocks noRot="1" noChangeAspect="1" noMove="1" noResize="1" noEditPoints="1" noAdjustHandles="1" noChangeArrowheads="1" noChangeShapeType="1" noTextEdit="1"/>
              </p:cNvSpPr>
              <p:nvPr/>
            </p:nvSpPr>
            <p:spPr>
              <a:xfrm>
                <a:off x="4170450" y="3419994"/>
                <a:ext cx="830612" cy="461665"/>
              </a:xfrm>
              <a:prstGeom prst="rect">
                <a:avLst/>
              </a:prstGeom>
              <a:blipFill>
                <a:blip r:embed="rId16"/>
                <a:stretch>
                  <a:fillRect b="-2632"/>
                </a:stretch>
              </a:blipFill>
            </p:spPr>
            <p:txBody>
              <a:bodyPr/>
              <a:lstStyle/>
              <a:p>
                <a:r>
                  <a:rPr lang="en-US">
                    <a:noFill/>
                  </a:rPr>
                  <a:t> </a:t>
                </a:r>
              </a:p>
            </p:txBody>
          </p:sp>
        </mc:Fallback>
      </mc:AlternateContent>
      <p:sp>
        <p:nvSpPr>
          <p:cNvPr id="36" name="Title 1">
            <a:extLst>
              <a:ext uri="{FF2B5EF4-FFF2-40B4-BE49-F238E27FC236}">
                <a16:creationId xmlns:a16="http://schemas.microsoft.com/office/drawing/2014/main" id="{53BC635F-63DB-2C49-AD75-8623D1547AC7}"/>
              </a:ext>
            </a:extLst>
          </p:cNvPr>
          <p:cNvSpPr>
            <a:spLocks noGrp="1"/>
          </p:cNvSpPr>
          <p:nvPr>
            <p:ph type="title"/>
          </p:nvPr>
        </p:nvSpPr>
        <p:spPr>
          <a:xfrm>
            <a:off x="838200" y="-5726"/>
            <a:ext cx="10515600" cy="1325563"/>
          </a:xfrm>
        </p:spPr>
        <p:txBody>
          <a:bodyPr/>
          <a:lstStyle/>
          <a:p>
            <a:r>
              <a:rPr lang="en-US" dirty="0"/>
              <a:t>Scanning Procedure</a:t>
            </a:r>
          </a:p>
        </p:txBody>
      </p:sp>
      <p:grpSp>
        <p:nvGrpSpPr>
          <p:cNvPr id="2" name="Group 1">
            <a:extLst>
              <a:ext uri="{FF2B5EF4-FFF2-40B4-BE49-F238E27FC236}">
                <a16:creationId xmlns:a16="http://schemas.microsoft.com/office/drawing/2014/main" id="{B8A21AF2-AEB2-1A4C-B999-F43C193BBB5A}"/>
              </a:ext>
            </a:extLst>
          </p:cNvPr>
          <p:cNvGrpSpPr/>
          <p:nvPr/>
        </p:nvGrpSpPr>
        <p:grpSpPr>
          <a:xfrm>
            <a:off x="3983452" y="1021301"/>
            <a:ext cx="2987325" cy="2462273"/>
            <a:chOff x="4021804" y="1013091"/>
            <a:chExt cx="3149824" cy="2462273"/>
          </a:xfrm>
        </p:grpSpPr>
        <p:cxnSp>
          <p:nvCxnSpPr>
            <p:cNvPr id="71" name="Straight Arrow Connector 70">
              <a:extLst>
                <a:ext uri="{FF2B5EF4-FFF2-40B4-BE49-F238E27FC236}">
                  <a16:creationId xmlns:a16="http://schemas.microsoft.com/office/drawing/2014/main" id="{ED39F664-8EFD-5242-8F5C-238C83CD943A}"/>
                </a:ext>
              </a:extLst>
            </p:cNvPr>
            <p:cNvCxnSpPr>
              <a:cxnSpLocks/>
            </p:cNvCxnSpPr>
            <p:nvPr/>
          </p:nvCxnSpPr>
          <p:spPr>
            <a:xfrm>
              <a:off x="4022617" y="3475363"/>
              <a:ext cx="3149011" cy="0"/>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8DF014-6773-5146-9FEA-9C6F5C0A8E67}"/>
                </a:ext>
              </a:extLst>
            </p:cNvPr>
            <p:cNvCxnSpPr>
              <a:cxnSpLocks/>
            </p:cNvCxnSpPr>
            <p:nvPr/>
          </p:nvCxnSpPr>
          <p:spPr>
            <a:xfrm flipV="1">
              <a:off x="4021804" y="1013091"/>
              <a:ext cx="0" cy="2462273"/>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9E21AC24-AD55-804B-BCAF-1EA498FCFF03}"/>
              </a:ext>
            </a:extLst>
          </p:cNvPr>
          <p:cNvSpPr txBox="1"/>
          <p:nvPr/>
        </p:nvSpPr>
        <p:spPr>
          <a:xfrm rot="16200000" flipH="1">
            <a:off x="2316767" y="2058002"/>
            <a:ext cx="2797431" cy="429273"/>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intensity (# photons)</a:t>
            </a: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cxnSp>
        <p:nvCxnSpPr>
          <p:cNvPr id="23" name="Straight Connector 22">
            <a:extLst>
              <a:ext uri="{FF2B5EF4-FFF2-40B4-BE49-F238E27FC236}">
                <a16:creationId xmlns:a16="http://schemas.microsoft.com/office/drawing/2014/main" id="{4BC1D04B-CAFD-5B4F-AEB0-600A41FAD21C}"/>
              </a:ext>
            </a:extLst>
          </p:cNvPr>
          <p:cNvCxnSpPr>
            <a:cxnSpLocks/>
          </p:cNvCxnSpPr>
          <p:nvPr/>
        </p:nvCxnSpPr>
        <p:spPr>
          <a:xfrm flipH="1">
            <a:off x="3812254" y="3747010"/>
            <a:ext cx="2003312" cy="485862"/>
          </a:xfrm>
          <a:prstGeom prst="line">
            <a:avLst/>
          </a:prstGeom>
          <a:ln w="38100">
            <a:solidFill>
              <a:srgbClr val="CC002B"/>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F005478-200B-914D-AEA1-10969F8D96C3}"/>
              </a:ext>
            </a:extLst>
          </p:cNvPr>
          <p:cNvCxnSpPr>
            <a:cxnSpLocks/>
          </p:cNvCxnSpPr>
          <p:nvPr/>
        </p:nvCxnSpPr>
        <p:spPr>
          <a:xfrm>
            <a:off x="6548741" y="3738224"/>
            <a:ext cx="219695" cy="494648"/>
          </a:xfrm>
          <a:prstGeom prst="line">
            <a:avLst/>
          </a:prstGeom>
          <a:ln w="38100">
            <a:solidFill>
              <a:srgbClr val="CC002B"/>
            </a:solidFill>
            <a:prstDash val="lgDash"/>
          </a:ln>
        </p:spPr>
        <p:style>
          <a:lnRef idx="1">
            <a:schemeClr val="accent1"/>
          </a:lnRef>
          <a:fillRef idx="0">
            <a:schemeClr val="accent1"/>
          </a:fillRef>
          <a:effectRef idx="0">
            <a:schemeClr val="accent1"/>
          </a:effectRef>
          <a:fontRef idx="minor">
            <a:schemeClr val="tx1"/>
          </a:fontRef>
        </p:style>
      </p:cxnSp>
      <p:sp>
        <p:nvSpPr>
          <p:cNvPr id="95" name="Title 10">
            <a:extLst>
              <a:ext uri="{FF2B5EF4-FFF2-40B4-BE49-F238E27FC236}">
                <a16:creationId xmlns:a16="http://schemas.microsoft.com/office/drawing/2014/main" id="{0F359013-5302-1B45-9998-2E5014F36F9D}"/>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7" name="Rectangle 96">
                <a:extLst>
                  <a:ext uri="{FF2B5EF4-FFF2-40B4-BE49-F238E27FC236}">
                    <a16:creationId xmlns:a16="http://schemas.microsoft.com/office/drawing/2014/main" id="{A284B0F6-5E4B-524E-92DF-958B383A6FEB}"/>
                  </a:ext>
                </a:extLst>
              </p:cNvPr>
              <p:cNvSpPr/>
              <p:nvPr/>
            </p:nvSpPr>
            <p:spPr>
              <a:xfrm>
                <a:off x="6645925" y="3492589"/>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kern="0" smtClean="0">
                          <a:solidFill>
                            <a:schemeClr val="tx1"/>
                          </a:solidFill>
                          <a:latin typeface="Cambria Math" panose="02040503050406030204" pitchFamily="18" charset="0"/>
                          <a:ea typeface="Cambria Math" panose="02040503050406030204" pitchFamily="18" charset="0"/>
                          <a:cs typeface="Helvetica" charset="0"/>
                        </a:rPr>
                        <m:t>𝜏</m:t>
                      </m:r>
                    </m:oMath>
                  </m:oMathPara>
                </a14:m>
                <a:endParaRPr lang="en-US" sz="2400" dirty="0">
                  <a:solidFill>
                    <a:schemeClr val="tx1"/>
                  </a:solidFill>
                </a:endParaRPr>
              </a:p>
            </p:txBody>
          </p:sp>
        </mc:Choice>
        <mc:Fallback xmlns="">
          <p:sp>
            <p:nvSpPr>
              <p:cNvPr id="97" name="Rectangle 96">
                <a:extLst>
                  <a:ext uri="{FF2B5EF4-FFF2-40B4-BE49-F238E27FC236}">
                    <a16:creationId xmlns:a16="http://schemas.microsoft.com/office/drawing/2014/main" id="{A284B0F6-5E4B-524E-92DF-958B383A6FEB}"/>
                  </a:ext>
                </a:extLst>
              </p:cNvPr>
              <p:cNvSpPr>
                <a:spLocks noRot="1" noChangeAspect="1" noMove="1" noResize="1" noEditPoints="1" noAdjustHandles="1" noChangeArrowheads="1" noChangeShapeType="1" noTextEdit="1"/>
              </p:cNvSpPr>
              <p:nvPr/>
            </p:nvSpPr>
            <p:spPr>
              <a:xfrm>
                <a:off x="6645925" y="3492589"/>
                <a:ext cx="525538" cy="461665"/>
              </a:xfrm>
              <a:prstGeom prst="rect">
                <a:avLst/>
              </a:prstGeom>
              <a:blipFill>
                <a:blip r:embed="rId17"/>
                <a:stretch>
                  <a:fillRect/>
                </a:stretch>
              </a:blipFill>
            </p:spPr>
            <p:txBody>
              <a:bodyPr/>
              <a:lstStyle/>
              <a:p>
                <a:r>
                  <a:rPr lang="en-US">
                    <a:noFill/>
                  </a:rPr>
                  <a:t> </a:t>
                </a:r>
              </a:p>
            </p:txBody>
          </p:sp>
        </mc:Fallback>
      </mc:AlternateContent>
      <p:sp>
        <p:nvSpPr>
          <p:cNvPr id="101" name="TextBox 100">
            <a:extLst>
              <a:ext uri="{FF2B5EF4-FFF2-40B4-BE49-F238E27FC236}">
                <a16:creationId xmlns:a16="http://schemas.microsoft.com/office/drawing/2014/main" id="{07ED67EA-E903-FE47-827B-4F4F8516D7FF}"/>
              </a:ext>
            </a:extLst>
          </p:cNvPr>
          <p:cNvSpPr txBox="1"/>
          <p:nvPr/>
        </p:nvSpPr>
        <p:spPr>
          <a:xfrm>
            <a:off x="8527943" y="653016"/>
            <a:ext cx="3671583" cy="584775"/>
          </a:xfrm>
          <a:prstGeom prst="rect">
            <a:avLst/>
          </a:prstGeom>
          <a:noFill/>
          <a:ln>
            <a:noFill/>
          </a:ln>
        </p:spPr>
        <p:txBody>
          <a:bodyPr wrap="square" rtlCol="0">
            <a:spAutoFit/>
          </a:bodyPr>
          <a:lstStyle/>
          <a:p>
            <a:pPr lvl="0" algn="r" defTabSz="914400">
              <a:defRPr/>
            </a:pPr>
            <a:r>
              <a:rPr lang="en-US" sz="3200" kern="0" dirty="0">
                <a:ea typeface="Helvetica" charset="0"/>
                <a:cs typeface="Helvetica" charset="0"/>
              </a:rPr>
              <a:t>LOS Reconstruction</a:t>
            </a:r>
            <a:endParaRPr kumimoji="0" lang="en-US" sz="3200" b="0" i="0" u="none" strike="noStrike" kern="0" cap="none" spc="0" normalizeH="0" baseline="0" noProof="0" dirty="0">
              <a:ln>
                <a:noFill/>
              </a:ln>
              <a:effectLst/>
              <a:uLnTx/>
              <a:uFillTx/>
              <a:latin typeface="Calibri"/>
              <a:ea typeface="Helvetica" charset="0"/>
              <a:cs typeface="Helvetica" charset="0"/>
            </a:endParaRPr>
          </a:p>
        </p:txBody>
      </p:sp>
      <p:sp>
        <p:nvSpPr>
          <p:cNvPr id="102" name="TextBox 101">
            <a:extLst>
              <a:ext uri="{FF2B5EF4-FFF2-40B4-BE49-F238E27FC236}">
                <a16:creationId xmlns:a16="http://schemas.microsoft.com/office/drawing/2014/main" id="{33C0951E-5FFA-434F-9BFF-B8838C350E42}"/>
              </a:ext>
            </a:extLst>
          </p:cNvPr>
          <p:cNvSpPr txBox="1"/>
          <p:nvPr/>
        </p:nvSpPr>
        <p:spPr>
          <a:xfrm>
            <a:off x="8263893" y="3600627"/>
            <a:ext cx="3935633" cy="584775"/>
          </a:xfrm>
          <a:prstGeom prst="rect">
            <a:avLst/>
          </a:prstGeom>
          <a:noFill/>
          <a:ln>
            <a:noFill/>
          </a:ln>
        </p:spPr>
        <p:txBody>
          <a:bodyPr wrap="square" rtlCol="0">
            <a:spAutoFit/>
          </a:bodyPr>
          <a:lstStyle/>
          <a:p>
            <a:pPr lvl="0" algn="r" defTabSz="914400">
              <a:defRPr/>
            </a:pPr>
            <a:r>
              <a:rPr lang="en-US" sz="3200" kern="0" dirty="0">
                <a:ea typeface="Helvetica" charset="0"/>
                <a:cs typeface="Helvetica" charset="0"/>
              </a:rPr>
              <a:t>NLOS Reconstruction</a:t>
            </a:r>
            <a:endParaRPr kumimoji="0" lang="en-US" sz="3200" b="0" i="0" u="none" strike="noStrike" kern="0" cap="none" spc="0" normalizeH="0" baseline="0" noProof="0" dirty="0">
              <a:ln>
                <a:noFill/>
              </a:ln>
              <a:effectLst/>
              <a:uLnTx/>
              <a:uFillTx/>
              <a:latin typeface="Calibri"/>
              <a:ea typeface="Helvetica" charset="0"/>
              <a:cs typeface="Helvetica" charset="0"/>
            </a:endParaRP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DCD06CE1-AAF0-9148-A0C5-B90068DADE27}"/>
                  </a:ext>
                </a:extLst>
              </p:cNvPr>
              <p:cNvSpPr/>
              <p:nvPr/>
            </p:nvSpPr>
            <p:spPr>
              <a:xfrm>
                <a:off x="4181803" y="6205579"/>
                <a:ext cx="1000530" cy="461665"/>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kern="0" smtClean="0">
                              <a:solidFill>
                                <a:srgbClr val="CC002B"/>
                              </a:solidFill>
                              <a:latin typeface="Cambria Math" panose="02040503050406030204" pitchFamily="18" charset="0"/>
                              <a:ea typeface="Cambria Math" panose="02040503050406030204" pitchFamily="18" charset="0"/>
                            </a:rPr>
                          </m:ctrlPr>
                        </m:sSubPr>
                        <m:e>
                          <m:r>
                            <a:rPr lang="en-US" sz="2400" b="0" i="1" kern="0" smtClean="0">
                              <a:solidFill>
                                <a:srgbClr val="CC002B"/>
                              </a:solidFill>
                              <a:latin typeface="Cambria Math" panose="02040503050406030204" pitchFamily="18" charset="0"/>
                              <a:ea typeface="Cambria Math" panose="02040503050406030204" pitchFamily="18" charset="0"/>
                            </a:rPr>
                            <m:t>𝜏</m:t>
                          </m:r>
                        </m:e>
                        <m:sub>
                          <m:r>
                            <m:rPr>
                              <m:sty m:val="p"/>
                            </m:rPr>
                            <a:rPr lang="en-US" sz="2400" b="0" i="0" kern="0" smtClean="0">
                              <a:solidFill>
                                <a:srgbClr val="CC002B"/>
                              </a:solidFill>
                              <a:latin typeface="Cambria Math" panose="02040503050406030204" pitchFamily="18" charset="0"/>
                              <a:ea typeface="Cambria Math" panose="02040503050406030204" pitchFamily="18" charset="0"/>
                            </a:rPr>
                            <m:t>NLOS</m:t>
                          </m:r>
                        </m:sub>
                      </m:sSub>
                    </m:oMath>
                  </m:oMathPara>
                </a14:m>
                <a:endParaRPr lang="en-US" sz="2400" dirty="0">
                  <a:solidFill>
                    <a:srgbClr val="CC002B"/>
                  </a:solidFill>
                </a:endParaRPr>
              </a:p>
            </p:txBody>
          </p:sp>
        </mc:Choice>
        <mc:Fallback xmlns="">
          <p:sp>
            <p:nvSpPr>
              <p:cNvPr id="39" name="Rectangle 38">
                <a:extLst>
                  <a:ext uri="{FF2B5EF4-FFF2-40B4-BE49-F238E27FC236}">
                    <a16:creationId xmlns:a16="http://schemas.microsoft.com/office/drawing/2014/main" id="{DCD06CE1-AAF0-9148-A0C5-B90068DADE27}"/>
                  </a:ext>
                </a:extLst>
              </p:cNvPr>
              <p:cNvSpPr>
                <a:spLocks noRot="1" noChangeAspect="1" noMove="1" noResize="1" noEditPoints="1" noAdjustHandles="1" noChangeArrowheads="1" noChangeShapeType="1" noTextEdit="1"/>
              </p:cNvSpPr>
              <p:nvPr/>
            </p:nvSpPr>
            <p:spPr>
              <a:xfrm>
                <a:off x="4181803" y="6205579"/>
                <a:ext cx="1000530" cy="461665"/>
              </a:xfrm>
              <a:prstGeom prst="rect">
                <a:avLst/>
              </a:prstGeom>
              <a:blipFill>
                <a:blip r:embed="rId18"/>
                <a:stretch>
                  <a:fillRect b="-2703"/>
                </a:stretch>
              </a:blipFill>
              <a:ln>
                <a:noFill/>
              </a:ln>
            </p:spPr>
            <p:txBody>
              <a:bodyPr/>
              <a:lstStyle/>
              <a:p>
                <a:r>
                  <a:rPr lang="en-US">
                    <a:noFill/>
                  </a:rPr>
                  <a:t> </a:t>
                </a:r>
              </a:p>
            </p:txBody>
          </p:sp>
        </mc:Fallback>
      </mc:AlternateContent>
      <p:sp>
        <p:nvSpPr>
          <p:cNvPr id="40" name="Rectangle 39">
            <a:extLst>
              <a:ext uri="{FF2B5EF4-FFF2-40B4-BE49-F238E27FC236}">
                <a16:creationId xmlns:a16="http://schemas.microsoft.com/office/drawing/2014/main" id="{846CCBE7-0C1B-5F40-BDF3-F71D5DA5BA16}"/>
              </a:ext>
            </a:extLst>
          </p:cNvPr>
          <p:cNvSpPr/>
          <p:nvPr/>
        </p:nvSpPr>
        <p:spPr>
          <a:xfrm>
            <a:off x="3789912" y="4246522"/>
            <a:ext cx="2978524" cy="2432207"/>
          </a:xfrm>
          <a:prstGeom prst="rect">
            <a:avLst/>
          </a:prstGeom>
          <a:noFill/>
          <a:ln w="38100">
            <a:solidFill>
              <a:srgbClr val="CC002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ED7C7F2-4996-5D4B-AA1B-2E8D0114A53B}"/>
              </a:ext>
            </a:extLst>
          </p:cNvPr>
          <p:cNvGrpSpPr/>
          <p:nvPr/>
        </p:nvGrpSpPr>
        <p:grpSpPr>
          <a:xfrm>
            <a:off x="3955572" y="4358557"/>
            <a:ext cx="2743678" cy="1924453"/>
            <a:chOff x="6190181" y="1594044"/>
            <a:chExt cx="5421313" cy="3586393"/>
          </a:xfrm>
        </p:grpSpPr>
        <p:cxnSp>
          <p:nvCxnSpPr>
            <p:cNvPr id="41" name="Straight Arrow Connector 40">
              <a:extLst>
                <a:ext uri="{FF2B5EF4-FFF2-40B4-BE49-F238E27FC236}">
                  <a16:creationId xmlns:a16="http://schemas.microsoft.com/office/drawing/2014/main" id="{E1D84544-F1BB-464B-A1E0-660AEB8D96E7}"/>
                </a:ext>
              </a:extLst>
            </p:cNvPr>
            <p:cNvCxnSpPr>
              <a:cxnSpLocks/>
            </p:cNvCxnSpPr>
            <p:nvPr/>
          </p:nvCxnSpPr>
          <p:spPr>
            <a:xfrm>
              <a:off x="6191485" y="5157041"/>
              <a:ext cx="5420009" cy="23396"/>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DC5D731-0326-5041-8D2A-C930BBAA0805}"/>
                </a:ext>
              </a:extLst>
            </p:cNvPr>
            <p:cNvCxnSpPr>
              <a:cxnSpLocks/>
            </p:cNvCxnSpPr>
            <p:nvPr/>
          </p:nvCxnSpPr>
          <p:spPr>
            <a:xfrm flipV="1">
              <a:off x="6190181" y="1594044"/>
              <a:ext cx="0" cy="3562997"/>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92" name="kettle_video">
            <a:hlinkClick r:id="" action="ppaction://media"/>
            <a:extLst>
              <a:ext uri="{FF2B5EF4-FFF2-40B4-BE49-F238E27FC236}">
                <a16:creationId xmlns:a16="http://schemas.microsoft.com/office/drawing/2014/main" id="{8745A8C3-91DA-4743-BA12-FC5708EA99C3}"/>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19"/>
          <a:srcRect l="1039" r="835"/>
          <a:stretch/>
        </p:blipFill>
        <p:spPr>
          <a:xfrm>
            <a:off x="10255960" y="4374158"/>
            <a:ext cx="1828800" cy="1864340"/>
          </a:xfrm>
          <a:prstGeom prst="rect">
            <a:avLst/>
          </a:prstGeom>
          <a:ln w="12700">
            <a:solidFill>
              <a:schemeClr val="tx1"/>
            </a:solidFill>
          </a:ln>
        </p:spPr>
      </p:pic>
      <p:pic>
        <p:nvPicPr>
          <p:cNvPr id="15" name="Picture 14">
            <a:extLst>
              <a:ext uri="{FF2B5EF4-FFF2-40B4-BE49-F238E27FC236}">
                <a16:creationId xmlns:a16="http://schemas.microsoft.com/office/drawing/2014/main" id="{C49FCFC6-E541-EE42-9A5F-B930DA3F209A}"/>
              </a:ext>
            </a:extLst>
          </p:cNvPr>
          <p:cNvPicPr>
            <a:picLocks noChangeAspect="1"/>
          </p:cNvPicPr>
          <p:nvPr/>
        </p:nvPicPr>
        <p:blipFill>
          <a:blip r:embed="rId20"/>
          <a:stretch>
            <a:fillRect/>
          </a:stretch>
        </p:blipFill>
        <p:spPr>
          <a:xfrm>
            <a:off x="4251399" y="4618301"/>
            <a:ext cx="2138641" cy="1651309"/>
          </a:xfrm>
          <a:prstGeom prst="rect">
            <a:avLst/>
          </a:prstGeom>
        </p:spPr>
      </p:pic>
      <p:sp>
        <p:nvSpPr>
          <p:cNvPr id="397" name="Oval 396">
            <a:extLst>
              <a:ext uri="{FF2B5EF4-FFF2-40B4-BE49-F238E27FC236}">
                <a16:creationId xmlns:a16="http://schemas.microsoft.com/office/drawing/2014/main" id="{6FDD0F39-3BC1-8049-9CF4-CCC53482F018}"/>
              </a:ext>
            </a:extLst>
          </p:cNvPr>
          <p:cNvSpPr>
            <a:spLocks noChangeAspect="1"/>
          </p:cNvSpPr>
          <p:nvPr/>
        </p:nvSpPr>
        <p:spPr>
          <a:xfrm rot="20836724">
            <a:off x="1953369" y="239446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8A421460-5371-664C-AF03-2FCCDD7D201C}"/>
              </a:ext>
            </a:extLst>
          </p:cNvPr>
          <p:cNvSpPr>
            <a:spLocks noChangeAspect="1"/>
          </p:cNvSpPr>
          <p:nvPr/>
        </p:nvSpPr>
        <p:spPr>
          <a:xfrm rot="20836724">
            <a:off x="2085058" y="236480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34FCBC50-C085-2540-8515-648E43D7C7AF}"/>
              </a:ext>
            </a:extLst>
          </p:cNvPr>
          <p:cNvSpPr>
            <a:spLocks noChangeAspect="1"/>
          </p:cNvSpPr>
          <p:nvPr/>
        </p:nvSpPr>
        <p:spPr>
          <a:xfrm rot="20836724">
            <a:off x="2216747" y="233515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3A825CFA-15D9-1144-BF85-88D3FF137174}"/>
              </a:ext>
            </a:extLst>
          </p:cNvPr>
          <p:cNvSpPr>
            <a:spLocks noChangeAspect="1"/>
          </p:cNvSpPr>
          <p:nvPr/>
        </p:nvSpPr>
        <p:spPr>
          <a:xfrm rot="20836724">
            <a:off x="2348436" y="230549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8B1D3DC2-1354-EB49-B36A-F7E4E6A06823}"/>
              </a:ext>
            </a:extLst>
          </p:cNvPr>
          <p:cNvSpPr>
            <a:spLocks noChangeAspect="1"/>
          </p:cNvSpPr>
          <p:nvPr/>
        </p:nvSpPr>
        <p:spPr>
          <a:xfrm rot="20836724">
            <a:off x="2480125" y="227583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33F24FDF-A10B-3548-B4BB-25286AF81773}"/>
              </a:ext>
            </a:extLst>
          </p:cNvPr>
          <p:cNvSpPr>
            <a:spLocks noChangeAspect="1"/>
          </p:cNvSpPr>
          <p:nvPr/>
        </p:nvSpPr>
        <p:spPr>
          <a:xfrm rot="20836724">
            <a:off x="2611812" y="224617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CCDCC168-584F-FA4E-8EEB-EE49E6194A69}"/>
              </a:ext>
            </a:extLst>
          </p:cNvPr>
          <p:cNvSpPr>
            <a:spLocks noChangeAspect="1"/>
          </p:cNvSpPr>
          <p:nvPr/>
        </p:nvSpPr>
        <p:spPr>
          <a:xfrm rot="20836724">
            <a:off x="2743502" y="221651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C04209D4-E192-4D48-8FCA-567053E3EB16}"/>
              </a:ext>
            </a:extLst>
          </p:cNvPr>
          <p:cNvSpPr>
            <a:spLocks noChangeAspect="1"/>
          </p:cNvSpPr>
          <p:nvPr/>
        </p:nvSpPr>
        <p:spPr>
          <a:xfrm rot="20836724">
            <a:off x="2875190" y="218685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D11AC9B9-3874-3A46-9D1A-5EA164358760}"/>
              </a:ext>
            </a:extLst>
          </p:cNvPr>
          <p:cNvSpPr>
            <a:spLocks noChangeAspect="1"/>
          </p:cNvSpPr>
          <p:nvPr/>
        </p:nvSpPr>
        <p:spPr>
          <a:xfrm rot="20836724">
            <a:off x="3006878" y="215720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4E09A3C8-CAA7-EA4E-87D8-B8687198652A}"/>
              </a:ext>
            </a:extLst>
          </p:cNvPr>
          <p:cNvSpPr>
            <a:spLocks noChangeAspect="1"/>
          </p:cNvSpPr>
          <p:nvPr/>
        </p:nvSpPr>
        <p:spPr>
          <a:xfrm rot="20836724">
            <a:off x="1952049" y="251221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a:extLst>
              <a:ext uri="{FF2B5EF4-FFF2-40B4-BE49-F238E27FC236}">
                <a16:creationId xmlns:a16="http://schemas.microsoft.com/office/drawing/2014/main" id="{2E72AC8D-0116-1846-A6B0-C02391966E49}"/>
              </a:ext>
            </a:extLst>
          </p:cNvPr>
          <p:cNvSpPr>
            <a:spLocks noChangeAspect="1"/>
          </p:cNvSpPr>
          <p:nvPr/>
        </p:nvSpPr>
        <p:spPr>
          <a:xfrm rot="20836724">
            <a:off x="2082061" y="248293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2A0B4456-6421-5345-B42E-841075254080}"/>
              </a:ext>
            </a:extLst>
          </p:cNvPr>
          <p:cNvSpPr>
            <a:spLocks noChangeAspect="1"/>
          </p:cNvSpPr>
          <p:nvPr/>
        </p:nvSpPr>
        <p:spPr>
          <a:xfrm rot="20836724">
            <a:off x="2212073" y="245365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a:extLst>
              <a:ext uri="{FF2B5EF4-FFF2-40B4-BE49-F238E27FC236}">
                <a16:creationId xmlns:a16="http://schemas.microsoft.com/office/drawing/2014/main" id="{CFBACD62-4518-E645-8A63-65D112A40065}"/>
              </a:ext>
            </a:extLst>
          </p:cNvPr>
          <p:cNvSpPr>
            <a:spLocks noChangeAspect="1"/>
          </p:cNvSpPr>
          <p:nvPr/>
        </p:nvSpPr>
        <p:spPr>
          <a:xfrm rot="20836724">
            <a:off x="2342086" y="242437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8CF029BE-3545-5945-A21E-D3A59AA9F01B}"/>
              </a:ext>
            </a:extLst>
          </p:cNvPr>
          <p:cNvSpPr>
            <a:spLocks noChangeAspect="1"/>
          </p:cNvSpPr>
          <p:nvPr/>
        </p:nvSpPr>
        <p:spPr>
          <a:xfrm rot="20836724">
            <a:off x="2472098" y="239509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E84E2442-8629-2B41-A5CC-6B50826968F5}"/>
              </a:ext>
            </a:extLst>
          </p:cNvPr>
          <p:cNvSpPr>
            <a:spLocks noChangeAspect="1"/>
          </p:cNvSpPr>
          <p:nvPr/>
        </p:nvSpPr>
        <p:spPr>
          <a:xfrm rot="20836724">
            <a:off x="2602110" y="236581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6D9AB9EF-8063-C440-9118-9172C5AEA1A3}"/>
              </a:ext>
            </a:extLst>
          </p:cNvPr>
          <p:cNvSpPr>
            <a:spLocks noChangeAspect="1"/>
          </p:cNvSpPr>
          <p:nvPr/>
        </p:nvSpPr>
        <p:spPr>
          <a:xfrm rot="20836724">
            <a:off x="2732123" y="233653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36C138AF-E05B-9546-938D-C9F9FA0F5614}"/>
              </a:ext>
            </a:extLst>
          </p:cNvPr>
          <p:cNvSpPr>
            <a:spLocks noChangeAspect="1"/>
          </p:cNvSpPr>
          <p:nvPr/>
        </p:nvSpPr>
        <p:spPr>
          <a:xfrm rot="20836724">
            <a:off x="2862134" y="230725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1699C15B-6C1C-714B-9C7E-C1C1EB76BBCA}"/>
              </a:ext>
            </a:extLst>
          </p:cNvPr>
          <p:cNvSpPr>
            <a:spLocks noChangeAspect="1"/>
          </p:cNvSpPr>
          <p:nvPr/>
        </p:nvSpPr>
        <p:spPr>
          <a:xfrm rot="20836724">
            <a:off x="2992147" y="227797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2BFB0CE3-99D4-A443-B340-3BF5C7376721}"/>
              </a:ext>
            </a:extLst>
          </p:cNvPr>
          <p:cNvSpPr>
            <a:spLocks noChangeAspect="1"/>
          </p:cNvSpPr>
          <p:nvPr/>
        </p:nvSpPr>
        <p:spPr>
          <a:xfrm rot="20836724">
            <a:off x="1950726" y="262997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60311442-9DDB-3A47-8CF7-0FB0F3117D79}"/>
              </a:ext>
            </a:extLst>
          </p:cNvPr>
          <p:cNvSpPr>
            <a:spLocks noChangeAspect="1"/>
          </p:cNvSpPr>
          <p:nvPr/>
        </p:nvSpPr>
        <p:spPr>
          <a:xfrm rot="20836724">
            <a:off x="2079061" y="260106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65C7788A-749D-174B-A721-A3974B4029F7}"/>
              </a:ext>
            </a:extLst>
          </p:cNvPr>
          <p:cNvSpPr>
            <a:spLocks noChangeAspect="1"/>
          </p:cNvSpPr>
          <p:nvPr/>
        </p:nvSpPr>
        <p:spPr>
          <a:xfrm rot="20836724">
            <a:off x="2207397" y="257216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FFA17CD4-F513-4B48-A0DE-248E5F20A502}"/>
              </a:ext>
            </a:extLst>
          </p:cNvPr>
          <p:cNvSpPr>
            <a:spLocks noChangeAspect="1"/>
          </p:cNvSpPr>
          <p:nvPr/>
        </p:nvSpPr>
        <p:spPr>
          <a:xfrm rot="20836724">
            <a:off x="2335732" y="254326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D9F908E3-27CD-B540-BADC-D369238BE467}"/>
              </a:ext>
            </a:extLst>
          </p:cNvPr>
          <p:cNvSpPr>
            <a:spLocks noChangeAspect="1"/>
          </p:cNvSpPr>
          <p:nvPr/>
        </p:nvSpPr>
        <p:spPr>
          <a:xfrm rot="20836724">
            <a:off x="2464069" y="251435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9B2C44B9-B2DB-1F47-9EA9-A9D836D43FB6}"/>
              </a:ext>
            </a:extLst>
          </p:cNvPr>
          <p:cNvSpPr>
            <a:spLocks noChangeAspect="1"/>
          </p:cNvSpPr>
          <p:nvPr/>
        </p:nvSpPr>
        <p:spPr>
          <a:xfrm rot="20836724">
            <a:off x="2592403" y="248545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3E30C9B7-41AB-F545-ABFA-CB33677FFA49}"/>
              </a:ext>
            </a:extLst>
          </p:cNvPr>
          <p:cNvSpPr>
            <a:spLocks noChangeAspect="1"/>
          </p:cNvSpPr>
          <p:nvPr/>
        </p:nvSpPr>
        <p:spPr>
          <a:xfrm rot="20836724">
            <a:off x="2720738" y="245655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8FE14450-902E-C84C-B840-5EA547A08CD7}"/>
              </a:ext>
            </a:extLst>
          </p:cNvPr>
          <p:cNvSpPr>
            <a:spLocks noChangeAspect="1"/>
          </p:cNvSpPr>
          <p:nvPr/>
        </p:nvSpPr>
        <p:spPr>
          <a:xfrm rot="20836724">
            <a:off x="2849074" y="242764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A678F60A-C34B-A94A-B851-E26C9BCE534A}"/>
              </a:ext>
            </a:extLst>
          </p:cNvPr>
          <p:cNvSpPr>
            <a:spLocks noChangeAspect="1"/>
          </p:cNvSpPr>
          <p:nvPr/>
        </p:nvSpPr>
        <p:spPr>
          <a:xfrm rot="20836724">
            <a:off x="2977410" y="239874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0E1DD4AC-327B-E54E-8AF2-F7476D43F692}"/>
              </a:ext>
            </a:extLst>
          </p:cNvPr>
          <p:cNvSpPr>
            <a:spLocks noChangeAspect="1"/>
          </p:cNvSpPr>
          <p:nvPr/>
        </p:nvSpPr>
        <p:spPr>
          <a:xfrm rot="20836724">
            <a:off x="1949404" y="274772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DBB7031D-1D4B-5D4C-BF4D-221FDB2EAD4E}"/>
              </a:ext>
            </a:extLst>
          </p:cNvPr>
          <p:cNvSpPr>
            <a:spLocks noChangeAspect="1"/>
          </p:cNvSpPr>
          <p:nvPr/>
        </p:nvSpPr>
        <p:spPr>
          <a:xfrm rot="20836724">
            <a:off x="2076062" y="2719195"/>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E0B3F8E9-CB66-A14D-B475-78109FCF4369}"/>
              </a:ext>
            </a:extLst>
          </p:cNvPr>
          <p:cNvSpPr>
            <a:spLocks noChangeAspect="1"/>
          </p:cNvSpPr>
          <p:nvPr/>
        </p:nvSpPr>
        <p:spPr>
          <a:xfrm rot="20836724">
            <a:off x="2202721" y="269066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0D4C8823-67AF-C944-A460-7FDF00FADAD8}"/>
              </a:ext>
            </a:extLst>
          </p:cNvPr>
          <p:cNvSpPr>
            <a:spLocks noChangeAspect="1"/>
          </p:cNvSpPr>
          <p:nvPr/>
        </p:nvSpPr>
        <p:spPr>
          <a:xfrm rot="20836724">
            <a:off x="2329380" y="266214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7CEBCA6F-EC1E-AC4B-89BB-AF90A775B321}"/>
              </a:ext>
            </a:extLst>
          </p:cNvPr>
          <p:cNvSpPr>
            <a:spLocks noChangeAspect="1"/>
          </p:cNvSpPr>
          <p:nvPr/>
        </p:nvSpPr>
        <p:spPr>
          <a:xfrm rot="20836724">
            <a:off x="2456038" y="263361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42F352AD-B889-9D47-B54A-37796195B23D}"/>
              </a:ext>
            </a:extLst>
          </p:cNvPr>
          <p:cNvSpPr>
            <a:spLocks noChangeAspect="1"/>
          </p:cNvSpPr>
          <p:nvPr/>
        </p:nvSpPr>
        <p:spPr>
          <a:xfrm rot="20836724">
            <a:off x="2582697" y="260509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5E36DAD9-42E1-9143-952B-74A5AC4CFB48}"/>
              </a:ext>
            </a:extLst>
          </p:cNvPr>
          <p:cNvSpPr>
            <a:spLocks noChangeAspect="1"/>
          </p:cNvSpPr>
          <p:nvPr/>
        </p:nvSpPr>
        <p:spPr>
          <a:xfrm rot="20836724">
            <a:off x="2709355" y="257656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64B75B1D-2EF2-7641-901F-C2F5CF790ABA}"/>
              </a:ext>
            </a:extLst>
          </p:cNvPr>
          <p:cNvSpPr>
            <a:spLocks noChangeAspect="1"/>
          </p:cNvSpPr>
          <p:nvPr/>
        </p:nvSpPr>
        <p:spPr>
          <a:xfrm rot="20836724">
            <a:off x="2836014" y="254804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E47723AE-334A-9746-A1AF-26A814C86B89}"/>
              </a:ext>
            </a:extLst>
          </p:cNvPr>
          <p:cNvSpPr>
            <a:spLocks noChangeAspect="1"/>
          </p:cNvSpPr>
          <p:nvPr/>
        </p:nvSpPr>
        <p:spPr>
          <a:xfrm rot="20836724">
            <a:off x="2962673" y="251951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01C9B0A6-5471-B443-8AB5-842B9542740D}"/>
              </a:ext>
            </a:extLst>
          </p:cNvPr>
          <p:cNvSpPr>
            <a:spLocks noChangeAspect="1"/>
          </p:cNvSpPr>
          <p:nvPr/>
        </p:nvSpPr>
        <p:spPr>
          <a:xfrm rot="20836724">
            <a:off x="1948082" y="286547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8572D292-021E-914E-B0DE-151E9D09D8CE}"/>
              </a:ext>
            </a:extLst>
          </p:cNvPr>
          <p:cNvSpPr>
            <a:spLocks noChangeAspect="1"/>
          </p:cNvSpPr>
          <p:nvPr/>
        </p:nvSpPr>
        <p:spPr>
          <a:xfrm rot="20836724">
            <a:off x="2073064" y="283732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5FA23E69-8346-6448-9920-0326629D67A2}"/>
              </a:ext>
            </a:extLst>
          </p:cNvPr>
          <p:cNvSpPr>
            <a:spLocks noChangeAspect="1"/>
          </p:cNvSpPr>
          <p:nvPr/>
        </p:nvSpPr>
        <p:spPr>
          <a:xfrm rot="20836724">
            <a:off x="2198048" y="280917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ECA996D5-9922-D044-9D4A-E55F503E2938}"/>
              </a:ext>
            </a:extLst>
          </p:cNvPr>
          <p:cNvSpPr>
            <a:spLocks noChangeAspect="1"/>
          </p:cNvSpPr>
          <p:nvPr/>
        </p:nvSpPr>
        <p:spPr>
          <a:xfrm rot="20836724">
            <a:off x="2323030" y="278102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0D924D8B-3485-3E42-B88E-E11A1110E271}"/>
              </a:ext>
            </a:extLst>
          </p:cNvPr>
          <p:cNvSpPr>
            <a:spLocks noChangeAspect="1"/>
          </p:cNvSpPr>
          <p:nvPr/>
        </p:nvSpPr>
        <p:spPr>
          <a:xfrm rot="20836724">
            <a:off x="2448011" y="275287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a:extLst>
              <a:ext uri="{FF2B5EF4-FFF2-40B4-BE49-F238E27FC236}">
                <a16:creationId xmlns:a16="http://schemas.microsoft.com/office/drawing/2014/main" id="{CEE47F37-8C4B-3144-AB73-6E152CB7FE85}"/>
              </a:ext>
            </a:extLst>
          </p:cNvPr>
          <p:cNvSpPr>
            <a:spLocks noChangeAspect="1"/>
          </p:cNvSpPr>
          <p:nvPr/>
        </p:nvSpPr>
        <p:spPr>
          <a:xfrm rot="20836724">
            <a:off x="2572995" y="272473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A5070CB2-BBAB-024E-8844-522F2DEEBF4A}"/>
              </a:ext>
            </a:extLst>
          </p:cNvPr>
          <p:cNvSpPr>
            <a:spLocks noChangeAspect="1"/>
          </p:cNvSpPr>
          <p:nvPr/>
        </p:nvSpPr>
        <p:spPr>
          <a:xfrm rot="20836724">
            <a:off x="2697977" y="269658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0C0FB1B8-A23D-3145-BE63-D7725B364D2D}"/>
              </a:ext>
            </a:extLst>
          </p:cNvPr>
          <p:cNvSpPr>
            <a:spLocks noChangeAspect="1"/>
          </p:cNvSpPr>
          <p:nvPr/>
        </p:nvSpPr>
        <p:spPr>
          <a:xfrm rot="20836724">
            <a:off x="2822959" y="2668435"/>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DAAE6FBE-2FAA-9740-BAB1-320C1F977C8F}"/>
              </a:ext>
            </a:extLst>
          </p:cNvPr>
          <p:cNvSpPr>
            <a:spLocks noChangeAspect="1"/>
          </p:cNvSpPr>
          <p:nvPr/>
        </p:nvSpPr>
        <p:spPr>
          <a:xfrm rot="20836724">
            <a:off x="2947942" y="264028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a:extLst>
              <a:ext uri="{FF2B5EF4-FFF2-40B4-BE49-F238E27FC236}">
                <a16:creationId xmlns:a16="http://schemas.microsoft.com/office/drawing/2014/main" id="{5CC705FC-3160-6D47-8772-BB5D8608882F}"/>
              </a:ext>
            </a:extLst>
          </p:cNvPr>
          <p:cNvSpPr>
            <a:spLocks noChangeAspect="1"/>
          </p:cNvSpPr>
          <p:nvPr/>
        </p:nvSpPr>
        <p:spPr>
          <a:xfrm rot="20836724">
            <a:off x="1946761" y="298322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a:extLst>
              <a:ext uri="{FF2B5EF4-FFF2-40B4-BE49-F238E27FC236}">
                <a16:creationId xmlns:a16="http://schemas.microsoft.com/office/drawing/2014/main" id="{32C56C58-6F2E-0B47-97B5-29A8359C6F70}"/>
              </a:ext>
            </a:extLst>
          </p:cNvPr>
          <p:cNvSpPr>
            <a:spLocks noChangeAspect="1"/>
          </p:cNvSpPr>
          <p:nvPr/>
        </p:nvSpPr>
        <p:spPr>
          <a:xfrm rot="20836724">
            <a:off x="2070066" y="295545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DED19AEA-6280-A541-A90F-61736A6A0F42}"/>
              </a:ext>
            </a:extLst>
          </p:cNvPr>
          <p:cNvSpPr>
            <a:spLocks noChangeAspect="1"/>
          </p:cNvSpPr>
          <p:nvPr/>
        </p:nvSpPr>
        <p:spPr>
          <a:xfrm rot="20836724">
            <a:off x="2193371" y="292768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4E10768B-4B59-404F-A706-9647558CF8A0}"/>
              </a:ext>
            </a:extLst>
          </p:cNvPr>
          <p:cNvSpPr>
            <a:spLocks noChangeAspect="1"/>
          </p:cNvSpPr>
          <p:nvPr/>
        </p:nvSpPr>
        <p:spPr>
          <a:xfrm rot="20836724">
            <a:off x="2316678" y="289991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1395DBCB-59BE-1843-B18E-340DFCD2EE85}"/>
              </a:ext>
            </a:extLst>
          </p:cNvPr>
          <p:cNvSpPr>
            <a:spLocks noChangeAspect="1"/>
          </p:cNvSpPr>
          <p:nvPr/>
        </p:nvSpPr>
        <p:spPr>
          <a:xfrm rot="20836724">
            <a:off x="2439982" y="287214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ECB41ABA-46A4-854C-A300-D7E7CA3DAFDC}"/>
              </a:ext>
            </a:extLst>
          </p:cNvPr>
          <p:cNvSpPr>
            <a:spLocks noChangeAspect="1"/>
          </p:cNvSpPr>
          <p:nvPr/>
        </p:nvSpPr>
        <p:spPr>
          <a:xfrm rot="20836724">
            <a:off x="2563288" y="284436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104D106D-5880-E946-925E-399043CAE860}"/>
              </a:ext>
            </a:extLst>
          </p:cNvPr>
          <p:cNvSpPr>
            <a:spLocks noChangeAspect="1"/>
          </p:cNvSpPr>
          <p:nvPr/>
        </p:nvSpPr>
        <p:spPr>
          <a:xfrm rot="20836724">
            <a:off x="2686594" y="281659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FD0219D6-5C2E-4443-8CFF-B9C3314FFD80}"/>
              </a:ext>
            </a:extLst>
          </p:cNvPr>
          <p:cNvSpPr>
            <a:spLocks noChangeAspect="1"/>
          </p:cNvSpPr>
          <p:nvPr/>
        </p:nvSpPr>
        <p:spPr>
          <a:xfrm rot="20836724">
            <a:off x="2809899" y="278882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53EED7E3-C891-724E-8858-148794EDE2EF}"/>
              </a:ext>
            </a:extLst>
          </p:cNvPr>
          <p:cNvSpPr>
            <a:spLocks noChangeAspect="1"/>
          </p:cNvSpPr>
          <p:nvPr/>
        </p:nvSpPr>
        <p:spPr>
          <a:xfrm rot="20836724">
            <a:off x="2933206" y="276105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85BEF403-7C1A-DC47-B6F9-4DDE539223BF}"/>
              </a:ext>
            </a:extLst>
          </p:cNvPr>
          <p:cNvSpPr>
            <a:spLocks noChangeAspect="1"/>
          </p:cNvSpPr>
          <p:nvPr/>
        </p:nvSpPr>
        <p:spPr>
          <a:xfrm rot="20836724">
            <a:off x="1945437" y="310097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651AD5BF-3934-2C46-B8DA-95BE4D3CD191}"/>
              </a:ext>
            </a:extLst>
          </p:cNvPr>
          <p:cNvSpPr>
            <a:spLocks noChangeAspect="1"/>
          </p:cNvSpPr>
          <p:nvPr/>
        </p:nvSpPr>
        <p:spPr>
          <a:xfrm rot="20836724">
            <a:off x="2067067" y="307357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89621CE1-D4DF-5C47-86BB-5832044216B1}"/>
              </a:ext>
            </a:extLst>
          </p:cNvPr>
          <p:cNvSpPr>
            <a:spLocks noChangeAspect="1"/>
          </p:cNvSpPr>
          <p:nvPr/>
        </p:nvSpPr>
        <p:spPr>
          <a:xfrm rot="20836724">
            <a:off x="2188696" y="304618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9A111E86-56E0-E549-9F9C-026F646430B8}"/>
              </a:ext>
            </a:extLst>
          </p:cNvPr>
          <p:cNvSpPr>
            <a:spLocks noChangeAspect="1"/>
          </p:cNvSpPr>
          <p:nvPr/>
        </p:nvSpPr>
        <p:spPr>
          <a:xfrm rot="20836724">
            <a:off x="2310326" y="301879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FF81C25F-AA53-6542-93BB-9085842E3F03}"/>
              </a:ext>
            </a:extLst>
          </p:cNvPr>
          <p:cNvSpPr>
            <a:spLocks noChangeAspect="1"/>
          </p:cNvSpPr>
          <p:nvPr/>
        </p:nvSpPr>
        <p:spPr>
          <a:xfrm rot="20836724">
            <a:off x="2431955" y="299140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E01DC4E0-9259-7E4B-B4B4-630150B1B3C8}"/>
              </a:ext>
            </a:extLst>
          </p:cNvPr>
          <p:cNvSpPr>
            <a:spLocks noChangeAspect="1"/>
          </p:cNvSpPr>
          <p:nvPr/>
        </p:nvSpPr>
        <p:spPr>
          <a:xfrm rot="20836724">
            <a:off x="2553586" y="296400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a:extLst>
              <a:ext uri="{FF2B5EF4-FFF2-40B4-BE49-F238E27FC236}">
                <a16:creationId xmlns:a16="http://schemas.microsoft.com/office/drawing/2014/main" id="{7894A82A-B8F7-C247-B787-B09EBB768464}"/>
              </a:ext>
            </a:extLst>
          </p:cNvPr>
          <p:cNvSpPr>
            <a:spLocks noChangeAspect="1"/>
          </p:cNvSpPr>
          <p:nvPr/>
        </p:nvSpPr>
        <p:spPr>
          <a:xfrm rot="20836724">
            <a:off x="2675215" y="2936615"/>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a:extLst>
              <a:ext uri="{FF2B5EF4-FFF2-40B4-BE49-F238E27FC236}">
                <a16:creationId xmlns:a16="http://schemas.microsoft.com/office/drawing/2014/main" id="{4AF778D5-8A3D-4D49-AFF2-27609C7E734C}"/>
              </a:ext>
            </a:extLst>
          </p:cNvPr>
          <p:cNvSpPr>
            <a:spLocks noChangeAspect="1"/>
          </p:cNvSpPr>
          <p:nvPr/>
        </p:nvSpPr>
        <p:spPr>
          <a:xfrm rot="20836724">
            <a:off x="2796844" y="290922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4B603CF5-9D0D-DB45-9B37-D923D74F2FA2}"/>
              </a:ext>
            </a:extLst>
          </p:cNvPr>
          <p:cNvSpPr>
            <a:spLocks noChangeAspect="1"/>
          </p:cNvSpPr>
          <p:nvPr/>
        </p:nvSpPr>
        <p:spPr>
          <a:xfrm rot="20836724">
            <a:off x="2918474" y="288183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a:extLst>
              <a:ext uri="{FF2B5EF4-FFF2-40B4-BE49-F238E27FC236}">
                <a16:creationId xmlns:a16="http://schemas.microsoft.com/office/drawing/2014/main" id="{15FDB5CE-217A-0B4D-BD58-85BED213A66C}"/>
              </a:ext>
            </a:extLst>
          </p:cNvPr>
          <p:cNvSpPr>
            <a:spLocks noChangeAspect="1"/>
          </p:cNvSpPr>
          <p:nvPr/>
        </p:nvSpPr>
        <p:spPr>
          <a:xfrm rot="20836724">
            <a:off x="1943835" y="321746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a:extLst>
              <a:ext uri="{FF2B5EF4-FFF2-40B4-BE49-F238E27FC236}">
                <a16:creationId xmlns:a16="http://schemas.microsoft.com/office/drawing/2014/main" id="{C5BB574C-B3FF-A843-A5D6-6D4A2E01E5F6}"/>
              </a:ext>
            </a:extLst>
          </p:cNvPr>
          <p:cNvSpPr>
            <a:spLocks noChangeAspect="1"/>
          </p:cNvSpPr>
          <p:nvPr/>
        </p:nvSpPr>
        <p:spPr>
          <a:xfrm rot="20836724">
            <a:off x="2063786" y="319044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AA6C8C47-D662-374B-AE16-4922B64966CF}"/>
              </a:ext>
            </a:extLst>
          </p:cNvPr>
          <p:cNvSpPr>
            <a:spLocks noChangeAspect="1"/>
          </p:cNvSpPr>
          <p:nvPr/>
        </p:nvSpPr>
        <p:spPr>
          <a:xfrm rot="20836724">
            <a:off x="2183738" y="3163433"/>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809A45DE-AC80-2047-B70E-F93920D88986}"/>
              </a:ext>
            </a:extLst>
          </p:cNvPr>
          <p:cNvSpPr>
            <a:spLocks noChangeAspect="1"/>
          </p:cNvSpPr>
          <p:nvPr/>
        </p:nvSpPr>
        <p:spPr>
          <a:xfrm rot="20836724">
            <a:off x="2303690" y="3136415"/>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708404BB-287A-A940-9309-F4CAAF6CA8FB}"/>
              </a:ext>
            </a:extLst>
          </p:cNvPr>
          <p:cNvSpPr>
            <a:spLocks noChangeAspect="1"/>
          </p:cNvSpPr>
          <p:nvPr/>
        </p:nvSpPr>
        <p:spPr>
          <a:xfrm rot="20836724">
            <a:off x="2423644" y="310940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0A665F99-4FB3-6940-B20C-3C1BA49CFE44}"/>
              </a:ext>
            </a:extLst>
          </p:cNvPr>
          <p:cNvSpPr>
            <a:spLocks noChangeAspect="1"/>
          </p:cNvSpPr>
          <p:nvPr/>
        </p:nvSpPr>
        <p:spPr>
          <a:xfrm rot="20836724">
            <a:off x="2543596" y="308238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72">
            <a:extLst>
              <a:ext uri="{FF2B5EF4-FFF2-40B4-BE49-F238E27FC236}">
                <a16:creationId xmlns:a16="http://schemas.microsoft.com/office/drawing/2014/main" id="{A7F898C2-6ADC-DC4B-9603-6454DA6D161B}"/>
              </a:ext>
            </a:extLst>
          </p:cNvPr>
          <p:cNvSpPr>
            <a:spLocks noChangeAspect="1"/>
          </p:cNvSpPr>
          <p:nvPr/>
        </p:nvSpPr>
        <p:spPr>
          <a:xfrm rot="20836724">
            <a:off x="2663548" y="305537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4C7587D1-6A8E-A34E-95CB-DDC9B2B164D4}"/>
              </a:ext>
            </a:extLst>
          </p:cNvPr>
          <p:cNvSpPr>
            <a:spLocks noChangeAspect="1"/>
          </p:cNvSpPr>
          <p:nvPr/>
        </p:nvSpPr>
        <p:spPr>
          <a:xfrm rot="20836724">
            <a:off x="2783500" y="302835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2EEDFA49-5C72-B342-AA32-E6FC9193B04F}"/>
              </a:ext>
            </a:extLst>
          </p:cNvPr>
          <p:cNvSpPr>
            <a:spLocks noChangeAspect="1"/>
          </p:cNvSpPr>
          <p:nvPr/>
        </p:nvSpPr>
        <p:spPr>
          <a:xfrm rot="20836724">
            <a:off x="2903452" y="300134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7FF8404A-D725-BA43-917D-327021FE2893}"/>
              </a:ext>
            </a:extLst>
          </p:cNvPr>
          <p:cNvSpPr>
            <a:spLocks noChangeAspect="1"/>
          </p:cNvSpPr>
          <p:nvPr/>
        </p:nvSpPr>
        <p:spPr>
          <a:xfrm rot="20836724">
            <a:off x="1941994" y="333291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CE1FA269-C976-6141-9635-FE8FA83A92D8}"/>
              </a:ext>
            </a:extLst>
          </p:cNvPr>
          <p:cNvSpPr>
            <a:spLocks noChangeAspect="1"/>
          </p:cNvSpPr>
          <p:nvPr/>
        </p:nvSpPr>
        <p:spPr>
          <a:xfrm rot="20836724">
            <a:off x="2060269" y="330628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4D91FF75-0EED-CE40-B5F8-61F8C9100E48}"/>
              </a:ext>
            </a:extLst>
          </p:cNvPr>
          <p:cNvSpPr>
            <a:spLocks noChangeAspect="1"/>
          </p:cNvSpPr>
          <p:nvPr/>
        </p:nvSpPr>
        <p:spPr>
          <a:xfrm rot="20836724">
            <a:off x="2178547" y="327964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63B633EC-9871-5642-9B0D-C7593D0EE17F}"/>
              </a:ext>
            </a:extLst>
          </p:cNvPr>
          <p:cNvSpPr>
            <a:spLocks noChangeAspect="1"/>
          </p:cNvSpPr>
          <p:nvPr/>
        </p:nvSpPr>
        <p:spPr>
          <a:xfrm rot="20836724">
            <a:off x="2296824" y="3253005"/>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03B17F33-155A-2946-8F7D-ACAF6286D9F1}"/>
              </a:ext>
            </a:extLst>
          </p:cNvPr>
          <p:cNvSpPr>
            <a:spLocks noChangeAspect="1"/>
          </p:cNvSpPr>
          <p:nvPr/>
        </p:nvSpPr>
        <p:spPr>
          <a:xfrm rot="20836724">
            <a:off x="2415098" y="322636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481">
            <a:extLst>
              <a:ext uri="{FF2B5EF4-FFF2-40B4-BE49-F238E27FC236}">
                <a16:creationId xmlns:a16="http://schemas.microsoft.com/office/drawing/2014/main" id="{3F45A7E1-1D7C-BD47-BDC3-E9C46E991E73}"/>
              </a:ext>
            </a:extLst>
          </p:cNvPr>
          <p:cNvSpPr>
            <a:spLocks noChangeAspect="1"/>
          </p:cNvSpPr>
          <p:nvPr/>
        </p:nvSpPr>
        <p:spPr>
          <a:xfrm rot="20836724">
            <a:off x="2533377" y="319972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A87B4FC4-BD36-DE4F-B781-049DE7203317}"/>
              </a:ext>
            </a:extLst>
          </p:cNvPr>
          <p:cNvSpPr>
            <a:spLocks noChangeAspect="1"/>
          </p:cNvSpPr>
          <p:nvPr/>
        </p:nvSpPr>
        <p:spPr>
          <a:xfrm rot="20836724">
            <a:off x="2651652" y="3173090"/>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2E138675-3FC9-1840-BD5A-BE690DED4AFE}"/>
              </a:ext>
            </a:extLst>
          </p:cNvPr>
          <p:cNvSpPr>
            <a:spLocks noChangeAspect="1"/>
          </p:cNvSpPr>
          <p:nvPr/>
        </p:nvSpPr>
        <p:spPr>
          <a:xfrm rot="20836724">
            <a:off x="2769928" y="314645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805ACDCC-B4DB-994A-8B8E-E55CBDE33B3A}"/>
              </a:ext>
            </a:extLst>
          </p:cNvPr>
          <p:cNvSpPr>
            <a:spLocks noChangeAspect="1"/>
          </p:cNvSpPr>
          <p:nvPr/>
        </p:nvSpPr>
        <p:spPr>
          <a:xfrm rot="20836724">
            <a:off x="2888206" y="311981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50F77A28-4FA2-2C43-B77E-86516733963D}"/>
              </a:ext>
            </a:extLst>
          </p:cNvPr>
          <p:cNvSpPr>
            <a:spLocks noChangeAspect="1"/>
          </p:cNvSpPr>
          <p:nvPr/>
        </p:nvSpPr>
        <p:spPr>
          <a:xfrm rot="20836724">
            <a:off x="1940545" y="345009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6DC4826F-895D-DE40-A3A3-8B615302C2B2}"/>
              </a:ext>
            </a:extLst>
          </p:cNvPr>
          <p:cNvSpPr>
            <a:spLocks noChangeAspect="1"/>
          </p:cNvSpPr>
          <p:nvPr/>
        </p:nvSpPr>
        <p:spPr>
          <a:xfrm rot="20836724">
            <a:off x="2057144" y="342383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A49BC388-4FA2-B54E-A8D4-EF61FBC3BCA0}"/>
              </a:ext>
            </a:extLst>
          </p:cNvPr>
          <p:cNvSpPr>
            <a:spLocks noChangeAspect="1"/>
          </p:cNvSpPr>
          <p:nvPr/>
        </p:nvSpPr>
        <p:spPr>
          <a:xfrm rot="20836724">
            <a:off x="2173743" y="339757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71DF2C27-3435-8A42-B475-D7AB7EC2BB9D}"/>
              </a:ext>
            </a:extLst>
          </p:cNvPr>
          <p:cNvSpPr>
            <a:spLocks noChangeAspect="1"/>
          </p:cNvSpPr>
          <p:nvPr/>
        </p:nvSpPr>
        <p:spPr>
          <a:xfrm rot="20836724">
            <a:off x="2290343" y="337131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2F950D7D-7333-8A49-B783-52D61A350F20}"/>
              </a:ext>
            </a:extLst>
          </p:cNvPr>
          <p:cNvSpPr>
            <a:spLocks noChangeAspect="1"/>
          </p:cNvSpPr>
          <p:nvPr/>
        </p:nvSpPr>
        <p:spPr>
          <a:xfrm rot="20836724">
            <a:off x="2406943" y="334505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6A924F5E-4A85-3744-A311-2F3DAA5ECDCF}"/>
              </a:ext>
            </a:extLst>
          </p:cNvPr>
          <p:cNvSpPr>
            <a:spLocks noChangeAspect="1"/>
          </p:cNvSpPr>
          <p:nvPr/>
        </p:nvSpPr>
        <p:spPr>
          <a:xfrm rot="20836724">
            <a:off x="2523543" y="331879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60616B98-6EDB-D842-B19C-DB445C4E43FD}"/>
              </a:ext>
            </a:extLst>
          </p:cNvPr>
          <p:cNvSpPr>
            <a:spLocks noChangeAspect="1"/>
          </p:cNvSpPr>
          <p:nvPr/>
        </p:nvSpPr>
        <p:spPr>
          <a:xfrm rot="20836724">
            <a:off x="2640141" y="329253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D03B969E-F9A0-D949-80FC-3F509779399A}"/>
              </a:ext>
            </a:extLst>
          </p:cNvPr>
          <p:cNvSpPr>
            <a:spLocks noChangeAspect="1"/>
          </p:cNvSpPr>
          <p:nvPr/>
        </p:nvSpPr>
        <p:spPr>
          <a:xfrm rot="20836724">
            <a:off x="2756741" y="3266277"/>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a:extLst>
              <a:ext uri="{FF2B5EF4-FFF2-40B4-BE49-F238E27FC236}">
                <a16:creationId xmlns:a16="http://schemas.microsoft.com/office/drawing/2014/main" id="{885E9478-581A-6843-B072-B252536461D3}"/>
              </a:ext>
            </a:extLst>
          </p:cNvPr>
          <p:cNvSpPr>
            <a:spLocks noChangeAspect="1"/>
          </p:cNvSpPr>
          <p:nvPr/>
        </p:nvSpPr>
        <p:spPr>
          <a:xfrm rot="20836724">
            <a:off x="2873340" y="324001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11E71C58-F330-634D-8175-4E0D834B10FC}"/>
              </a:ext>
            </a:extLst>
          </p:cNvPr>
          <p:cNvSpPr>
            <a:spLocks noChangeAspect="1"/>
          </p:cNvSpPr>
          <p:nvPr/>
        </p:nvSpPr>
        <p:spPr>
          <a:xfrm rot="21300070">
            <a:off x="3138566" y="2127541"/>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693D4FDD-EC4E-184F-8720-0688C0237386}"/>
              </a:ext>
            </a:extLst>
          </p:cNvPr>
          <p:cNvSpPr>
            <a:spLocks noChangeAspect="1"/>
          </p:cNvSpPr>
          <p:nvPr/>
        </p:nvSpPr>
        <p:spPr>
          <a:xfrm rot="21300070">
            <a:off x="3122158" y="2248689"/>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83180F76-F768-2B46-B69E-8AB6E103C748}"/>
              </a:ext>
            </a:extLst>
          </p:cNvPr>
          <p:cNvSpPr>
            <a:spLocks noChangeAspect="1"/>
          </p:cNvSpPr>
          <p:nvPr/>
        </p:nvSpPr>
        <p:spPr>
          <a:xfrm rot="21300070">
            <a:off x="3105746" y="2369838"/>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D6E11A7E-AED7-FA49-BF29-42F76067FAFB}"/>
              </a:ext>
            </a:extLst>
          </p:cNvPr>
          <p:cNvSpPr>
            <a:spLocks noChangeAspect="1"/>
          </p:cNvSpPr>
          <p:nvPr/>
        </p:nvSpPr>
        <p:spPr>
          <a:xfrm rot="21300070">
            <a:off x="3089334" y="249098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40F02F4A-E0BA-0845-8F12-FBEEF46A5D83}"/>
              </a:ext>
            </a:extLst>
          </p:cNvPr>
          <p:cNvSpPr>
            <a:spLocks noChangeAspect="1"/>
          </p:cNvSpPr>
          <p:nvPr/>
        </p:nvSpPr>
        <p:spPr>
          <a:xfrm rot="21300070">
            <a:off x="3072923" y="261213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B734F571-643C-254D-BF7A-45A35D15C44E}"/>
              </a:ext>
            </a:extLst>
          </p:cNvPr>
          <p:cNvSpPr>
            <a:spLocks noChangeAspect="1"/>
          </p:cNvSpPr>
          <p:nvPr/>
        </p:nvSpPr>
        <p:spPr>
          <a:xfrm rot="21300070">
            <a:off x="3056513" y="2733285"/>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a:extLst>
              <a:ext uri="{FF2B5EF4-FFF2-40B4-BE49-F238E27FC236}">
                <a16:creationId xmlns:a16="http://schemas.microsoft.com/office/drawing/2014/main" id="{3AA82B1D-236F-1841-A8CA-F10E9901804F}"/>
              </a:ext>
            </a:extLst>
          </p:cNvPr>
          <p:cNvSpPr>
            <a:spLocks noChangeAspect="1"/>
          </p:cNvSpPr>
          <p:nvPr/>
        </p:nvSpPr>
        <p:spPr>
          <a:xfrm rot="21300070">
            <a:off x="3040102" y="2854434"/>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10C343CB-2052-2445-A243-1D46CF00ECAD}"/>
              </a:ext>
            </a:extLst>
          </p:cNvPr>
          <p:cNvSpPr>
            <a:spLocks noChangeAspect="1"/>
          </p:cNvSpPr>
          <p:nvPr/>
        </p:nvSpPr>
        <p:spPr>
          <a:xfrm rot="21300070">
            <a:off x="3023408" y="2974322"/>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16768F49-D43E-C440-9CC7-9D95BFB71165}"/>
              </a:ext>
            </a:extLst>
          </p:cNvPr>
          <p:cNvSpPr>
            <a:spLocks noChangeAspect="1"/>
          </p:cNvSpPr>
          <p:nvPr/>
        </p:nvSpPr>
        <p:spPr>
          <a:xfrm rot="21300070">
            <a:off x="3006481" y="309317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a:extLst>
              <a:ext uri="{FF2B5EF4-FFF2-40B4-BE49-F238E27FC236}">
                <a16:creationId xmlns:a16="http://schemas.microsoft.com/office/drawing/2014/main" id="{AF69E070-DEC3-E94F-9F03-498A88A79082}"/>
              </a:ext>
            </a:extLst>
          </p:cNvPr>
          <p:cNvSpPr>
            <a:spLocks noChangeAspect="1"/>
          </p:cNvSpPr>
          <p:nvPr/>
        </p:nvSpPr>
        <p:spPr>
          <a:xfrm rot="21300070">
            <a:off x="2989940" y="3213756"/>
            <a:ext cx="72031" cy="73152"/>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8" name="Straight Connector 237">
            <a:extLst>
              <a:ext uri="{FF2B5EF4-FFF2-40B4-BE49-F238E27FC236}">
                <a16:creationId xmlns:a16="http://schemas.microsoft.com/office/drawing/2014/main" id="{85B9ADCF-297F-5E4F-B2A7-CC815C5DB226}"/>
              </a:ext>
            </a:extLst>
          </p:cNvPr>
          <p:cNvCxnSpPr>
            <a:cxnSpLocks/>
          </p:cNvCxnSpPr>
          <p:nvPr/>
        </p:nvCxnSpPr>
        <p:spPr>
          <a:xfrm>
            <a:off x="4388934" y="4454891"/>
            <a:ext cx="0" cy="18288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9060046-5AA4-2E40-9E4B-6439061B600C}"/>
              </a:ext>
            </a:extLst>
          </p:cNvPr>
          <p:cNvCxnSpPr>
            <a:cxnSpLocks/>
          </p:cNvCxnSpPr>
          <p:nvPr/>
        </p:nvCxnSpPr>
        <p:spPr>
          <a:xfrm>
            <a:off x="4323376" y="1191009"/>
            <a:ext cx="0" cy="2286000"/>
          </a:xfrm>
          <a:prstGeom prst="line">
            <a:avLst/>
          </a:prstGeom>
          <a:ln w="57150">
            <a:solidFill>
              <a:srgbClr val="4169E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Rectangle 241">
                <a:extLst>
                  <a:ext uri="{FF2B5EF4-FFF2-40B4-BE49-F238E27FC236}">
                    <a16:creationId xmlns:a16="http://schemas.microsoft.com/office/drawing/2014/main" id="{FDAA1887-D25D-AF46-8E8D-0A85B379FCF7}"/>
                  </a:ext>
                </a:extLst>
              </p:cNvPr>
              <p:cNvSpPr/>
              <p:nvPr/>
            </p:nvSpPr>
            <p:spPr>
              <a:xfrm>
                <a:off x="7053052" y="2951711"/>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𝑥</m:t>
                      </m:r>
                    </m:oMath>
                  </m:oMathPara>
                </a14:m>
                <a:endParaRPr lang="en-US" sz="2400" dirty="0">
                  <a:solidFill>
                    <a:schemeClr val="tx1"/>
                  </a:solidFill>
                </a:endParaRPr>
              </a:p>
            </p:txBody>
          </p:sp>
        </mc:Choice>
        <mc:Fallback xmlns="">
          <p:sp>
            <p:nvSpPr>
              <p:cNvPr id="242" name="Rectangle 241">
                <a:extLst>
                  <a:ext uri="{FF2B5EF4-FFF2-40B4-BE49-F238E27FC236}">
                    <a16:creationId xmlns:a16="http://schemas.microsoft.com/office/drawing/2014/main" id="{FDAA1887-D25D-AF46-8E8D-0A85B379FCF7}"/>
                  </a:ext>
                </a:extLst>
              </p:cNvPr>
              <p:cNvSpPr>
                <a:spLocks noRot="1" noChangeAspect="1" noMove="1" noResize="1" noEditPoints="1" noAdjustHandles="1" noChangeArrowheads="1" noChangeShapeType="1" noTextEdit="1"/>
              </p:cNvSpPr>
              <p:nvPr/>
            </p:nvSpPr>
            <p:spPr>
              <a:xfrm>
                <a:off x="7053052" y="2951711"/>
                <a:ext cx="525538" cy="461665"/>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Rectangle 242">
                <a:extLst>
                  <a:ext uri="{FF2B5EF4-FFF2-40B4-BE49-F238E27FC236}">
                    <a16:creationId xmlns:a16="http://schemas.microsoft.com/office/drawing/2014/main" id="{0FF39A37-18D9-E54F-B44C-3CB9B994C31C}"/>
                  </a:ext>
                </a:extLst>
              </p:cNvPr>
              <p:cNvSpPr/>
              <p:nvPr/>
            </p:nvSpPr>
            <p:spPr>
              <a:xfrm>
                <a:off x="7055355" y="5885301"/>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𝑥</m:t>
                      </m:r>
                    </m:oMath>
                  </m:oMathPara>
                </a14:m>
                <a:endParaRPr lang="en-US" sz="2400" dirty="0">
                  <a:solidFill>
                    <a:schemeClr val="tx1"/>
                  </a:solidFill>
                </a:endParaRPr>
              </a:p>
            </p:txBody>
          </p:sp>
        </mc:Choice>
        <mc:Fallback xmlns="">
          <p:sp>
            <p:nvSpPr>
              <p:cNvPr id="243" name="Rectangle 242">
                <a:extLst>
                  <a:ext uri="{FF2B5EF4-FFF2-40B4-BE49-F238E27FC236}">
                    <a16:creationId xmlns:a16="http://schemas.microsoft.com/office/drawing/2014/main" id="{0FF39A37-18D9-E54F-B44C-3CB9B994C31C}"/>
                  </a:ext>
                </a:extLst>
              </p:cNvPr>
              <p:cNvSpPr>
                <a:spLocks noRot="1" noChangeAspect="1" noMove="1" noResize="1" noEditPoints="1" noAdjustHandles="1" noChangeArrowheads="1" noChangeShapeType="1" noTextEdit="1"/>
              </p:cNvSpPr>
              <p:nvPr/>
            </p:nvSpPr>
            <p:spPr>
              <a:xfrm>
                <a:off x="7055355" y="5885301"/>
                <a:ext cx="525538" cy="461665"/>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Rectangle 243">
                <a:extLst>
                  <a:ext uri="{FF2B5EF4-FFF2-40B4-BE49-F238E27FC236}">
                    <a16:creationId xmlns:a16="http://schemas.microsoft.com/office/drawing/2014/main" id="{F30EB955-9CF0-9441-8082-382494608792}"/>
                  </a:ext>
                </a:extLst>
              </p:cNvPr>
              <p:cNvSpPr/>
              <p:nvPr/>
            </p:nvSpPr>
            <p:spPr>
              <a:xfrm>
                <a:off x="9003706" y="3147666"/>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𝑦</m:t>
                      </m:r>
                    </m:oMath>
                  </m:oMathPara>
                </a14:m>
                <a:endParaRPr lang="en-US" sz="2400" dirty="0">
                  <a:solidFill>
                    <a:schemeClr val="tx1"/>
                  </a:solidFill>
                </a:endParaRPr>
              </a:p>
            </p:txBody>
          </p:sp>
        </mc:Choice>
        <mc:Fallback xmlns="">
          <p:sp>
            <p:nvSpPr>
              <p:cNvPr id="244" name="Rectangle 243">
                <a:extLst>
                  <a:ext uri="{FF2B5EF4-FFF2-40B4-BE49-F238E27FC236}">
                    <a16:creationId xmlns:a16="http://schemas.microsoft.com/office/drawing/2014/main" id="{F30EB955-9CF0-9441-8082-382494608792}"/>
                  </a:ext>
                </a:extLst>
              </p:cNvPr>
              <p:cNvSpPr>
                <a:spLocks noRot="1" noChangeAspect="1" noMove="1" noResize="1" noEditPoints="1" noAdjustHandles="1" noChangeArrowheads="1" noChangeShapeType="1" noTextEdit="1"/>
              </p:cNvSpPr>
              <p:nvPr/>
            </p:nvSpPr>
            <p:spPr>
              <a:xfrm>
                <a:off x="9003706" y="3147666"/>
                <a:ext cx="525538" cy="461665"/>
              </a:xfrm>
              <a:prstGeom prst="rect">
                <a:avLst/>
              </a:prstGeom>
              <a:blipFill>
                <a:blip r:embed="rId23"/>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Rectangle 244">
                <a:extLst>
                  <a:ext uri="{FF2B5EF4-FFF2-40B4-BE49-F238E27FC236}">
                    <a16:creationId xmlns:a16="http://schemas.microsoft.com/office/drawing/2014/main" id="{4EBFDCDA-32A8-764A-BC08-D78345FBCDEC}"/>
                  </a:ext>
                </a:extLst>
              </p:cNvPr>
              <p:cNvSpPr/>
              <p:nvPr/>
            </p:nvSpPr>
            <p:spPr>
              <a:xfrm>
                <a:off x="9003706" y="6060703"/>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panose="02040503050406030204" pitchFamily="18" charset="0"/>
                        </a:rPr>
                        <m:t>𝑦</m:t>
                      </m:r>
                    </m:oMath>
                  </m:oMathPara>
                </a14:m>
                <a:endParaRPr lang="en-US" sz="2400" dirty="0">
                  <a:solidFill>
                    <a:schemeClr val="tx1"/>
                  </a:solidFill>
                </a:endParaRPr>
              </a:p>
            </p:txBody>
          </p:sp>
        </mc:Choice>
        <mc:Fallback xmlns="">
          <p:sp>
            <p:nvSpPr>
              <p:cNvPr id="245" name="Rectangle 244">
                <a:extLst>
                  <a:ext uri="{FF2B5EF4-FFF2-40B4-BE49-F238E27FC236}">
                    <a16:creationId xmlns:a16="http://schemas.microsoft.com/office/drawing/2014/main" id="{4EBFDCDA-32A8-764A-BC08-D78345FBCDEC}"/>
                  </a:ext>
                </a:extLst>
              </p:cNvPr>
              <p:cNvSpPr>
                <a:spLocks noRot="1" noChangeAspect="1" noMove="1" noResize="1" noEditPoints="1" noAdjustHandles="1" noChangeArrowheads="1" noChangeShapeType="1" noTextEdit="1"/>
              </p:cNvSpPr>
              <p:nvPr/>
            </p:nvSpPr>
            <p:spPr>
              <a:xfrm>
                <a:off x="9003706" y="6060703"/>
                <a:ext cx="525538" cy="461665"/>
              </a:xfrm>
              <a:prstGeom prst="rect">
                <a:avLst/>
              </a:prstGeom>
              <a:blipFill>
                <a:blip r:embed="rId24"/>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5F890EC-4D03-A846-AFDC-7BD583BCE61C}"/>
                  </a:ext>
                </a:extLst>
              </p:cNvPr>
              <p:cNvSpPr/>
              <p:nvPr/>
            </p:nvSpPr>
            <p:spPr>
              <a:xfrm>
                <a:off x="7697331" y="1063258"/>
                <a:ext cx="83061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kern="0">
                              <a:solidFill>
                                <a:srgbClr val="4169E1"/>
                              </a:solidFill>
                              <a:latin typeface="Cambria Math" panose="02040503050406030204" pitchFamily="18" charset="0"/>
                              <a:ea typeface="Cambria Math" panose="02040503050406030204" pitchFamily="18" charset="0"/>
                            </a:rPr>
                          </m:ctrlPr>
                        </m:sSubPr>
                        <m:e>
                          <m:r>
                            <a:rPr lang="en-US" sz="2400" i="1" kern="0">
                              <a:solidFill>
                                <a:srgbClr val="4169E1"/>
                              </a:solidFill>
                              <a:latin typeface="Cambria Math" panose="02040503050406030204" pitchFamily="18" charset="0"/>
                              <a:ea typeface="Cambria Math" panose="02040503050406030204" pitchFamily="18" charset="0"/>
                            </a:rPr>
                            <m:t>𝜏</m:t>
                          </m:r>
                        </m:e>
                        <m:sub>
                          <m:r>
                            <m:rPr>
                              <m:sty m:val="p"/>
                            </m:rPr>
                            <a:rPr lang="en-US" sz="2400" kern="0">
                              <a:solidFill>
                                <a:srgbClr val="4169E1"/>
                              </a:solidFill>
                              <a:latin typeface="Cambria Math" panose="02040503050406030204" pitchFamily="18" charset="0"/>
                              <a:ea typeface="Cambria Math" panose="02040503050406030204" pitchFamily="18" charset="0"/>
                            </a:rPr>
                            <m:t>LOS</m:t>
                          </m:r>
                        </m:sub>
                      </m:sSub>
                    </m:oMath>
                  </m:oMathPara>
                </a14:m>
                <a:endParaRPr lang="en-US" sz="2400" dirty="0"/>
              </a:p>
            </p:txBody>
          </p:sp>
        </mc:Choice>
        <mc:Fallback xmlns="">
          <p:sp>
            <p:nvSpPr>
              <p:cNvPr id="16" name="Rectangle 15">
                <a:extLst>
                  <a:ext uri="{FF2B5EF4-FFF2-40B4-BE49-F238E27FC236}">
                    <a16:creationId xmlns:a16="http://schemas.microsoft.com/office/drawing/2014/main" id="{25F890EC-4D03-A846-AFDC-7BD583BCE61C}"/>
                  </a:ext>
                </a:extLst>
              </p:cNvPr>
              <p:cNvSpPr>
                <a:spLocks noRot="1" noChangeAspect="1" noMove="1" noResize="1" noEditPoints="1" noAdjustHandles="1" noChangeArrowheads="1" noChangeShapeType="1" noTextEdit="1"/>
              </p:cNvSpPr>
              <p:nvPr/>
            </p:nvSpPr>
            <p:spPr>
              <a:xfrm>
                <a:off x="7697331" y="1063258"/>
                <a:ext cx="830612" cy="461665"/>
              </a:xfrm>
              <a:prstGeom prst="rect">
                <a:avLst/>
              </a:prstGeom>
              <a:blipFill>
                <a:blip r:embed="rId25"/>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Rectangle 251">
                <a:extLst>
                  <a:ext uri="{FF2B5EF4-FFF2-40B4-BE49-F238E27FC236}">
                    <a16:creationId xmlns:a16="http://schemas.microsoft.com/office/drawing/2014/main" id="{1C1A0743-E55C-804E-8271-E895CDC23DA7}"/>
                  </a:ext>
                </a:extLst>
              </p:cNvPr>
              <p:cNvSpPr/>
              <p:nvPr/>
            </p:nvSpPr>
            <p:spPr>
              <a:xfrm>
                <a:off x="7460457" y="4002040"/>
                <a:ext cx="1000530" cy="461665"/>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kern="0" smtClean="0">
                              <a:solidFill>
                                <a:srgbClr val="CC002B"/>
                              </a:solidFill>
                              <a:latin typeface="Cambria Math" panose="02040503050406030204" pitchFamily="18" charset="0"/>
                              <a:ea typeface="Cambria Math" panose="02040503050406030204" pitchFamily="18" charset="0"/>
                            </a:rPr>
                          </m:ctrlPr>
                        </m:sSubPr>
                        <m:e>
                          <m:r>
                            <a:rPr lang="en-US" sz="2400" b="0" i="1" kern="0" smtClean="0">
                              <a:solidFill>
                                <a:srgbClr val="CC002B"/>
                              </a:solidFill>
                              <a:latin typeface="Cambria Math" panose="02040503050406030204" pitchFamily="18" charset="0"/>
                              <a:ea typeface="Cambria Math" panose="02040503050406030204" pitchFamily="18" charset="0"/>
                            </a:rPr>
                            <m:t>𝜏</m:t>
                          </m:r>
                        </m:e>
                        <m:sub>
                          <m:r>
                            <m:rPr>
                              <m:sty m:val="p"/>
                            </m:rPr>
                            <a:rPr lang="en-US" sz="2400" b="0" i="0" kern="0" smtClean="0">
                              <a:solidFill>
                                <a:srgbClr val="CC002B"/>
                              </a:solidFill>
                              <a:latin typeface="Cambria Math" panose="02040503050406030204" pitchFamily="18" charset="0"/>
                              <a:ea typeface="Cambria Math" panose="02040503050406030204" pitchFamily="18" charset="0"/>
                            </a:rPr>
                            <m:t>NLOS</m:t>
                          </m:r>
                        </m:sub>
                      </m:sSub>
                    </m:oMath>
                  </m:oMathPara>
                </a14:m>
                <a:endParaRPr lang="en-US" sz="2400" dirty="0">
                  <a:solidFill>
                    <a:srgbClr val="CC002B"/>
                  </a:solidFill>
                </a:endParaRPr>
              </a:p>
            </p:txBody>
          </p:sp>
        </mc:Choice>
        <mc:Fallback xmlns="">
          <p:sp>
            <p:nvSpPr>
              <p:cNvPr id="252" name="Rectangle 251">
                <a:extLst>
                  <a:ext uri="{FF2B5EF4-FFF2-40B4-BE49-F238E27FC236}">
                    <a16:creationId xmlns:a16="http://schemas.microsoft.com/office/drawing/2014/main" id="{1C1A0743-E55C-804E-8271-E895CDC23DA7}"/>
                  </a:ext>
                </a:extLst>
              </p:cNvPr>
              <p:cNvSpPr>
                <a:spLocks noRot="1" noChangeAspect="1" noMove="1" noResize="1" noEditPoints="1" noAdjustHandles="1" noChangeArrowheads="1" noChangeShapeType="1" noTextEdit="1"/>
              </p:cNvSpPr>
              <p:nvPr/>
            </p:nvSpPr>
            <p:spPr>
              <a:xfrm>
                <a:off x="7460457" y="4002040"/>
                <a:ext cx="1000530" cy="461665"/>
              </a:xfrm>
              <a:prstGeom prst="rect">
                <a:avLst/>
              </a:prstGeom>
              <a:blipFill>
                <a:blip r:embed="rId26"/>
                <a:stretch>
                  <a:fillRect b="-2703"/>
                </a:stretch>
              </a:blipFill>
              <a:ln>
                <a:noFill/>
              </a:ln>
            </p:spPr>
            <p:txBody>
              <a:bodyPr/>
              <a:lstStyle/>
              <a:p>
                <a:r>
                  <a:rPr lang="en-US">
                    <a:noFill/>
                  </a:rPr>
                  <a:t> </a:t>
                </a:r>
              </a:p>
            </p:txBody>
          </p:sp>
        </mc:Fallback>
      </mc:AlternateContent>
      <p:cxnSp>
        <p:nvCxnSpPr>
          <p:cNvPr id="253" name="Straight Arrow Connector 252">
            <a:extLst>
              <a:ext uri="{FF2B5EF4-FFF2-40B4-BE49-F238E27FC236}">
                <a16:creationId xmlns:a16="http://schemas.microsoft.com/office/drawing/2014/main" id="{ACD78BF9-D642-2D4C-9C4D-E8077D0BB2B2}"/>
              </a:ext>
            </a:extLst>
          </p:cNvPr>
          <p:cNvCxnSpPr>
            <a:cxnSpLocks/>
          </p:cNvCxnSpPr>
          <p:nvPr/>
        </p:nvCxnSpPr>
        <p:spPr>
          <a:xfrm flipH="1">
            <a:off x="1761276" y="2061320"/>
            <a:ext cx="1508760" cy="338328"/>
          </a:xfrm>
          <a:prstGeom prst="straightConnector1">
            <a:avLst/>
          </a:prstGeom>
          <a:ln w="28575" cap="rnd">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4BB7861C-BBC3-194C-BE2F-36B8CFBABEFA}"/>
              </a:ext>
            </a:extLst>
          </p:cNvPr>
          <p:cNvCxnSpPr>
            <a:cxnSpLocks/>
          </p:cNvCxnSpPr>
          <p:nvPr/>
        </p:nvCxnSpPr>
        <p:spPr>
          <a:xfrm flipH="1">
            <a:off x="3123132" y="2058655"/>
            <a:ext cx="155448" cy="1243584"/>
          </a:xfrm>
          <a:prstGeom prst="straightConnector1">
            <a:avLst/>
          </a:prstGeom>
          <a:ln w="28575" cap="rnd">
            <a:solidFill>
              <a:schemeClr val="bg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2" name="Rectangle 261">
                <a:extLst>
                  <a:ext uri="{FF2B5EF4-FFF2-40B4-BE49-F238E27FC236}">
                    <a16:creationId xmlns:a16="http://schemas.microsoft.com/office/drawing/2014/main" id="{AA2F611C-EAC8-834D-B7DE-F46F05E854AE}"/>
                  </a:ext>
                </a:extLst>
              </p:cNvPr>
              <p:cNvSpPr/>
              <p:nvPr/>
            </p:nvSpPr>
            <p:spPr>
              <a:xfrm>
                <a:off x="1570069" y="2262374"/>
                <a:ext cx="297495" cy="461665"/>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𝑥</m:t>
                      </m:r>
                    </m:oMath>
                  </m:oMathPara>
                </a14:m>
                <a:endParaRPr lang="en-US" sz="2400" dirty="0">
                  <a:solidFill>
                    <a:schemeClr val="bg1"/>
                  </a:solidFill>
                </a:endParaRPr>
              </a:p>
            </p:txBody>
          </p:sp>
        </mc:Choice>
        <mc:Fallback xmlns="">
          <p:sp>
            <p:nvSpPr>
              <p:cNvPr id="262" name="Rectangle 261">
                <a:extLst>
                  <a:ext uri="{FF2B5EF4-FFF2-40B4-BE49-F238E27FC236}">
                    <a16:creationId xmlns:a16="http://schemas.microsoft.com/office/drawing/2014/main" id="{AA2F611C-EAC8-834D-B7DE-F46F05E854AE}"/>
                  </a:ext>
                </a:extLst>
              </p:cNvPr>
              <p:cNvSpPr>
                <a:spLocks noRot="1" noChangeAspect="1" noMove="1" noResize="1" noEditPoints="1" noAdjustHandles="1" noChangeArrowheads="1" noChangeShapeType="1" noTextEdit="1"/>
              </p:cNvSpPr>
              <p:nvPr/>
            </p:nvSpPr>
            <p:spPr>
              <a:xfrm>
                <a:off x="1570069" y="2262374"/>
                <a:ext cx="297495" cy="461665"/>
              </a:xfrm>
              <a:prstGeom prst="rect">
                <a:avLst/>
              </a:prstGeom>
              <a:blipFill>
                <a:blip r:embed="rId27"/>
                <a:stretch>
                  <a:fillRect r="-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Rectangle 262">
                <a:extLst>
                  <a:ext uri="{FF2B5EF4-FFF2-40B4-BE49-F238E27FC236}">
                    <a16:creationId xmlns:a16="http://schemas.microsoft.com/office/drawing/2014/main" id="{8BFC4B36-D881-8942-A1CF-14E390B38B26}"/>
                  </a:ext>
                </a:extLst>
              </p:cNvPr>
              <p:cNvSpPr/>
              <p:nvPr/>
            </p:nvSpPr>
            <p:spPr>
              <a:xfrm>
                <a:off x="3161835" y="2989672"/>
                <a:ext cx="28591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𝑦</m:t>
                      </m:r>
                    </m:oMath>
                  </m:oMathPara>
                </a14:m>
                <a:endParaRPr lang="en-US" sz="2400" dirty="0">
                  <a:solidFill>
                    <a:schemeClr val="bg1"/>
                  </a:solidFill>
                </a:endParaRPr>
              </a:p>
            </p:txBody>
          </p:sp>
        </mc:Choice>
        <mc:Fallback xmlns="">
          <p:sp>
            <p:nvSpPr>
              <p:cNvPr id="263" name="Rectangle 262">
                <a:extLst>
                  <a:ext uri="{FF2B5EF4-FFF2-40B4-BE49-F238E27FC236}">
                    <a16:creationId xmlns:a16="http://schemas.microsoft.com/office/drawing/2014/main" id="{8BFC4B36-D881-8942-A1CF-14E390B38B26}"/>
                  </a:ext>
                </a:extLst>
              </p:cNvPr>
              <p:cNvSpPr>
                <a:spLocks noRot="1" noChangeAspect="1" noMove="1" noResize="1" noEditPoints="1" noAdjustHandles="1" noChangeArrowheads="1" noChangeShapeType="1" noTextEdit="1"/>
              </p:cNvSpPr>
              <p:nvPr/>
            </p:nvSpPr>
            <p:spPr>
              <a:xfrm>
                <a:off x="3161835" y="2989672"/>
                <a:ext cx="285917" cy="461665"/>
              </a:xfrm>
              <a:prstGeom prst="rect">
                <a:avLst/>
              </a:prstGeom>
              <a:blipFill>
                <a:blip r:embed="rId28"/>
                <a:stretch>
                  <a:fillRect r="-26087"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Rectangle 245">
                <a:extLst>
                  <a:ext uri="{FF2B5EF4-FFF2-40B4-BE49-F238E27FC236}">
                    <a16:creationId xmlns:a16="http://schemas.microsoft.com/office/drawing/2014/main" id="{03B7C717-FAE8-1B4D-B4BD-5B9181493A7A}"/>
                  </a:ext>
                </a:extLst>
              </p:cNvPr>
              <p:cNvSpPr/>
              <p:nvPr/>
            </p:nvSpPr>
            <p:spPr>
              <a:xfrm>
                <a:off x="9590057" y="4520606"/>
                <a:ext cx="525538"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kern="0" smtClean="0">
                          <a:solidFill>
                            <a:srgbClr val="FFA900"/>
                          </a:solidFill>
                          <a:latin typeface="Cambria Math" panose="02040503050406030204" pitchFamily="18" charset="0"/>
                          <a:ea typeface="Cambria Math" panose="02040503050406030204" pitchFamily="18" charset="0"/>
                          <a:cs typeface="Helvetica" charset="0"/>
                        </a:rPr>
                        <m:t>ℱ</m:t>
                      </m:r>
                    </m:oMath>
                  </m:oMathPara>
                </a14:m>
                <a:endParaRPr lang="en-US" sz="2400" dirty="0">
                  <a:solidFill>
                    <a:srgbClr val="FFA900"/>
                  </a:solidFill>
                </a:endParaRPr>
              </a:p>
            </p:txBody>
          </p:sp>
        </mc:Choice>
        <mc:Fallback xmlns="">
          <p:sp>
            <p:nvSpPr>
              <p:cNvPr id="246" name="Rectangle 245">
                <a:extLst>
                  <a:ext uri="{FF2B5EF4-FFF2-40B4-BE49-F238E27FC236}">
                    <a16:creationId xmlns:a16="http://schemas.microsoft.com/office/drawing/2014/main" id="{03B7C717-FAE8-1B4D-B4BD-5B9181493A7A}"/>
                  </a:ext>
                </a:extLst>
              </p:cNvPr>
              <p:cNvSpPr>
                <a:spLocks noRot="1" noChangeAspect="1" noMove="1" noResize="1" noEditPoints="1" noAdjustHandles="1" noChangeArrowheads="1" noChangeShapeType="1" noTextEdit="1"/>
              </p:cNvSpPr>
              <p:nvPr/>
            </p:nvSpPr>
            <p:spPr>
              <a:xfrm>
                <a:off x="9590057" y="4520606"/>
                <a:ext cx="525538" cy="461665"/>
              </a:xfrm>
              <a:prstGeom prst="rect">
                <a:avLst/>
              </a:prstGeom>
              <a:blipFill>
                <a:blip r:embed="rId29"/>
                <a:stretch>
                  <a:fillRect/>
                </a:stretch>
              </a:blipFill>
            </p:spPr>
            <p:txBody>
              <a:bodyPr/>
              <a:lstStyle/>
              <a:p>
                <a:r>
                  <a:rPr lang="en-US">
                    <a:noFill/>
                  </a:rPr>
                  <a:t> </a:t>
                </a:r>
              </a:p>
            </p:txBody>
          </p:sp>
        </mc:Fallback>
      </mc:AlternateContent>
      <p:sp>
        <p:nvSpPr>
          <p:cNvPr id="3" name="Arc 2">
            <a:extLst>
              <a:ext uri="{FF2B5EF4-FFF2-40B4-BE49-F238E27FC236}">
                <a16:creationId xmlns:a16="http://schemas.microsoft.com/office/drawing/2014/main" id="{06911603-E0E1-3A4D-A2A7-AB8014C929D0}"/>
              </a:ext>
            </a:extLst>
          </p:cNvPr>
          <p:cNvSpPr/>
          <p:nvPr/>
        </p:nvSpPr>
        <p:spPr>
          <a:xfrm rot="18978198">
            <a:off x="9425229" y="4998070"/>
            <a:ext cx="855194" cy="855194"/>
          </a:xfrm>
          <a:prstGeom prst="arc">
            <a:avLst/>
          </a:prstGeom>
          <a:ln w="38100">
            <a:solidFill>
              <a:srgbClr val="FFA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Online Media 4" descr="plane_video.mov">
            <a:hlinkClick r:id="" action="ppaction://media"/>
            <a:extLst>
              <a:ext uri="{FF2B5EF4-FFF2-40B4-BE49-F238E27FC236}">
                <a16:creationId xmlns:a16="http://schemas.microsoft.com/office/drawing/2014/main" id="{E200F518-BDDD-3B45-8DE6-6C0E91B6A8C2}"/>
              </a:ext>
            </a:extLst>
          </p:cNvPr>
          <p:cNvPicPr>
            <a:picLocks noChangeAspect="1"/>
          </p:cNvPicPr>
          <p:nvPr>
            <a:videoFile r:link="rId9"/>
            <p:extLst>
              <p:ext uri="{DAA4B4D4-6D71-4841-9C94-3DE7FCFB9230}">
                <p14:media xmlns:p14="http://schemas.microsoft.com/office/powerpoint/2010/main" r:embed="rId8"/>
              </p:ext>
            </p:extLst>
          </p:nvPr>
        </p:nvPicPr>
        <p:blipFill>
          <a:blip r:embed="rId30"/>
          <a:stretch>
            <a:fillRect/>
          </a:stretch>
        </p:blipFill>
        <p:spPr>
          <a:xfrm>
            <a:off x="10257496" y="1403930"/>
            <a:ext cx="1825728" cy="1773587"/>
          </a:xfrm>
          <a:prstGeom prst="rect">
            <a:avLst/>
          </a:prstGeom>
          <a:ln>
            <a:solidFill>
              <a:schemeClr val="tx1"/>
            </a:solidFill>
          </a:ln>
        </p:spPr>
      </p:pic>
      <mc:AlternateContent xmlns:mc="http://schemas.openxmlformats.org/markup-compatibility/2006" xmlns:a14="http://schemas.microsoft.com/office/drawing/2010/main">
        <mc:Choice Requires="a14">
          <p:sp>
            <p:nvSpPr>
              <p:cNvPr id="247" name="Rectangle 246">
                <a:extLst>
                  <a:ext uri="{FF2B5EF4-FFF2-40B4-BE49-F238E27FC236}">
                    <a16:creationId xmlns:a16="http://schemas.microsoft.com/office/drawing/2014/main" id="{7B24D8E4-9997-8642-95AB-F5A1A9218710}"/>
                  </a:ext>
                </a:extLst>
              </p:cNvPr>
              <p:cNvSpPr/>
              <p:nvPr/>
            </p:nvSpPr>
            <p:spPr>
              <a:xfrm>
                <a:off x="9656557" y="1674442"/>
                <a:ext cx="525538"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solidFill>
                            <a:srgbClr val="FFA900"/>
                          </a:solidFill>
                          <a:latin typeface="Cambria Math" panose="02040503050406030204" pitchFamily="18" charset="0"/>
                          <a:ea typeface="Cambria Math" panose="02040503050406030204" pitchFamily="18" charset="0"/>
                        </a:rPr>
                        <m:t>=</m:t>
                      </m:r>
                    </m:oMath>
                  </m:oMathPara>
                </a14:m>
                <a:endParaRPr lang="en-US" sz="4000" dirty="0">
                  <a:solidFill>
                    <a:srgbClr val="FFA900"/>
                  </a:solidFill>
                </a:endParaRPr>
              </a:p>
            </p:txBody>
          </p:sp>
        </mc:Choice>
        <mc:Fallback xmlns="">
          <p:sp>
            <p:nvSpPr>
              <p:cNvPr id="247" name="Rectangle 246">
                <a:extLst>
                  <a:ext uri="{FF2B5EF4-FFF2-40B4-BE49-F238E27FC236}">
                    <a16:creationId xmlns:a16="http://schemas.microsoft.com/office/drawing/2014/main" id="{7B24D8E4-9997-8642-95AB-F5A1A9218710}"/>
                  </a:ext>
                </a:extLst>
              </p:cNvPr>
              <p:cNvSpPr>
                <a:spLocks noRot="1" noChangeAspect="1" noMove="1" noResize="1" noEditPoints="1" noAdjustHandles="1" noChangeArrowheads="1" noChangeShapeType="1" noTextEdit="1"/>
              </p:cNvSpPr>
              <p:nvPr/>
            </p:nvSpPr>
            <p:spPr>
              <a:xfrm>
                <a:off x="9656557" y="1674442"/>
                <a:ext cx="525538" cy="707886"/>
              </a:xfrm>
              <a:prstGeom prst="rect">
                <a:avLst/>
              </a:prstGeom>
              <a:blipFill>
                <a:blip r:embed="rId31"/>
                <a:stretch>
                  <a:fillRect l="-2326" r="-9302"/>
                </a:stretch>
              </a:blipFill>
            </p:spPr>
            <p:txBody>
              <a:bodyPr/>
              <a:lstStyle/>
              <a:p>
                <a:r>
                  <a:rPr lang="en-US">
                    <a:noFill/>
                  </a:rPr>
                  <a:t> </a:t>
                </a:r>
              </a:p>
            </p:txBody>
          </p:sp>
        </mc:Fallback>
      </mc:AlternateContent>
      <p:sp>
        <p:nvSpPr>
          <p:cNvPr id="251" name="Rectangle 250">
            <a:extLst>
              <a:ext uri="{FF2B5EF4-FFF2-40B4-BE49-F238E27FC236}">
                <a16:creationId xmlns:a16="http://schemas.microsoft.com/office/drawing/2014/main" id="{1053FE35-16BC-FE4F-A9E2-AC564038D966}"/>
              </a:ext>
            </a:extLst>
          </p:cNvPr>
          <p:cNvSpPr/>
          <p:nvPr/>
        </p:nvSpPr>
        <p:spPr>
          <a:xfrm>
            <a:off x="5823311" y="3134963"/>
            <a:ext cx="725430" cy="592373"/>
          </a:xfrm>
          <a:prstGeom prst="rect">
            <a:avLst/>
          </a:prstGeom>
          <a:noFill/>
          <a:ln w="38100">
            <a:solidFill>
              <a:srgbClr val="CC002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188426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
                                  </p:stCondLst>
                                  <p:childTnLst>
                                    <p:set>
                                      <p:cBhvr>
                                        <p:cTn id="9" dur="1" fill="hold">
                                          <p:stCondLst>
                                            <p:cond delay="0"/>
                                          </p:stCondLst>
                                        </p:cTn>
                                        <p:tgtEl>
                                          <p:spTgt spid="398"/>
                                        </p:tgtEl>
                                        <p:attrNameLst>
                                          <p:attrName>style.visibility</p:attrName>
                                        </p:attrNameLst>
                                      </p:cBhvr>
                                      <p:to>
                                        <p:strVal val="visible"/>
                                      </p:to>
                                    </p:set>
                                  </p:childTnLst>
                                </p:cTn>
                              </p:par>
                            </p:childTnLst>
                          </p:cTn>
                        </p:par>
                        <p:par>
                          <p:cTn id="10" fill="hold">
                            <p:stCondLst>
                              <p:cond delay="30"/>
                            </p:stCondLst>
                            <p:childTnLst>
                              <p:par>
                                <p:cTn id="11" presetID="1" presetClass="entr" presetSubtype="0" fill="hold" grpId="0" nodeType="afterEffect">
                                  <p:stCondLst>
                                    <p:cond delay="30"/>
                                  </p:stCondLst>
                                  <p:childTnLst>
                                    <p:set>
                                      <p:cBhvr>
                                        <p:cTn id="12" dur="1" fill="hold">
                                          <p:stCondLst>
                                            <p:cond delay="0"/>
                                          </p:stCondLst>
                                        </p:cTn>
                                        <p:tgtEl>
                                          <p:spTgt spid="399"/>
                                        </p:tgtEl>
                                        <p:attrNameLst>
                                          <p:attrName>style.visibility</p:attrName>
                                        </p:attrNameLst>
                                      </p:cBhvr>
                                      <p:to>
                                        <p:strVal val="visible"/>
                                      </p:to>
                                    </p:set>
                                  </p:childTnLst>
                                </p:cTn>
                              </p:par>
                            </p:childTnLst>
                          </p:cTn>
                        </p:par>
                        <p:par>
                          <p:cTn id="13" fill="hold">
                            <p:stCondLst>
                              <p:cond delay="60"/>
                            </p:stCondLst>
                            <p:childTnLst>
                              <p:par>
                                <p:cTn id="14" presetID="1" presetClass="entr" presetSubtype="0" fill="hold" grpId="0" nodeType="afterEffect">
                                  <p:stCondLst>
                                    <p:cond delay="30"/>
                                  </p:stCondLst>
                                  <p:childTnLst>
                                    <p:set>
                                      <p:cBhvr>
                                        <p:cTn id="15" dur="1" fill="hold">
                                          <p:stCondLst>
                                            <p:cond delay="0"/>
                                          </p:stCondLst>
                                        </p:cTn>
                                        <p:tgtEl>
                                          <p:spTgt spid="400"/>
                                        </p:tgtEl>
                                        <p:attrNameLst>
                                          <p:attrName>style.visibility</p:attrName>
                                        </p:attrNameLst>
                                      </p:cBhvr>
                                      <p:to>
                                        <p:strVal val="visible"/>
                                      </p:to>
                                    </p:set>
                                  </p:childTnLst>
                                </p:cTn>
                              </p:par>
                            </p:childTnLst>
                          </p:cTn>
                        </p:par>
                        <p:par>
                          <p:cTn id="16" fill="hold">
                            <p:stCondLst>
                              <p:cond delay="90"/>
                            </p:stCondLst>
                            <p:childTnLst>
                              <p:par>
                                <p:cTn id="17" presetID="1" presetClass="entr" presetSubtype="0" fill="hold" grpId="0" nodeType="afterEffect">
                                  <p:stCondLst>
                                    <p:cond delay="30"/>
                                  </p:stCondLst>
                                  <p:childTnLst>
                                    <p:set>
                                      <p:cBhvr>
                                        <p:cTn id="18" dur="1" fill="hold">
                                          <p:stCondLst>
                                            <p:cond delay="0"/>
                                          </p:stCondLst>
                                        </p:cTn>
                                        <p:tgtEl>
                                          <p:spTgt spid="401"/>
                                        </p:tgtEl>
                                        <p:attrNameLst>
                                          <p:attrName>style.visibility</p:attrName>
                                        </p:attrNameLst>
                                      </p:cBhvr>
                                      <p:to>
                                        <p:strVal val="visible"/>
                                      </p:to>
                                    </p:set>
                                  </p:childTnLst>
                                </p:cTn>
                              </p:par>
                            </p:childTnLst>
                          </p:cTn>
                        </p:par>
                        <p:par>
                          <p:cTn id="19" fill="hold">
                            <p:stCondLst>
                              <p:cond delay="120"/>
                            </p:stCondLst>
                            <p:childTnLst>
                              <p:par>
                                <p:cTn id="20" presetID="1" presetClass="entr" presetSubtype="0" fill="hold" grpId="0" nodeType="afterEffect">
                                  <p:stCondLst>
                                    <p:cond delay="30"/>
                                  </p:stCondLst>
                                  <p:childTnLst>
                                    <p:set>
                                      <p:cBhvr>
                                        <p:cTn id="21" dur="1" fill="hold">
                                          <p:stCondLst>
                                            <p:cond delay="0"/>
                                          </p:stCondLst>
                                        </p:cTn>
                                        <p:tgtEl>
                                          <p:spTgt spid="402"/>
                                        </p:tgtEl>
                                        <p:attrNameLst>
                                          <p:attrName>style.visibility</p:attrName>
                                        </p:attrNameLst>
                                      </p:cBhvr>
                                      <p:to>
                                        <p:strVal val="visible"/>
                                      </p:to>
                                    </p:set>
                                  </p:childTnLst>
                                </p:cTn>
                              </p:par>
                            </p:childTnLst>
                          </p:cTn>
                        </p:par>
                        <p:par>
                          <p:cTn id="22" fill="hold">
                            <p:stCondLst>
                              <p:cond delay="150"/>
                            </p:stCondLst>
                            <p:childTnLst>
                              <p:par>
                                <p:cTn id="23" presetID="1" presetClass="entr" presetSubtype="0" fill="hold" grpId="0" nodeType="afterEffect">
                                  <p:stCondLst>
                                    <p:cond delay="30"/>
                                  </p:stCondLst>
                                  <p:childTnLst>
                                    <p:set>
                                      <p:cBhvr>
                                        <p:cTn id="24" dur="1" fill="hold">
                                          <p:stCondLst>
                                            <p:cond delay="0"/>
                                          </p:stCondLst>
                                        </p:cTn>
                                        <p:tgtEl>
                                          <p:spTgt spid="403"/>
                                        </p:tgtEl>
                                        <p:attrNameLst>
                                          <p:attrName>style.visibility</p:attrName>
                                        </p:attrNameLst>
                                      </p:cBhvr>
                                      <p:to>
                                        <p:strVal val="visible"/>
                                      </p:to>
                                    </p:set>
                                  </p:childTnLst>
                                </p:cTn>
                              </p:par>
                            </p:childTnLst>
                          </p:cTn>
                        </p:par>
                        <p:par>
                          <p:cTn id="25" fill="hold">
                            <p:stCondLst>
                              <p:cond delay="180"/>
                            </p:stCondLst>
                            <p:childTnLst>
                              <p:par>
                                <p:cTn id="26" presetID="1" presetClass="entr" presetSubtype="0" fill="hold" grpId="0" nodeType="afterEffect">
                                  <p:stCondLst>
                                    <p:cond delay="30"/>
                                  </p:stCondLst>
                                  <p:childTnLst>
                                    <p:set>
                                      <p:cBhvr>
                                        <p:cTn id="27" dur="1" fill="hold">
                                          <p:stCondLst>
                                            <p:cond delay="0"/>
                                          </p:stCondLst>
                                        </p:cTn>
                                        <p:tgtEl>
                                          <p:spTgt spid="404"/>
                                        </p:tgtEl>
                                        <p:attrNameLst>
                                          <p:attrName>style.visibility</p:attrName>
                                        </p:attrNameLst>
                                      </p:cBhvr>
                                      <p:to>
                                        <p:strVal val="visible"/>
                                      </p:to>
                                    </p:set>
                                  </p:childTnLst>
                                </p:cTn>
                              </p:par>
                            </p:childTnLst>
                          </p:cTn>
                        </p:par>
                        <p:par>
                          <p:cTn id="28" fill="hold">
                            <p:stCondLst>
                              <p:cond delay="210"/>
                            </p:stCondLst>
                            <p:childTnLst>
                              <p:par>
                                <p:cTn id="29" presetID="1" presetClass="entr" presetSubtype="0" fill="hold" grpId="0" nodeType="afterEffect">
                                  <p:stCondLst>
                                    <p:cond delay="30"/>
                                  </p:stCondLst>
                                  <p:childTnLst>
                                    <p:set>
                                      <p:cBhvr>
                                        <p:cTn id="30" dur="1" fill="hold">
                                          <p:stCondLst>
                                            <p:cond delay="0"/>
                                          </p:stCondLst>
                                        </p:cTn>
                                        <p:tgtEl>
                                          <p:spTgt spid="405"/>
                                        </p:tgtEl>
                                        <p:attrNameLst>
                                          <p:attrName>style.visibility</p:attrName>
                                        </p:attrNameLst>
                                      </p:cBhvr>
                                      <p:to>
                                        <p:strVal val="visible"/>
                                      </p:to>
                                    </p:set>
                                  </p:childTnLst>
                                </p:cTn>
                              </p:par>
                            </p:childTnLst>
                          </p:cTn>
                        </p:par>
                        <p:par>
                          <p:cTn id="31" fill="hold">
                            <p:stCondLst>
                              <p:cond delay="240"/>
                            </p:stCondLst>
                            <p:childTnLst>
                              <p:par>
                                <p:cTn id="32" presetID="1" presetClass="entr" presetSubtype="0" fill="hold" grpId="0" nodeType="afterEffect">
                                  <p:stCondLst>
                                    <p:cond delay="30"/>
                                  </p:stCondLst>
                                  <p:childTnLst>
                                    <p:set>
                                      <p:cBhvr>
                                        <p:cTn id="33" dur="1" fill="hold">
                                          <p:stCondLst>
                                            <p:cond delay="0"/>
                                          </p:stCondLst>
                                        </p:cTn>
                                        <p:tgtEl>
                                          <p:spTgt spid="406"/>
                                        </p:tgtEl>
                                        <p:attrNameLst>
                                          <p:attrName>style.visibility</p:attrName>
                                        </p:attrNameLst>
                                      </p:cBhvr>
                                      <p:to>
                                        <p:strVal val="visible"/>
                                      </p:to>
                                    </p:set>
                                  </p:childTnLst>
                                </p:cTn>
                              </p:par>
                            </p:childTnLst>
                          </p:cTn>
                        </p:par>
                        <p:par>
                          <p:cTn id="34" fill="hold">
                            <p:stCondLst>
                              <p:cond delay="270"/>
                            </p:stCondLst>
                            <p:childTnLst>
                              <p:par>
                                <p:cTn id="35" presetID="1" presetClass="entr" presetSubtype="0" fill="hold" grpId="0" nodeType="afterEffect">
                                  <p:stCondLst>
                                    <p:cond delay="30"/>
                                  </p:stCondLst>
                                  <p:childTnLst>
                                    <p:set>
                                      <p:cBhvr>
                                        <p:cTn id="36" dur="1" fill="hold">
                                          <p:stCondLst>
                                            <p:cond delay="0"/>
                                          </p:stCondLst>
                                        </p:cTn>
                                        <p:tgtEl>
                                          <p:spTgt spid="407"/>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grpId="0" nodeType="afterEffect">
                                  <p:stCondLst>
                                    <p:cond delay="30"/>
                                  </p:stCondLst>
                                  <p:childTnLst>
                                    <p:set>
                                      <p:cBhvr>
                                        <p:cTn id="39" dur="1" fill="hold">
                                          <p:stCondLst>
                                            <p:cond delay="0"/>
                                          </p:stCondLst>
                                        </p:cTn>
                                        <p:tgtEl>
                                          <p:spTgt spid="408"/>
                                        </p:tgtEl>
                                        <p:attrNameLst>
                                          <p:attrName>style.visibility</p:attrName>
                                        </p:attrNameLst>
                                      </p:cBhvr>
                                      <p:to>
                                        <p:strVal val="visible"/>
                                      </p:to>
                                    </p:set>
                                  </p:childTnLst>
                                </p:cTn>
                              </p:par>
                            </p:childTnLst>
                          </p:cTn>
                        </p:par>
                        <p:par>
                          <p:cTn id="40" fill="hold">
                            <p:stCondLst>
                              <p:cond delay="330"/>
                            </p:stCondLst>
                            <p:childTnLst>
                              <p:par>
                                <p:cTn id="41" presetID="1" presetClass="entr" presetSubtype="0" fill="hold" grpId="0" nodeType="afterEffect">
                                  <p:stCondLst>
                                    <p:cond delay="30"/>
                                  </p:stCondLst>
                                  <p:childTnLst>
                                    <p:set>
                                      <p:cBhvr>
                                        <p:cTn id="42" dur="1" fill="hold">
                                          <p:stCondLst>
                                            <p:cond delay="0"/>
                                          </p:stCondLst>
                                        </p:cTn>
                                        <p:tgtEl>
                                          <p:spTgt spid="409"/>
                                        </p:tgtEl>
                                        <p:attrNameLst>
                                          <p:attrName>style.visibility</p:attrName>
                                        </p:attrNameLst>
                                      </p:cBhvr>
                                      <p:to>
                                        <p:strVal val="visible"/>
                                      </p:to>
                                    </p:set>
                                  </p:childTnLst>
                                </p:cTn>
                              </p:par>
                            </p:childTnLst>
                          </p:cTn>
                        </p:par>
                        <p:par>
                          <p:cTn id="43" fill="hold">
                            <p:stCondLst>
                              <p:cond delay="360"/>
                            </p:stCondLst>
                            <p:childTnLst>
                              <p:par>
                                <p:cTn id="44" presetID="1" presetClass="entr" presetSubtype="0" fill="hold" grpId="0" nodeType="afterEffect">
                                  <p:stCondLst>
                                    <p:cond delay="30"/>
                                  </p:stCondLst>
                                  <p:childTnLst>
                                    <p:set>
                                      <p:cBhvr>
                                        <p:cTn id="45" dur="1" fill="hold">
                                          <p:stCondLst>
                                            <p:cond delay="0"/>
                                          </p:stCondLst>
                                        </p:cTn>
                                        <p:tgtEl>
                                          <p:spTgt spid="410"/>
                                        </p:tgtEl>
                                        <p:attrNameLst>
                                          <p:attrName>style.visibility</p:attrName>
                                        </p:attrNameLst>
                                      </p:cBhvr>
                                      <p:to>
                                        <p:strVal val="visible"/>
                                      </p:to>
                                    </p:set>
                                  </p:childTnLst>
                                </p:cTn>
                              </p:par>
                            </p:childTnLst>
                          </p:cTn>
                        </p:par>
                        <p:par>
                          <p:cTn id="46" fill="hold">
                            <p:stCondLst>
                              <p:cond delay="390"/>
                            </p:stCondLst>
                            <p:childTnLst>
                              <p:par>
                                <p:cTn id="47" presetID="1" presetClass="entr" presetSubtype="0" fill="hold" grpId="0" nodeType="afterEffect">
                                  <p:stCondLst>
                                    <p:cond delay="30"/>
                                  </p:stCondLst>
                                  <p:childTnLst>
                                    <p:set>
                                      <p:cBhvr>
                                        <p:cTn id="48" dur="1" fill="hold">
                                          <p:stCondLst>
                                            <p:cond delay="0"/>
                                          </p:stCondLst>
                                        </p:cTn>
                                        <p:tgtEl>
                                          <p:spTgt spid="411"/>
                                        </p:tgtEl>
                                        <p:attrNameLst>
                                          <p:attrName>style.visibility</p:attrName>
                                        </p:attrNameLst>
                                      </p:cBhvr>
                                      <p:to>
                                        <p:strVal val="visible"/>
                                      </p:to>
                                    </p:set>
                                  </p:childTnLst>
                                </p:cTn>
                              </p:par>
                            </p:childTnLst>
                          </p:cTn>
                        </p:par>
                        <p:par>
                          <p:cTn id="49" fill="hold">
                            <p:stCondLst>
                              <p:cond delay="420"/>
                            </p:stCondLst>
                            <p:childTnLst>
                              <p:par>
                                <p:cTn id="50" presetID="1" presetClass="entr" presetSubtype="0" fill="hold" grpId="0" nodeType="afterEffect">
                                  <p:stCondLst>
                                    <p:cond delay="30"/>
                                  </p:stCondLst>
                                  <p:childTnLst>
                                    <p:set>
                                      <p:cBhvr>
                                        <p:cTn id="51" dur="1" fill="hold">
                                          <p:stCondLst>
                                            <p:cond delay="0"/>
                                          </p:stCondLst>
                                        </p:cTn>
                                        <p:tgtEl>
                                          <p:spTgt spid="412"/>
                                        </p:tgtEl>
                                        <p:attrNameLst>
                                          <p:attrName>style.visibility</p:attrName>
                                        </p:attrNameLst>
                                      </p:cBhvr>
                                      <p:to>
                                        <p:strVal val="visible"/>
                                      </p:to>
                                    </p:set>
                                  </p:childTnLst>
                                </p:cTn>
                              </p:par>
                            </p:childTnLst>
                          </p:cTn>
                        </p:par>
                        <p:par>
                          <p:cTn id="52" fill="hold">
                            <p:stCondLst>
                              <p:cond delay="450"/>
                            </p:stCondLst>
                            <p:childTnLst>
                              <p:par>
                                <p:cTn id="53" presetID="1" presetClass="entr" presetSubtype="0" fill="hold" grpId="0" nodeType="afterEffect">
                                  <p:stCondLst>
                                    <p:cond delay="30"/>
                                  </p:stCondLst>
                                  <p:childTnLst>
                                    <p:set>
                                      <p:cBhvr>
                                        <p:cTn id="54" dur="1" fill="hold">
                                          <p:stCondLst>
                                            <p:cond delay="0"/>
                                          </p:stCondLst>
                                        </p:cTn>
                                        <p:tgtEl>
                                          <p:spTgt spid="413"/>
                                        </p:tgtEl>
                                        <p:attrNameLst>
                                          <p:attrName>style.visibility</p:attrName>
                                        </p:attrNameLst>
                                      </p:cBhvr>
                                      <p:to>
                                        <p:strVal val="visible"/>
                                      </p:to>
                                    </p:set>
                                  </p:childTnLst>
                                </p:cTn>
                              </p:par>
                            </p:childTnLst>
                          </p:cTn>
                        </p:par>
                        <p:par>
                          <p:cTn id="55" fill="hold">
                            <p:stCondLst>
                              <p:cond delay="480"/>
                            </p:stCondLst>
                            <p:childTnLst>
                              <p:par>
                                <p:cTn id="56" presetID="1" presetClass="entr" presetSubtype="0" fill="hold" grpId="0" nodeType="afterEffect">
                                  <p:stCondLst>
                                    <p:cond delay="30"/>
                                  </p:stCondLst>
                                  <p:childTnLst>
                                    <p:set>
                                      <p:cBhvr>
                                        <p:cTn id="57" dur="1" fill="hold">
                                          <p:stCondLst>
                                            <p:cond delay="0"/>
                                          </p:stCondLst>
                                        </p:cTn>
                                        <p:tgtEl>
                                          <p:spTgt spid="414"/>
                                        </p:tgtEl>
                                        <p:attrNameLst>
                                          <p:attrName>style.visibility</p:attrName>
                                        </p:attrNameLst>
                                      </p:cBhvr>
                                      <p:to>
                                        <p:strVal val="visible"/>
                                      </p:to>
                                    </p:set>
                                  </p:childTnLst>
                                </p:cTn>
                              </p:par>
                            </p:childTnLst>
                          </p:cTn>
                        </p:par>
                        <p:par>
                          <p:cTn id="58" fill="hold">
                            <p:stCondLst>
                              <p:cond delay="510"/>
                            </p:stCondLst>
                            <p:childTnLst>
                              <p:par>
                                <p:cTn id="59" presetID="1" presetClass="entr" presetSubtype="0" fill="hold" grpId="0" nodeType="afterEffect">
                                  <p:stCondLst>
                                    <p:cond delay="30"/>
                                  </p:stCondLst>
                                  <p:childTnLst>
                                    <p:set>
                                      <p:cBhvr>
                                        <p:cTn id="60" dur="1" fill="hold">
                                          <p:stCondLst>
                                            <p:cond delay="0"/>
                                          </p:stCondLst>
                                        </p:cTn>
                                        <p:tgtEl>
                                          <p:spTgt spid="415"/>
                                        </p:tgtEl>
                                        <p:attrNameLst>
                                          <p:attrName>style.visibility</p:attrName>
                                        </p:attrNameLst>
                                      </p:cBhvr>
                                      <p:to>
                                        <p:strVal val="visible"/>
                                      </p:to>
                                    </p:set>
                                  </p:childTnLst>
                                </p:cTn>
                              </p:par>
                            </p:childTnLst>
                          </p:cTn>
                        </p:par>
                        <p:par>
                          <p:cTn id="61" fill="hold">
                            <p:stCondLst>
                              <p:cond delay="540"/>
                            </p:stCondLst>
                            <p:childTnLst>
                              <p:par>
                                <p:cTn id="62" presetID="1" presetClass="entr" presetSubtype="0" fill="hold" grpId="0" nodeType="afterEffect">
                                  <p:stCondLst>
                                    <p:cond delay="30"/>
                                  </p:stCondLst>
                                  <p:childTnLst>
                                    <p:set>
                                      <p:cBhvr>
                                        <p:cTn id="63" dur="1" fill="hold">
                                          <p:stCondLst>
                                            <p:cond delay="0"/>
                                          </p:stCondLst>
                                        </p:cTn>
                                        <p:tgtEl>
                                          <p:spTgt spid="416"/>
                                        </p:tgtEl>
                                        <p:attrNameLst>
                                          <p:attrName>style.visibility</p:attrName>
                                        </p:attrNameLst>
                                      </p:cBhvr>
                                      <p:to>
                                        <p:strVal val="visible"/>
                                      </p:to>
                                    </p:set>
                                  </p:childTnLst>
                                </p:cTn>
                              </p:par>
                            </p:childTnLst>
                          </p:cTn>
                        </p:par>
                        <p:par>
                          <p:cTn id="64" fill="hold">
                            <p:stCondLst>
                              <p:cond delay="570"/>
                            </p:stCondLst>
                            <p:childTnLst>
                              <p:par>
                                <p:cTn id="65" presetID="1" presetClass="entr" presetSubtype="0" fill="hold" grpId="0" nodeType="afterEffect">
                                  <p:stCondLst>
                                    <p:cond delay="30"/>
                                  </p:stCondLst>
                                  <p:childTnLst>
                                    <p:set>
                                      <p:cBhvr>
                                        <p:cTn id="66" dur="1" fill="hold">
                                          <p:stCondLst>
                                            <p:cond delay="0"/>
                                          </p:stCondLst>
                                        </p:cTn>
                                        <p:tgtEl>
                                          <p:spTgt spid="417"/>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grpId="0" nodeType="afterEffect">
                                  <p:stCondLst>
                                    <p:cond delay="30"/>
                                  </p:stCondLst>
                                  <p:childTnLst>
                                    <p:set>
                                      <p:cBhvr>
                                        <p:cTn id="69" dur="1" fill="hold">
                                          <p:stCondLst>
                                            <p:cond delay="0"/>
                                          </p:stCondLst>
                                        </p:cTn>
                                        <p:tgtEl>
                                          <p:spTgt spid="418"/>
                                        </p:tgtEl>
                                        <p:attrNameLst>
                                          <p:attrName>style.visibility</p:attrName>
                                        </p:attrNameLst>
                                      </p:cBhvr>
                                      <p:to>
                                        <p:strVal val="visible"/>
                                      </p:to>
                                    </p:set>
                                  </p:childTnLst>
                                </p:cTn>
                              </p:par>
                            </p:childTnLst>
                          </p:cTn>
                        </p:par>
                        <p:par>
                          <p:cTn id="70" fill="hold">
                            <p:stCondLst>
                              <p:cond delay="630"/>
                            </p:stCondLst>
                            <p:childTnLst>
                              <p:par>
                                <p:cTn id="71" presetID="1" presetClass="entr" presetSubtype="0" fill="hold" grpId="0" nodeType="afterEffect">
                                  <p:stCondLst>
                                    <p:cond delay="30"/>
                                  </p:stCondLst>
                                  <p:childTnLst>
                                    <p:set>
                                      <p:cBhvr>
                                        <p:cTn id="72" dur="1" fill="hold">
                                          <p:stCondLst>
                                            <p:cond delay="0"/>
                                          </p:stCondLst>
                                        </p:cTn>
                                        <p:tgtEl>
                                          <p:spTgt spid="419"/>
                                        </p:tgtEl>
                                        <p:attrNameLst>
                                          <p:attrName>style.visibility</p:attrName>
                                        </p:attrNameLst>
                                      </p:cBhvr>
                                      <p:to>
                                        <p:strVal val="visible"/>
                                      </p:to>
                                    </p:set>
                                  </p:childTnLst>
                                </p:cTn>
                              </p:par>
                            </p:childTnLst>
                          </p:cTn>
                        </p:par>
                        <p:par>
                          <p:cTn id="73" fill="hold">
                            <p:stCondLst>
                              <p:cond delay="660"/>
                            </p:stCondLst>
                            <p:childTnLst>
                              <p:par>
                                <p:cTn id="74" presetID="1" presetClass="entr" presetSubtype="0" fill="hold" grpId="0" nodeType="afterEffect">
                                  <p:stCondLst>
                                    <p:cond delay="30"/>
                                  </p:stCondLst>
                                  <p:childTnLst>
                                    <p:set>
                                      <p:cBhvr>
                                        <p:cTn id="75" dur="1" fill="hold">
                                          <p:stCondLst>
                                            <p:cond delay="0"/>
                                          </p:stCondLst>
                                        </p:cTn>
                                        <p:tgtEl>
                                          <p:spTgt spid="420"/>
                                        </p:tgtEl>
                                        <p:attrNameLst>
                                          <p:attrName>style.visibility</p:attrName>
                                        </p:attrNameLst>
                                      </p:cBhvr>
                                      <p:to>
                                        <p:strVal val="visible"/>
                                      </p:to>
                                    </p:set>
                                  </p:childTnLst>
                                </p:cTn>
                              </p:par>
                            </p:childTnLst>
                          </p:cTn>
                        </p:par>
                        <p:par>
                          <p:cTn id="76" fill="hold">
                            <p:stCondLst>
                              <p:cond delay="690"/>
                            </p:stCondLst>
                            <p:childTnLst>
                              <p:par>
                                <p:cTn id="77" presetID="1" presetClass="entr" presetSubtype="0" fill="hold" grpId="0" nodeType="afterEffect">
                                  <p:stCondLst>
                                    <p:cond delay="30"/>
                                  </p:stCondLst>
                                  <p:childTnLst>
                                    <p:set>
                                      <p:cBhvr>
                                        <p:cTn id="78" dur="1" fill="hold">
                                          <p:stCondLst>
                                            <p:cond delay="0"/>
                                          </p:stCondLst>
                                        </p:cTn>
                                        <p:tgtEl>
                                          <p:spTgt spid="421"/>
                                        </p:tgtEl>
                                        <p:attrNameLst>
                                          <p:attrName>style.visibility</p:attrName>
                                        </p:attrNameLst>
                                      </p:cBhvr>
                                      <p:to>
                                        <p:strVal val="visible"/>
                                      </p:to>
                                    </p:set>
                                  </p:childTnLst>
                                </p:cTn>
                              </p:par>
                            </p:childTnLst>
                          </p:cTn>
                        </p:par>
                        <p:par>
                          <p:cTn id="79" fill="hold">
                            <p:stCondLst>
                              <p:cond delay="720"/>
                            </p:stCondLst>
                            <p:childTnLst>
                              <p:par>
                                <p:cTn id="80" presetID="1" presetClass="entr" presetSubtype="0" fill="hold" grpId="0" nodeType="afterEffect">
                                  <p:stCondLst>
                                    <p:cond delay="30"/>
                                  </p:stCondLst>
                                  <p:childTnLst>
                                    <p:set>
                                      <p:cBhvr>
                                        <p:cTn id="81" dur="1" fill="hold">
                                          <p:stCondLst>
                                            <p:cond delay="0"/>
                                          </p:stCondLst>
                                        </p:cTn>
                                        <p:tgtEl>
                                          <p:spTgt spid="422"/>
                                        </p:tgtEl>
                                        <p:attrNameLst>
                                          <p:attrName>style.visibility</p:attrName>
                                        </p:attrNameLst>
                                      </p:cBhvr>
                                      <p:to>
                                        <p:strVal val="visible"/>
                                      </p:to>
                                    </p:set>
                                  </p:childTnLst>
                                </p:cTn>
                              </p:par>
                            </p:childTnLst>
                          </p:cTn>
                        </p:par>
                        <p:par>
                          <p:cTn id="82" fill="hold">
                            <p:stCondLst>
                              <p:cond delay="750"/>
                            </p:stCondLst>
                            <p:childTnLst>
                              <p:par>
                                <p:cTn id="83" presetID="1" presetClass="entr" presetSubtype="0" fill="hold" grpId="0" nodeType="afterEffect">
                                  <p:stCondLst>
                                    <p:cond delay="30"/>
                                  </p:stCondLst>
                                  <p:childTnLst>
                                    <p:set>
                                      <p:cBhvr>
                                        <p:cTn id="84" dur="1" fill="hold">
                                          <p:stCondLst>
                                            <p:cond delay="0"/>
                                          </p:stCondLst>
                                        </p:cTn>
                                        <p:tgtEl>
                                          <p:spTgt spid="423"/>
                                        </p:tgtEl>
                                        <p:attrNameLst>
                                          <p:attrName>style.visibility</p:attrName>
                                        </p:attrNameLst>
                                      </p:cBhvr>
                                      <p:to>
                                        <p:strVal val="visible"/>
                                      </p:to>
                                    </p:set>
                                  </p:childTnLst>
                                </p:cTn>
                              </p:par>
                            </p:childTnLst>
                          </p:cTn>
                        </p:par>
                        <p:par>
                          <p:cTn id="85" fill="hold">
                            <p:stCondLst>
                              <p:cond delay="780"/>
                            </p:stCondLst>
                            <p:childTnLst>
                              <p:par>
                                <p:cTn id="86" presetID="1" presetClass="entr" presetSubtype="0" fill="hold" grpId="0" nodeType="afterEffect">
                                  <p:stCondLst>
                                    <p:cond delay="30"/>
                                  </p:stCondLst>
                                  <p:childTnLst>
                                    <p:set>
                                      <p:cBhvr>
                                        <p:cTn id="87" dur="1" fill="hold">
                                          <p:stCondLst>
                                            <p:cond delay="0"/>
                                          </p:stCondLst>
                                        </p:cTn>
                                        <p:tgtEl>
                                          <p:spTgt spid="424"/>
                                        </p:tgtEl>
                                        <p:attrNameLst>
                                          <p:attrName>style.visibility</p:attrName>
                                        </p:attrNameLst>
                                      </p:cBhvr>
                                      <p:to>
                                        <p:strVal val="visible"/>
                                      </p:to>
                                    </p:set>
                                  </p:childTnLst>
                                </p:cTn>
                              </p:par>
                            </p:childTnLst>
                          </p:cTn>
                        </p:par>
                        <p:par>
                          <p:cTn id="88" fill="hold">
                            <p:stCondLst>
                              <p:cond delay="810"/>
                            </p:stCondLst>
                            <p:childTnLst>
                              <p:par>
                                <p:cTn id="89" presetID="1" presetClass="entr" presetSubtype="0" fill="hold" grpId="0" nodeType="afterEffect">
                                  <p:stCondLst>
                                    <p:cond delay="30"/>
                                  </p:stCondLst>
                                  <p:childTnLst>
                                    <p:set>
                                      <p:cBhvr>
                                        <p:cTn id="90" dur="1" fill="hold">
                                          <p:stCondLst>
                                            <p:cond delay="0"/>
                                          </p:stCondLst>
                                        </p:cTn>
                                        <p:tgtEl>
                                          <p:spTgt spid="425"/>
                                        </p:tgtEl>
                                        <p:attrNameLst>
                                          <p:attrName>style.visibility</p:attrName>
                                        </p:attrNameLst>
                                      </p:cBhvr>
                                      <p:to>
                                        <p:strVal val="visible"/>
                                      </p:to>
                                    </p:set>
                                  </p:childTnLst>
                                </p:cTn>
                              </p:par>
                            </p:childTnLst>
                          </p:cTn>
                        </p:par>
                        <p:par>
                          <p:cTn id="91" fill="hold">
                            <p:stCondLst>
                              <p:cond delay="840"/>
                            </p:stCondLst>
                            <p:childTnLst>
                              <p:par>
                                <p:cTn id="92" presetID="1" presetClass="entr" presetSubtype="0" fill="hold" grpId="0" nodeType="afterEffect">
                                  <p:stCondLst>
                                    <p:cond delay="30"/>
                                  </p:stCondLst>
                                  <p:childTnLst>
                                    <p:set>
                                      <p:cBhvr>
                                        <p:cTn id="93" dur="1" fill="hold">
                                          <p:stCondLst>
                                            <p:cond delay="0"/>
                                          </p:stCondLst>
                                        </p:cTn>
                                        <p:tgtEl>
                                          <p:spTgt spid="426"/>
                                        </p:tgtEl>
                                        <p:attrNameLst>
                                          <p:attrName>style.visibility</p:attrName>
                                        </p:attrNameLst>
                                      </p:cBhvr>
                                      <p:to>
                                        <p:strVal val="visible"/>
                                      </p:to>
                                    </p:set>
                                  </p:childTnLst>
                                </p:cTn>
                              </p:par>
                            </p:childTnLst>
                          </p:cTn>
                        </p:par>
                        <p:par>
                          <p:cTn id="94" fill="hold">
                            <p:stCondLst>
                              <p:cond delay="870"/>
                            </p:stCondLst>
                            <p:childTnLst>
                              <p:par>
                                <p:cTn id="95" presetID="1" presetClass="entr" presetSubtype="0" fill="hold" grpId="0" nodeType="afterEffect">
                                  <p:stCondLst>
                                    <p:cond delay="30"/>
                                  </p:stCondLst>
                                  <p:childTnLst>
                                    <p:set>
                                      <p:cBhvr>
                                        <p:cTn id="96" dur="1" fill="hold">
                                          <p:stCondLst>
                                            <p:cond delay="0"/>
                                          </p:stCondLst>
                                        </p:cTn>
                                        <p:tgtEl>
                                          <p:spTgt spid="427"/>
                                        </p:tgtEl>
                                        <p:attrNameLst>
                                          <p:attrName>style.visibility</p:attrName>
                                        </p:attrNameLst>
                                      </p:cBhvr>
                                      <p:to>
                                        <p:strVal val="visible"/>
                                      </p:to>
                                    </p:set>
                                  </p:childTnLst>
                                </p:cTn>
                              </p:par>
                            </p:childTnLst>
                          </p:cTn>
                        </p:par>
                        <p:par>
                          <p:cTn id="97" fill="hold">
                            <p:stCondLst>
                              <p:cond delay="900"/>
                            </p:stCondLst>
                            <p:childTnLst>
                              <p:par>
                                <p:cTn id="98" presetID="1" presetClass="entr" presetSubtype="0" fill="hold" grpId="0" nodeType="afterEffect">
                                  <p:stCondLst>
                                    <p:cond delay="30"/>
                                  </p:stCondLst>
                                  <p:childTnLst>
                                    <p:set>
                                      <p:cBhvr>
                                        <p:cTn id="99" dur="1" fill="hold">
                                          <p:stCondLst>
                                            <p:cond delay="0"/>
                                          </p:stCondLst>
                                        </p:cTn>
                                        <p:tgtEl>
                                          <p:spTgt spid="428"/>
                                        </p:tgtEl>
                                        <p:attrNameLst>
                                          <p:attrName>style.visibility</p:attrName>
                                        </p:attrNameLst>
                                      </p:cBhvr>
                                      <p:to>
                                        <p:strVal val="visible"/>
                                      </p:to>
                                    </p:set>
                                  </p:childTnLst>
                                </p:cTn>
                              </p:par>
                            </p:childTnLst>
                          </p:cTn>
                        </p:par>
                        <p:par>
                          <p:cTn id="100" fill="hold">
                            <p:stCondLst>
                              <p:cond delay="930"/>
                            </p:stCondLst>
                            <p:childTnLst>
                              <p:par>
                                <p:cTn id="101" presetID="1" presetClass="entr" presetSubtype="0" fill="hold" grpId="0" nodeType="afterEffect">
                                  <p:stCondLst>
                                    <p:cond delay="30"/>
                                  </p:stCondLst>
                                  <p:childTnLst>
                                    <p:set>
                                      <p:cBhvr>
                                        <p:cTn id="102" dur="1" fill="hold">
                                          <p:stCondLst>
                                            <p:cond delay="0"/>
                                          </p:stCondLst>
                                        </p:cTn>
                                        <p:tgtEl>
                                          <p:spTgt spid="429"/>
                                        </p:tgtEl>
                                        <p:attrNameLst>
                                          <p:attrName>style.visibility</p:attrName>
                                        </p:attrNameLst>
                                      </p:cBhvr>
                                      <p:to>
                                        <p:strVal val="visible"/>
                                      </p:to>
                                    </p:set>
                                  </p:childTnLst>
                                </p:cTn>
                              </p:par>
                            </p:childTnLst>
                          </p:cTn>
                        </p:par>
                        <p:par>
                          <p:cTn id="103" fill="hold">
                            <p:stCondLst>
                              <p:cond delay="960"/>
                            </p:stCondLst>
                            <p:childTnLst>
                              <p:par>
                                <p:cTn id="104" presetID="1" presetClass="entr" presetSubtype="0" fill="hold" grpId="0" nodeType="afterEffect">
                                  <p:stCondLst>
                                    <p:cond delay="30"/>
                                  </p:stCondLst>
                                  <p:childTnLst>
                                    <p:set>
                                      <p:cBhvr>
                                        <p:cTn id="105" dur="1" fill="hold">
                                          <p:stCondLst>
                                            <p:cond delay="0"/>
                                          </p:stCondLst>
                                        </p:cTn>
                                        <p:tgtEl>
                                          <p:spTgt spid="430"/>
                                        </p:tgtEl>
                                        <p:attrNameLst>
                                          <p:attrName>style.visibility</p:attrName>
                                        </p:attrNameLst>
                                      </p:cBhvr>
                                      <p:to>
                                        <p:strVal val="visible"/>
                                      </p:to>
                                    </p:set>
                                  </p:childTnLst>
                                </p:cTn>
                              </p:par>
                            </p:childTnLst>
                          </p:cTn>
                        </p:par>
                        <p:par>
                          <p:cTn id="106" fill="hold">
                            <p:stCondLst>
                              <p:cond delay="990"/>
                            </p:stCondLst>
                            <p:childTnLst>
                              <p:par>
                                <p:cTn id="107" presetID="1" presetClass="entr" presetSubtype="0" fill="hold" grpId="0" nodeType="afterEffect">
                                  <p:stCondLst>
                                    <p:cond delay="30"/>
                                  </p:stCondLst>
                                  <p:childTnLst>
                                    <p:set>
                                      <p:cBhvr>
                                        <p:cTn id="108" dur="1" fill="hold">
                                          <p:stCondLst>
                                            <p:cond delay="0"/>
                                          </p:stCondLst>
                                        </p:cTn>
                                        <p:tgtEl>
                                          <p:spTgt spid="431"/>
                                        </p:tgtEl>
                                        <p:attrNameLst>
                                          <p:attrName>style.visibility</p:attrName>
                                        </p:attrNameLst>
                                      </p:cBhvr>
                                      <p:to>
                                        <p:strVal val="visible"/>
                                      </p:to>
                                    </p:set>
                                  </p:childTnLst>
                                </p:cTn>
                              </p:par>
                            </p:childTnLst>
                          </p:cTn>
                        </p:par>
                        <p:par>
                          <p:cTn id="109" fill="hold">
                            <p:stCondLst>
                              <p:cond delay="1020"/>
                            </p:stCondLst>
                            <p:childTnLst>
                              <p:par>
                                <p:cTn id="110" presetID="1" presetClass="entr" presetSubtype="0" fill="hold" grpId="0" nodeType="afterEffect">
                                  <p:stCondLst>
                                    <p:cond delay="30"/>
                                  </p:stCondLst>
                                  <p:childTnLst>
                                    <p:set>
                                      <p:cBhvr>
                                        <p:cTn id="111" dur="1" fill="hold">
                                          <p:stCondLst>
                                            <p:cond delay="0"/>
                                          </p:stCondLst>
                                        </p:cTn>
                                        <p:tgtEl>
                                          <p:spTgt spid="432"/>
                                        </p:tgtEl>
                                        <p:attrNameLst>
                                          <p:attrName>style.visibility</p:attrName>
                                        </p:attrNameLst>
                                      </p:cBhvr>
                                      <p:to>
                                        <p:strVal val="visible"/>
                                      </p:to>
                                    </p:set>
                                  </p:childTnLst>
                                </p:cTn>
                              </p:par>
                            </p:childTnLst>
                          </p:cTn>
                        </p:par>
                        <p:par>
                          <p:cTn id="112" fill="hold">
                            <p:stCondLst>
                              <p:cond delay="1050"/>
                            </p:stCondLst>
                            <p:childTnLst>
                              <p:par>
                                <p:cTn id="113" presetID="1" presetClass="entr" presetSubtype="0" fill="hold" grpId="0" nodeType="afterEffect">
                                  <p:stCondLst>
                                    <p:cond delay="30"/>
                                  </p:stCondLst>
                                  <p:childTnLst>
                                    <p:set>
                                      <p:cBhvr>
                                        <p:cTn id="114" dur="1" fill="hold">
                                          <p:stCondLst>
                                            <p:cond delay="0"/>
                                          </p:stCondLst>
                                        </p:cTn>
                                        <p:tgtEl>
                                          <p:spTgt spid="433"/>
                                        </p:tgtEl>
                                        <p:attrNameLst>
                                          <p:attrName>style.visibility</p:attrName>
                                        </p:attrNameLst>
                                      </p:cBhvr>
                                      <p:to>
                                        <p:strVal val="visible"/>
                                      </p:to>
                                    </p:set>
                                  </p:childTnLst>
                                </p:cTn>
                              </p:par>
                            </p:childTnLst>
                          </p:cTn>
                        </p:par>
                        <p:par>
                          <p:cTn id="115" fill="hold">
                            <p:stCondLst>
                              <p:cond delay="1080"/>
                            </p:stCondLst>
                            <p:childTnLst>
                              <p:par>
                                <p:cTn id="116" presetID="1" presetClass="entr" presetSubtype="0" fill="hold" grpId="0" nodeType="afterEffect">
                                  <p:stCondLst>
                                    <p:cond delay="30"/>
                                  </p:stCondLst>
                                  <p:childTnLst>
                                    <p:set>
                                      <p:cBhvr>
                                        <p:cTn id="117" dur="1" fill="hold">
                                          <p:stCondLst>
                                            <p:cond delay="0"/>
                                          </p:stCondLst>
                                        </p:cTn>
                                        <p:tgtEl>
                                          <p:spTgt spid="434"/>
                                        </p:tgtEl>
                                        <p:attrNameLst>
                                          <p:attrName>style.visibility</p:attrName>
                                        </p:attrNameLst>
                                      </p:cBhvr>
                                      <p:to>
                                        <p:strVal val="visible"/>
                                      </p:to>
                                    </p:set>
                                  </p:childTnLst>
                                </p:cTn>
                              </p:par>
                            </p:childTnLst>
                          </p:cTn>
                        </p:par>
                        <p:par>
                          <p:cTn id="118" fill="hold">
                            <p:stCondLst>
                              <p:cond delay="1110"/>
                            </p:stCondLst>
                            <p:childTnLst>
                              <p:par>
                                <p:cTn id="119" presetID="1" presetClass="entr" presetSubtype="0" fill="hold" grpId="0" nodeType="afterEffect">
                                  <p:stCondLst>
                                    <p:cond delay="30"/>
                                  </p:stCondLst>
                                  <p:childTnLst>
                                    <p:set>
                                      <p:cBhvr>
                                        <p:cTn id="120" dur="1" fill="hold">
                                          <p:stCondLst>
                                            <p:cond delay="0"/>
                                          </p:stCondLst>
                                        </p:cTn>
                                        <p:tgtEl>
                                          <p:spTgt spid="435"/>
                                        </p:tgtEl>
                                        <p:attrNameLst>
                                          <p:attrName>style.visibility</p:attrName>
                                        </p:attrNameLst>
                                      </p:cBhvr>
                                      <p:to>
                                        <p:strVal val="visible"/>
                                      </p:to>
                                    </p:set>
                                  </p:childTnLst>
                                </p:cTn>
                              </p:par>
                            </p:childTnLst>
                          </p:cTn>
                        </p:par>
                        <p:par>
                          <p:cTn id="121" fill="hold">
                            <p:stCondLst>
                              <p:cond delay="1140"/>
                            </p:stCondLst>
                            <p:childTnLst>
                              <p:par>
                                <p:cTn id="122" presetID="1" presetClass="entr" presetSubtype="0" fill="hold" grpId="0" nodeType="afterEffect">
                                  <p:stCondLst>
                                    <p:cond delay="30"/>
                                  </p:stCondLst>
                                  <p:childTnLst>
                                    <p:set>
                                      <p:cBhvr>
                                        <p:cTn id="123" dur="1" fill="hold">
                                          <p:stCondLst>
                                            <p:cond delay="0"/>
                                          </p:stCondLst>
                                        </p:cTn>
                                        <p:tgtEl>
                                          <p:spTgt spid="436"/>
                                        </p:tgtEl>
                                        <p:attrNameLst>
                                          <p:attrName>style.visibility</p:attrName>
                                        </p:attrNameLst>
                                      </p:cBhvr>
                                      <p:to>
                                        <p:strVal val="visible"/>
                                      </p:to>
                                    </p:set>
                                  </p:childTnLst>
                                </p:cTn>
                              </p:par>
                            </p:childTnLst>
                          </p:cTn>
                        </p:par>
                        <p:par>
                          <p:cTn id="124" fill="hold">
                            <p:stCondLst>
                              <p:cond delay="1170"/>
                            </p:stCondLst>
                            <p:childTnLst>
                              <p:par>
                                <p:cTn id="125" presetID="1" presetClass="entr" presetSubtype="0" fill="hold" grpId="0" nodeType="afterEffect">
                                  <p:stCondLst>
                                    <p:cond delay="30"/>
                                  </p:stCondLst>
                                  <p:childTnLst>
                                    <p:set>
                                      <p:cBhvr>
                                        <p:cTn id="126" dur="1" fill="hold">
                                          <p:stCondLst>
                                            <p:cond delay="0"/>
                                          </p:stCondLst>
                                        </p:cTn>
                                        <p:tgtEl>
                                          <p:spTgt spid="437"/>
                                        </p:tgtEl>
                                        <p:attrNameLst>
                                          <p:attrName>style.visibility</p:attrName>
                                        </p:attrNameLst>
                                      </p:cBhvr>
                                      <p:to>
                                        <p:strVal val="visible"/>
                                      </p:to>
                                    </p:set>
                                  </p:childTnLst>
                                </p:cTn>
                              </p:par>
                            </p:childTnLst>
                          </p:cTn>
                        </p:par>
                        <p:par>
                          <p:cTn id="127" fill="hold">
                            <p:stCondLst>
                              <p:cond delay="1200"/>
                            </p:stCondLst>
                            <p:childTnLst>
                              <p:par>
                                <p:cTn id="128" presetID="1" presetClass="entr" presetSubtype="0" fill="hold" grpId="0" nodeType="afterEffect">
                                  <p:stCondLst>
                                    <p:cond delay="30"/>
                                  </p:stCondLst>
                                  <p:childTnLst>
                                    <p:set>
                                      <p:cBhvr>
                                        <p:cTn id="129" dur="1" fill="hold">
                                          <p:stCondLst>
                                            <p:cond delay="0"/>
                                          </p:stCondLst>
                                        </p:cTn>
                                        <p:tgtEl>
                                          <p:spTgt spid="438"/>
                                        </p:tgtEl>
                                        <p:attrNameLst>
                                          <p:attrName>style.visibility</p:attrName>
                                        </p:attrNameLst>
                                      </p:cBhvr>
                                      <p:to>
                                        <p:strVal val="visible"/>
                                      </p:to>
                                    </p:set>
                                  </p:childTnLst>
                                </p:cTn>
                              </p:par>
                            </p:childTnLst>
                          </p:cTn>
                        </p:par>
                        <p:par>
                          <p:cTn id="130" fill="hold">
                            <p:stCondLst>
                              <p:cond delay="1230"/>
                            </p:stCondLst>
                            <p:childTnLst>
                              <p:par>
                                <p:cTn id="131" presetID="1" presetClass="entr" presetSubtype="0" fill="hold" grpId="0" nodeType="afterEffect">
                                  <p:stCondLst>
                                    <p:cond delay="30"/>
                                  </p:stCondLst>
                                  <p:childTnLst>
                                    <p:set>
                                      <p:cBhvr>
                                        <p:cTn id="132" dur="1" fill="hold">
                                          <p:stCondLst>
                                            <p:cond delay="0"/>
                                          </p:stCondLst>
                                        </p:cTn>
                                        <p:tgtEl>
                                          <p:spTgt spid="439"/>
                                        </p:tgtEl>
                                        <p:attrNameLst>
                                          <p:attrName>style.visibility</p:attrName>
                                        </p:attrNameLst>
                                      </p:cBhvr>
                                      <p:to>
                                        <p:strVal val="visible"/>
                                      </p:to>
                                    </p:set>
                                  </p:childTnLst>
                                </p:cTn>
                              </p:par>
                            </p:childTnLst>
                          </p:cTn>
                        </p:par>
                        <p:par>
                          <p:cTn id="133" fill="hold">
                            <p:stCondLst>
                              <p:cond delay="1260"/>
                            </p:stCondLst>
                            <p:childTnLst>
                              <p:par>
                                <p:cTn id="134" presetID="1" presetClass="entr" presetSubtype="0" fill="hold" grpId="0" nodeType="afterEffect">
                                  <p:stCondLst>
                                    <p:cond delay="30"/>
                                  </p:stCondLst>
                                  <p:childTnLst>
                                    <p:set>
                                      <p:cBhvr>
                                        <p:cTn id="135" dur="1" fill="hold">
                                          <p:stCondLst>
                                            <p:cond delay="0"/>
                                          </p:stCondLst>
                                        </p:cTn>
                                        <p:tgtEl>
                                          <p:spTgt spid="440"/>
                                        </p:tgtEl>
                                        <p:attrNameLst>
                                          <p:attrName>style.visibility</p:attrName>
                                        </p:attrNameLst>
                                      </p:cBhvr>
                                      <p:to>
                                        <p:strVal val="visible"/>
                                      </p:to>
                                    </p:set>
                                  </p:childTnLst>
                                </p:cTn>
                              </p:par>
                            </p:childTnLst>
                          </p:cTn>
                        </p:par>
                        <p:par>
                          <p:cTn id="136" fill="hold">
                            <p:stCondLst>
                              <p:cond delay="1290"/>
                            </p:stCondLst>
                            <p:childTnLst>
                              <p:par>
                                <p:cTn id="137" presetID="1" presetClass="entr" presetSubtype="0" fill="hold" grpId="0" nodeType="afterEffect">
                                  <p:stCondLst>
                                    <p:cond delay="30"/>
                                  </p:stCondLst>
                                  <p:childTnLst>
                                    <p:set>
                                      <p:cBhvr>
                                        <p:cTn id="138" dur="1" fill="hold">
                                          <p:stCondLst>
                                            <p:cond delay="0"/>
                                          </p:stCondLst>
                                        </p:cTn>
                                        <p:tgtEl>
                                          <p:spTgt spid="441"/>
                                        </p:tgtEl>
                                        <p:attrNameLst>
                                          <p:attrName>style.visibility</p:attrName>
                                        </p:attrNameLst>
                                      </p:cBhvr>
                                      <p:to>
                                        <p:strVal val="visible"/>
                                      </p:to>
                                    </p:set>
                                  </p:childTnLst>
                                </p:cTn>
                              </p:par>
                            </p:childTnLst>
                          </p:cTn>
                        </p:par>
                        <p:par>
                          <p:cTn id="139" fill="hold">
                            <p:stCondLst>
                              <p:cond delay="1320"/>
                            </p:stCondLst>
                            <p:childTnLst>
                              <p:par>
                                <p:cTn id="140" presetID="1" presetClass="entr" presetSubtype="0" fill="hold" grpId="0" nodeType="afterEffect">
                                  <p:stCondLst>
                                    <p:cond delay="30"/>
                                  </p:stCondLst>
                                  <p:childTnLst>
                                    <p:set>
                                      <p:cBhvr>
                                        <p:cTn id="141" dur="1" fill="hold">
                                          <p:stCondLst>
                                            <p:cond delay="0"/>
                                          </p:stCondLst>
                                        </p:cTn>
                                        <p:tgtEl>
                                          <p:spTgt spid="442"/>
                                        </p:tgtEl>
                                        <p:attrNameLst>
                                          <p:attrName>style.visibility</p:attrName>
                                        </p:attrNameLst>
                                      </p:cBhvr>
                                      <p:to>
                                        <p:strVal val="visible"/>
                                      </p:to>
                                    </p:set>
                                  </p:childTnLst>
                                </p:cTn>
                              </p:par>
                            </p:childTnLst>
                          </p:cTn>
                        </p:par>
                        <p:par>
                          <p:cTn id="142" fill="hold">
                            <p:stCondLst>
                              <p:cond delay="1350"/>
                            </p:stCondLst>
                            <p:childTnLst>
                              <p:par>
                                <p:cTn id="143" presetID="1" presetClass="entr" presetSubtype="0" fill="hold" grpId="0" nodeType="afterEffect">
                                  <p:stCondLst>
                                    <p:cond delay="30"/>
                                  </p:stCondLst>
                                  <p:childTnLst>
                                    <p:set>
                                      <p:cBhvr>
                                        <p:cTn id="144" dur="1" fill="hold">
                                          <p:stCondLst>
                                            <p:cond delay="0"/>
                                          </p:stCondLst>
                                        </p:cTn>
                                        <p:tgtEl>
                                          <p:spTgt spid="443"/>
                                        </p:tgtEl>
                                        <p:attrNameLst>
                                          <p:attrName>style.visibility</p:attrName>
                                        </p:attrNameLst>
                                      </p:cBhvr>
                                      <p:to>
                                        <p:strVal val="visible"/>
                                      </p:to>
                                    </p:set>
                                  </p:childTnLst>
                                </p:cTn>
                              </p:par>
                            </p:childTnLst>
                          </p:cTn>
                        </p:par>
                        <p:par>
                          <p:cTn id="145" fill="hold">
                            <p:stCondLst>
                              <p:cond delay="1380"/>
                            </p:stCondLst>
                            <p:childTnLst>
                              <p:par>
                                <p:cTn id="146" presetID="1" presetClass="entr" presetSubtype="0" fill="hold" grpId="0" nodeType="afterEffect">
                                  <p:stCondLst>
                                    <p:cond delay="30"/>
                                  </p:stCondLst>
                                  <p:childTnLst>
                                    <p:set>
                                      <p:cBhvr>
                                        <p:cTn id="147" dur="1" fill="hold">
                                          <p:stCondLst>
                                            <p:cond delay="0"/>
                                          </p:stCondLst>
                                        </p:cTn>
                                        <p:tgtEl>
                                          <p:spTgt spid="444"/>
                                        </p:tgtEl>
                                        <p:attrNameLst>
                                          <p:attrName>style.visibility</p:attrName>
                                        </p:attrNameLst>
                                      </p:cBhvr>
                                      <p:to>
                                        <p:strVal val="visible"/>
                                      </p:to>
                                    </p:set>
                                  </p:childTnLst>
                                </p:cTn>
                              </p:par>
                            </p:childTnLst>
                          </p:cTn>
                        </p:par>
                        <p:par>
                          <p:cTn id="148" fill="hold">
                            <p:stCondLst>
                              <p:cond delay="1410"/>
                            </p:stCondLst>
                            <p:childTnLst>
                              <p:par>
                                <p:cTn id="149" presetID="1" presetClass="entr" presetSubtype="0" fill="hold" grpId="0" nodeType="afterEffect">
                                  <p:stCondLst>
                                    <p:cond delay="30"/>
                                  </p:stCondLst>
                                  <p:childTnLst>
                                    <p:set>
                                      <p:cBhvr>
                                        <p:cTn id="150" dur="1" fill="hold">
                                          <p:stCondLst>
                                            <p:cond delay="0"/>
                                          </p:stCondLst>
                                        </p:cTn>
                                        <p:tgtEl>
                                          <p:spTgt spid="445"/>
                                        </p:tgtEl>
                                        <p:attrNameLst>
                                          <p:attrName>style.visibility</p:attrName>
                                        </p:attrNameLst>
                                      </p:cBhvr>
                                      <p:to>
                                        <p:strVal val="visible"/>
                                      </p:to>
                                    </p:set>
                                  </p:childTnLst>
                                </p:cTn>
                              </p:par>
                            </p:childTnLst>
                          </p:cTn>
                        </p:par>
                        <p:par>
                          <p:cTn id="151" fill="hold">
                            <p:stCondLst>
                              <p:cond delay="1440"/>
                            </p:stCondLst>
                            <p:childTnLst>
                              <p:par>
                                <p:cTn id="152" presetID="1" presetClass="entr" presetSubtype="0" fill="hold" grpId="0" nodeType="afterEffect">
                                  <p:stCondLst>
                                    <p:cond delay="30"/>
                                  </p:stCondLst>
                                  <p:childTnLst>
                                    <p:set>
                                      <p:cBhvr>
                                        <p:cTn id="153" dur="1" fill="hold">
                                          <p:stCondLst>
                                            <p:cond delay="0"/>
                                          </p:stCondLst>
                                        </p:cTn>
                                        <p:tgtEl>
                                          <p:spTgt spid="446"/>
                                        </p:tgtEl>
                                        <p:attrNameLst>
                                          <p:attrName>style.visibility</p:attrName>
                                        </p:attrNameLst>
                                      </p:cBhvr>
                                      <p:to>
                                        <p:strVal val="visible"/>
                                      </p:to>
                                    </p:set>
                                  </p:childTnLst>
                                </p:cTn>
                              </p:par>
                            </p:childTnLst>
                          </p:cTn>
                        </p:par>
                        <p:par>
                          <p:cTn id="154" fill="hold">
                            <p:stCondLst>
                              <p:cond delay="1470"/>
                            </p:stCondLst>
                            <p:childTnLst>
                              <p:par>
                                <p:cTn id="155" presetID="1" presetClass="entr" presetSubtype="0" fill="hold" grpId="0" nodeType="afterEffect">
                                  <p:stCondLst>
                                    <p:cond delay="30"/>
                                  </p:stCondLst>
                                  <p:childTnLst>
                                    <p:set>
                                      <p:cBhvr>
                                        <p:cTn id="156" dur="1" fill="hold">
                                          <p:stCondLst>
                                            <p:cond delay="0"/>
                                          </p:stCondLst>
                                        </p:cTn>
                                        <p:tgtEl>
                                          <p:spTgt spid="447"/>
                                        </p:tgtEl>
                                        <p:attrNameLst>
                                          <p:attrName>style.visibility</p:attrName>
                                        </p:attrNameLst>
                                      </p:cBhvr>
                                      <p:to>
                                        <p:strVal val="visible"/>
                                      </p:to>
                                    </p:set>
                                  </p:childTnLst>
                                </p:cTn>
                              </p:par>
                            </p:childTnLst>
                          </p:cTn>
                        </p:par>
                        <p:par>
                          <p:cTn id="157" fill="hold">
                            <p:stCondLst>
                              <p:cond delay="1500"/>
                            </p:stCondLst>
                            <p:childTnLst>
                              <p:par>
                                <p:cTn id="158" presetID="1" presetClass="entr" presetSubtype="0" fill="hold" grpId="0" nodeType="afterEffect">
                                  <p:stCondLst>
                                    <p:cond delay="30"/>
                                  </p:stCondLst>
                                  <p:childTnLst>
                                    <p:set>
                                      <p:cBhvr>
                                        <p:cTn id="159" dur="1" fill="hold">
                                          <p:stCondLst>
                                            <p:cond delay="0"/>
                                          </p:stCondLst>
                                        </p:cTn>
                                        <p:tgtEl>
                                          <p:spTgt spid="448"/>
                                        </p:tgtEl>
                                        <p:attrNameLst>
                                          <p:attrName>style.visibility</p:attrName>
                                        </p:attrNameLst>
                                      </p:cBhvr>
                                      <p:to>
                                        <p:strVal val="visible"/>
                                      </p:to>
                                    </p:set>
                                  </p:childTnLst>
                                </p:cTn>
                              </p:par>
                            </p:childTnLst>
                          </p:cTn>
                        </p:par>
                        <p:par>
                          <p:cTn id="160" fill="hold">
                            <p:stCondLst>
                              <p:cond delay="1530"/>
                            </p:stCondLst>
                            <p:childTnLst>
                              <p:par>
                                <p:cTn id="161" presetID="1" presetClass="entr" presetSubtype="0" fill="hold" grpId="0" nodeType="afterEffect">
                                  <p:stCondLst>
                                    <p:cond delay="30"/>
                                  </p:stCondLst>
                                  <p:childTnLst>
                                    <p:set>
                                      <p:cBhvr>
                                        <p:cTn id="162" dur="1" fill="hold">
                                          <p:stCondLst>
                                            <p:cond delay="0"/>
                                          </p:stCondLst>
                                        </p:cTn>
                                        <p:tgtEl>
                                          <p:spTgt spid="449"/>
                                        </p:tgtEl>
                                        <p:attrNameLst>
                                          <p:attrName>style.visibility</p:attrName>
                                        </p:attrNameLst>
                                      </p:cBhvr>
                                      <p:to>
                                        <p:strVal val="visible"/>
                                      </p:to>
                                    </p:set>
                                  </p:childTnLst>
                                </p:cTn>
                              </p:par>
                            </p:childTnLst>
                          </p:cTn>
                        </p:par>
                        <p:par>
                          <p:cTn id="163" fill="hold">
                            <p:stCondLst>
                              <p:cond delay="1560"/>
                            </p:stCondLst>
                            <p:childTnLst>
                              <p:par>
                                <p:cTn id="164" presetID="1" presetClass="entr" presetSubtype="0" fill="hold" grpId="0" nodeType="afterEffect">
                                  <p:stCondLst>
                                    <p:cond delay="30"/>
                                  </p:stCondLst>
                                  <p:childTnLst>
                                    <p:set>
                                      <p:cBhvr>
                                        <p:cTn id="165" dur="1" fill="hold">
                                          <p:stCondLst>
                                            <p:cond delay="0"/>
                                          </p:stCondLst>
                                        </p:cTn>
                                        <p:tgtEl>
                                          <p:spTgt spid="450"/>
                                        </p:tgtEl>
                                        <p:attrNameLst>
                                          <p:attrName>style.visibility</p:attrName>
                                        </p:attrNameLst>
                                      </p:cBhvr>
                                      <p:to>
                                        <p:strVal val="visible"/>
                                      </p:to>
                                    </p:set>
                                  </p:childTnLst>
                                </p:cTn>
                              </p:par>
                            </p:childTnLst>
                          </p:cTn>
                        </p:par>
                        <p:par>
                          <p:cTn id="166" fill="hold">
                            <p:stCondLst>
                              <p:cond delay="1590"/>
                            </p:stCondLst>
                            <p:childTnLst>
                              <p:par>
                                <p:cTn id="167" presetID="1" presetClass="entr" presetSubtype="0" fill="hold" grpId="0" nodeType="afterEffect">
                                  <p:stCondLst>
                                    <p:cond delay="30"/>
                                  </p:stCondLst>
                                  <p:childTnLst>
                                    <p:set>
                                      <p:cBhvr>
                                        <p:cTn id="168" dur="1" fill="hold">
                                          <p:stCondLst>
                                            <p:cond delay="0"/>
                                          </p:stCondLst>
                                        </p:cTn>
                                        <p:tgtEl>
                                          <p:spTgt spid="451"/>
                                        </p:tgtEl>
                                        <p:attrNameLst>
                                          <p:attrName>style.visibility</p:attrName>
                                        </p:attrNameLst>
                                      </p:cBhvr>
                                      <p:to>
                                        <p:strVal val="visible"/>
                                      </p:to>
                                    </p:set>
                                  </p:childTnLst>
                                </p:cTn>
                              </p:par>
                            </p:childTnLst>
                          </p:cTn>
                        </p:par>
                        <p:par>
                          <p:cTn id="169" fill="hold">
                            <p:stCondLst>
                              <p:cond delay="1620"/>
                            </p:stCondLst>
                            <p:childTnLst>
                              <p:par>
                                <p:cTn id="170" presetID="1" presetClass="entr" presetSubtype="0" fill="hold" grpId="0" nodeType="afterEffect">
                                  <p:stCondLst>
                                    <p:cond delay="30"/>
                                  </p:stCondLst>
                                  <p:childTnLst>
                                    <p:set>
                                      <p:cBhvr>
                                        <p:cTn id="171" dur="1" fill="hold">
                                          <p:stCondLst>
                                            <p:cond delay="0"/>
                                          </p:stCondLst>
                                        </p:cTn>
                                        <p:tgtEl>
                                          <p:spTgt spid="452"/>
                                        </p:tgtEl>
                                        <p:attrNameLst>
                                          <p:attrName>style.visibility</p:attrName>
                                        </p:attrNameLst>
                                      </p:cBhvr>
                                      <p:to>
                                        <p:strVal val="visible"/>
                                      </p:to>
                                    </p:set>
                                  </p:childTnLst>
                                </p:cTn>
                              </p:par>
                            </p:childTnLst>
                          </p:cTn>
                        </p:par>
                        <p:par>
                          <p:cTn id="172" fill="hold">
                            <p:stCondLst>
                              <p:cond delay="1650"/>
                            </p:stCondLst>
                            <p:childTnLst>
                              <p:par>
                                <p:cTn id="173" presetID="1" presetClass="entr" presetSubtype="0" fill="hold" grpId="0" nodeType="afterEffect">
                                  <p:stCondLst>
                                    <p:cond delay="30"/>
                                  </p:stCondLst>
                                  <p:childTnLst>
                                    <p:set>
                                      <p:cBhvr>
                                        <p:cTn id="174" dur="1" fill="hold">
                                          <p:stCondLst>
                                            <p:cond delay="0"/>
                                          </p:stCondLst>
                                        </p:cTn>
                                        <p:tgtEl>
                                          <p:spTgt spid="453"/>
                                        </p:tgtEl>
                                        <p:attrNameLst>
                                          <p:attrName>style.visibility</p:attrName>
                                        </p:attrNameLst>
                                      </p:cBhvr>
                                      <p:to>
                                        <p:strVal val="visible"/>
                                      </p:to>
                                    </p:set>
                                  </p:childTnLst>
                                </p:cTn>
                              </p:par>
                            </p:childTnLst>
                          </p:cTn>
                        </p:par>
                        <p:par>
                          <p:cTn id="175" fill="hold">
                            <p:stCondLst>
                              <p:cond delay="1680"/>
                            </p:stCondLst>
                            <p:childTnLst>
                              <p:par>
                                <p:cTn id="176" presetID="1" presetClass="entr" presetSubtype="0" fill="hold" grpId="0" nodeType="afterEffect">
                                  <p:stCondLst>
                                    <p:cond delay="30"/>
                                  </p:stCondLst>
                                  <p:childTnLst>
                                    <p:set>
                                      <p:cBhvr>
                                        <p:cTn id="177" dur="1" fill="hold">
                                          <p:stCondLst>
                                            <p:cond delay="0"/>
                                          </p:stCondLst>
                                        </p:cTn>
                                        <p:tgtEl>
                                          <p:spTgt spid="454"/>
                                        </p:tgtEl>
                                        <p:attrNameLst>
                                          <p:attrName>style.visibility</p:attrName>
                                        </p:attrNameLst>
                                      </p:cBhvr>
                                      <p:to>
                                        <p:strVal val="visible"/>
                                      </p:to>
                                    </p:set>
                                  </p:childTnLst>
                                </p:cTn>
                              </p:par>
                            </p:childTnLst>
                          </p:cTn>
                        </p:par>
                        <p:par>
                          <p:cTn id="178" fill="hold">
                            <p:stCondLst>
                              <p:cond delay="1710"/>
                            </p:stCondLst>
                            <p:childTnLst>
                              <p:par>
                                <p:cTn id="179" presetID="1" presetClass="entr" presetSubtype="0" fill="hold" grpId="0" nodeType="afterEffect">
                                  <p:stCondLst>
                                    <p:cond delay="30"/>
                                  </p:stCondLst>
                                  <p:childTnLst>
                                    <p:set>
                                      <p:cBhvr>
                                        <p:cTn id="180" dur="1" fill="hold">
                                          <p:stCondLst>
                                            <p:cond delay="0"/>
                                          </p:stCondLst>
                                        </p:cTn>
                                        <p:tgtEl>
                                          <p:spTgt spid="455"/>
                                        </p:tgtEl>
                                        <p:attrNameLst>
                                          <p:attrName>style.visibility</p:attrName>
                                        </p:attrNameLst>
                                      </p:cBhvr>
                                      <p:to>
                                        <p:strVal val="visible"/>
                                      </p:to>
                                    </p:set>
                                  </p:childTnLst>
                                </p:cTn>
                              </p:par>
                            </p:childTnLst>
                          </p:cTn>
                        </p:par>
                        <p:par>
                          <p:cTn id="181" fill="hold">
                            <p:stCondLst>
                              <p:cond delay="1740"/>
                            </p:stCondLst>
                            <p:childTnLst>
                              <p:par>
                                <p:cTn id="182" presetID="1" presetClass="entr" presetSubtype="0" fill="hold" grpId="0" nodeType="afterEffect">
                                  <p:stCondLst>
                                    <p:cond delay="30"/>
                                  </p:stCondLst>
                                  <p:childTnLst>
                                    <p:set>
                                      <p:cBhvr>
                                        <p:cTn id="183" dur="1" fill="hold">
                                          <p:stCondLst>
                                            <p:cond delay="0"/>
                                          </p:stCondLst>
                                        </p:cTn>
                                        <p:tgtEl>
                                          <p:spTgt spid="456"/>
                                        </p:tgtEl>
                                        <p:attrNameLst>
                                          <p:attrName>style.visibility</p:attrName>
                                        </p:attrNameLst>
                                      </p:cBhvr>
                                      <p:to>
                                        <p:strVal val="visible"/>
                                      </p:to>
                                    </p:set>
                                  </p:childTnLst>
                                </p:cTn>
                              </p:par>
                            </p:childTnLst>
                          </p:cTn>
                        </p:par>
                        <p:par>
                          <p:cTn id="184" fill="hold">
                            <p:stCondLst>
                              <p:cond delay="1770"/>
                            </p:stCondLst>
                            <p:childTnLst>
                              <p:par>
                                <p:cTn id="185" presetID="1" presetClass="entr" presetSubtype="0" fill="hold" grpId="0" nodeType="afterEffect">
                                  <p:stCondLst>
                                    <p:cond delay="30"/>
                                  </p:stCondLst>
                                  <p:childTnLst>
                                    <p:set>
                                      <p:cBhvr>
                                        <p:cTn id="186" dur="1" fill="hold">
                                          <p:stCondLst>
                                            <p:cond delay="0"/>
                                          </p:stCondLst>
                                        </p:cTn>
                                        <p:tgtEl>
                                          <p:spTgt spid="457"/>
                                        </p:tgtEl>
                                        <p:attrNameLst>
                                          <p:attrName>style.visibility</p:attrName>
                                        </p:attrNameLst>
                                      </p:cBhvr>
                                      <p:to>
                                        <p:strVal val="visible"/>
                                      </p:to>
                                    </p:set>
                                  </p:childTnLst>
                                </p:cTn>
                              </p:par>
                            </p:childTnLst>
                          </p:cTn>
                        </p:par>
                        <p:par>
                          <p:cTn id="187" fill="hold">
                            <p:stCondLst>
                              <p:cond delay="1800"/>
                            </p:stCondLst>
                            <p:childTnLst>
                              <p:par>
                                <p:cTn id="188" presetID="1" presetClass="entr" presetSubtype="0" fill="hold" grpId="0" nodeType="afterEffect">
                                  <p:stCondLst>
                                    <p:cond delay="30"/>
                                  </p:stCondLst>
                                  <p:childTnLst>
                                    <p:set>
                                      <p:cBhvr>
                                        <p:cTn id="189" dur="1" fill="hold">
                                          <p:stCondLst>
                                            <p:cond delay="0"/>
                                          </p:stCondLst>
                                        </p:cTn>
                                        <p:tgtEl>
                                          <p:spTgt spid="458"/>
                                        </p:tgtEl>
                                        <p:attrNameLst>
                                          <p:attrName>style.visibility</p:attrName>
                                        </p:attrNameLst>
                                      </p:cBhvr>
                                      <p:to>
                                        <p:strVal val="visible"/>
                                      </p:to>
                                    </p:set>
                                  </p:childTnLst>
                                </p:cTn>
                              </p:par>
                            </p:childTnLst>
                          </p:cTn>
                        </p:par>
                        <p:par>
                          <p:cTn id="190" fill="hold">
                            <p:stCondLst>
                              <p:cond delay="1830"/>
                            </p:stCondLst>
                            <p:childTnLst>
                              <p:par>
                                <p:cTn id="191" presetID="1" presetClass="entr" presetSubtype="0" fill="hold" grpId="0" nodeType="afterEffect">
                                  <p:stCondLst>
                                    <p:cond delay="30"/>
                                  </p:stCondLst>
                                  <p:childTnLst>
                                    <p:set>
                                      <p:cBhvr>
                                        <p:cTn id="192" dur="1" fill="hold">
                                          <p:stCondLst>
                                            <p:cond delay="0"/>
                                          </p:stCondLst>
                                        </p:cTn>
                                        <p:tgtEl>
                                          <p:spTgt spid="459"/>
                                        </p:tgtEl>
                                        <p:attrNameLst>
                                          <p:attrName>style.visibility</p:attrName>
                                        </p:attrNameLst>
                                      </p:cBhvr>
                                      <p:to>
                                        <p:strVal val="visible"/>
                                      </p:to>
                                    </p:set>
                                  </p:childTnLst>
                                </p:cTn>
                              </p:par>
                            </p:childTnLst>
                          </p:cTn>
                        </p:par>
                        <p:par>
                          <p:cTn id="193" fill="hold">
                            <p:stCondLst>
                              <p:cond delay="1860"/>
                            </p:stCondLst>
                            <p:childTnLst>
                              <p:par>
                                <p:cTn id="194" presetID="1" presetClass="entr" presetSubtype="0" fill="hold" grpId="0" nodeType="afterEffect">
                                  <p:stCondLst>
                                    <p:cond delay="30"/>
                                  </p:stCondLst>
                                  <p:childTnLst>
                                    <p:set>
                                      <p:cBhvr>
                                        <p:cTn id="195" dur="1" fill="hold">
                                          <p:stCondLst>
                                            <p:cond delay="0"/>
                                          </p:stCondLst>
                                        </p:cTn>
                                        <p:tgtEl>
                                          <p:spTgt spid="460"/>
                                        </p:tgtEl>
                                        <p:attrNameLst>
                                          <p:attrName>style.visibility</p:attrName>
                                        </p:attrNameLst>
                                      </p:cBhvr>
                                      <p:to>
                                        <p:strVal val="visible"/>
                                      </p:to>
                                    </p:set>
                                  </p:childTnLst>
                                </p:cTn>
                              </p:par>
                            </p:childTnLst>
                          </p:cTn>
                        </p:par>
                        <p:par>
                          <p:cTn id="196" fill="hold">
                            <p:stCondLst>
                              <p:cond delay="1890"/>
                            </p:stCondLst>
                            <p:childTnLst>
                              <p:par>
                                <p:cTn id="197" presetID="1" presetClass="entr" presetSubtype="0" fill="hold" grpId="0" nodeType="afterEffect">
                                  <p:stCondLst>
                                    <p:cond delay="30"/>
                                  </p:stCondLst>
                                  <p:childTnLst>
                                    <p:set>
                                      <p:cBhvr>
                                        <p:cTn id="198" dur="1" fill="hold">
                                          <p:stCondLst>
                                            <p:cond delay="0"/>
                                          </p:stCondLst>
                                        </p:cTn>
                                        <p:tgtEl>
                                          <p:spTgt spid="461"/>
                                        </p:tgtEl>
                                        <p:attrNameLst>
                                          <p:attrName>style.visibility</p:attrName>
                                        </p:attrNameLst>
                                      </p:cBhvr>
                                      <p:to>
                                        <p:strVal val="visible"/>
                                      </p:to>
                                    </p:set>
                                  </p:childTnLst>
                                </p:cTn>
                              </p:par>
                            </p:childTnLst>
                          </p:cTn>
                        </p:par>
                        <p:par>
                          <p:cTn id="199" fill="hold">
                            <p:stCondLst>
                              <p:cond delay="1920"/>
                            </p:stCondLst>
                            <p:childTnLst>
                              <p:par>
                                <p:cTn id="200" presetID="1" presetClass="entr" presetSubtype="0" fill="hold" grpId="0" nodeType="afterEffect">
                                  <p:stCondLst>
                                    <p:cond delay="30"/>
                                  </p:stCondLst>
                                  <p:childTnLst>
                                    <p:set>
                                      <p:cBhvr>
                                        <p:cTn id="201" dur="1" fill="hold">
                                          <p:stCondLst>
                                            <p:cond delay="0"/>
                                          </p:stCondLst>
                                        </p:cTn>
                                        <p:tgtEl>
                                          <p:spTgt spid="462"/>
                                        </p:tgtEl>
                                        <p:attrNameLst>
                                          <p:attrName>style.visibility</p:attrName>
                                        </p:attrNameLst>
                                      </p:cBhvr>
                                      <p:to>
                                        <p:strVal val="visible"/>
                                      </p:to>
                                    </p:set>
                                  </p:childTnLst>
                                </p:cTn>
                              </p:par>
                            </p:childTnLst>
                          </p:cTn>
                        </p:par>
                        <p:par>
                          <p:cTn id="202" fill="hold">
                            <p:stCondLst>
                              <p:cond delay="1950"/>
                            </p:stCondLst>
                            <p:childTnLst>
                              <p:par>
                                <p:cTn id="203" presetID="1" presetClass="entr" presetSubtype="0" fill="hold" grpId="0" nodeType="afterEffect">
                                  <p:stCondLst>
                                    <p:cond delay="30"/>
                                  </p:stCondLst>
                                  <p:childTnLst>
                                    <p:set>
                                      <p:cBhvr>
                                        <p:cTn id="204" dur="1" fill="hold">
                                          <p:stCondLst>
                                            <p:cond delay="0"/>
                                          </p:stCondLst>
                                        </p:cTn>
                                        <p:tgtEl>
                                          <p:spTgt spid="463"/>
                                        </p:tgtEl>
                                        <p:attrNameLst>
                                          <p:attrName>style.visibility</p:attrName>
                                        </p:attrNameLst>
                                      </p:cBhvr>
                                      <p:to>
                                        <p:strVal val="visible"/>
                                      </p:to>
                                    </p:set>
                                  </p:childTnLst>
                                </p:cTn>
                              </p:par>
                            </p:childTnLst>
                          </p:cTn>
                        </p:par>
                        <p:par>
                          <p:cTn id="205" fill="hold">
                            <p:stCondLst>
                              <p:cond delay="1980"/>
                            </p:stCondLst>
                            <p:childTnLst>
                              <p:par>
                                <p:cTn id="206" presetID="1" presetClass="entr" presetSubtype="0" fill="hold" grpId="0" nodeType="afterEffect">
                                  <p:stCondLst>
                                    <p:cond delay="30"/>
                                  </p:stCondLst>
                                  <p:childTnLst>
                                    <p:set>
                                      <p:cBhvr>
                                        <p:cTn id="207" dur="1" fill="hold">
                                          <p:stCondLst>
                                            <p:cond delay="0"/>
                                          </p:stCondLst>
                                        </p:cTn>
                                        <p:tgtEl>
                                          <p:spTgt spid="464"/>
                                        </p:tgtEl>
                                        <p:attrNameLst>
                                          <p:attrName>style.visibility</p:attrName>
                                        </p:attrNameLst>
                                      </p:cBhvr>
                                      <p:to>
                                        <p:strVal val="visible"/>
                                      </p:to>
                                    </p:set>
                                  </p:childTnLst>
                                </p:cTn>
                              </p:par>
                            </p:childTnLst>
                          </p:cTn>
                        </p:par>
                        <p:par>
                          <p:cTn id="208" fill="hold">
                            <p:stCondLst>
                              <p:cond delay="2010"/>
                            </p:stCondLst>
                            <p:childTnLst>
                              <p:par>
                                <p:cTn id="209" presetID="1" presetClass="entr" presetSubtype="0" fill="hold" grpId="0" nodeType="afterEffect">
                                  <p:stCondLst>
                                    <p:cond delay="30"/>
                                  </p:stCondLst>
                                  <p:childTnLst>
                                    <p:set>
                                      <p:cBhvr>
                                        <p:cTn id="210" dur="1" fill="hold">
                                          <p:stCondLst>
                                            <p:cond delay="0"/>
                                          </p:stCondLst>
                                        </p:cTn>
                                        <p:tgtEl>
                                          <p:spTgt spid="465"/>
                                        </p:tgtEl>
                                        <p:attrNameLst>
                                          <p:attrName>style.visibility</p:attrName>
                                        </p:attrNameLst>
                                      </p:cBhvr>
                                      <p:to>
                                        <p:strVal val="visible"/>
                                      </p:to>
                                    </p:set>
                                  </p:childTnLst>
                                </p:cTn>
                              </p:par>
                            </p:childTnLst>
                          </p:cTn>
                        </p:par>
                        <p:par>
                          <p:cTn id="211" fill="hold">
                            <p:stCondLst>
                              <p:cond delay="2040"/>
                            </p:stCondLst>
                            <p:childTnLst>
                              <p:par>
                                <p:cTn id="212" presetID="1" presetClass="entr" presetSubtype="0" fill="hold" grpId="0" nodeType="afterEffect">
                                  <p:stCondLst>
                                    <p:cond delay="30"/>
                                  </p:stCondLst>
                                  <p:childTnLst>
                                    <p:set>
                                      <p:cBhvr>
                                        <p:cTn id="213" dur="1" fill="hold">
                                          <p:stCondLst>
                                            <p:cond delay="0"/>
                                          </p:stCondLst>
                                        </p:cTn>
                                        <p:tgtEl>
                                          <p:spTgt spid="466"/>
                                        </p:tgtEl>
                                        <p:attrNameLst>
                                          <p:attrName>style.visibility</p:attrName>
                                        </p:attrNameLst>
                                      </p:cBhvr>
                                      <p:to>
                                        <p:strVal val="visible"/>
                                      </p:to>
                                    </p:set>
                                  </p:childTnLst>
                                </p:cTn>
                              </p:par>
                            </p:childTnLst>
                          </p:cTn>
                        </p:par>
                        <p:par>
                          <p:cTn id="214" fill="hold">
                            <p:stCondLst>
                              <p:cond delay="2070"/>
                            </p:stCondLst>
                            <p:childTnLst>
                              <p:par>
                                <p:cTn id="215" presetID="1" presetClass="entr" presetSubtype="0" fill="hold" grpId="0" nodeType="afterEffect">
                                  <p:stCondLst>
                                    <p:cond delay="30"/>
                                  </p:stCondLst>
                                  <p:childTnLst>
                                    <p:set>
                                      <p:cBhvr>
                                        <p:cTn id="216" dur="1" fill="hold">
                                          <p:stCondLst>
                                            <p:cond delay="0"/>
                                          </p:stCondLst>
                                        </p:cTn>
                                        <p:tgtEl>
                                          <p:spTgt spid="467"/>
                                        </p:tgtEl>
                                        <p:attrNameLst>
                                          <p:attrName>style.visibility</p:attrName>
                                        </p:attrNameLst>
                                      </p:cBhvr>
                                      <p:to>
                                        <p:strVal val="visible"/>
                                      </p:to>
                                    </p:set>
                                  </p:childTnLst>
                                </p:cTn>
                              </p:par>
                            </p:childTnLst>
                          </p:cTn>
                        </p:par>
                        <p:par>
                          <p:cTn id="217" fill="hold">
                            <p:stCondLst>
                              <p:cond delay="2100"/>
                            </p:stCondLst>
                            <p:childTnLst>
                              <p:par>
                                <p:cTn id="218" presetID="1" presetClass="entr" presetSubtype="0" fill="hold" grpId="0" nodeType="afterEffect">
                                  <p:stCondLst>
                                    <p:cond delay="30"/>
                                  </p:stCondLst>
                                  <p:childTnLst>
                                    <p:set>
                                      <p:cBhvr>
                                        <p:cTn id="219" dur="1" fill="hold">
                                          <p:stCondLst>
                                            <p:cond delay="0"/>
                                          </p:stCondLst>
                                        </p:cTn>
                                        <p:tgtEl>
                                          <p:spTgt spid="468"/>
                                        </p:tgtEl>
                                        <p:attrNameLst>
                                          <p:attrName>style.visibility</p:attrName>
                                        </p:attrNameLst>
                                      </p:cBhvr>
                                      <p:to>
                                        <p:strVal val="visible"/>
                                      </p:to>
                                    </p:set>
                                  </p:childTnLst>
                                </p:cTn>
                              </p:par>
                            </p:childTnLst>
                          </p:cTn>
                        </p:par>
                        <p:par>
                          <p:cTn id="220" fill="hold">
                            <p:stCondLst>
                              <p:cond delay="2130"/>
                            </p:stCondLst>
                            <p:childTnLst>
                              <p:par>
                                <p:cTn id="221" presetID="1" presetClass="entr" presetSubtype="0" fill="hold" grpId="0" nodeType="afterEffect">
                                  <p:stCondLst>
                                    <p:cond delay="30"/>
                                  </p:stCondLst>
                                  <p:childTnLst>
                                    <p:set>
                                      <p:cBhvr>
                                        <p:cTn id="222" dur="1" fill="hold">
                                          <p:stCondLst>
                                            <p:cond delay="0"/>
                                          </p:stCondLst>
                                        </p:cTn>
                                        <p:tgtEl>
                                          <p:spTgt spid="469"/>
                                        </p:tgtEl>
                                        <p:attrNameLst>
                                          <p:attrName>style.visibility</p:attrName>
                                        </p:attrNameLst>
                                      </p:cBhvr>
                                      <p:to>
                                        <p:strVal val="visible"/>
                                      </p:to>
                                    </p:set>
                                  </p:childTnLst>
                                </p:cTn>
                              </p:par>
                            </p:childTnLst>
                          </p:cTn>
                        </p:par>
                        <p:par>
                          <p:cTn id="223" fill="hold">
                            <p:stCondLst>
                              <p:cond delay="2160"/>
                            </p:stCondLst>
                            <p:childTnLst>
                              <p:par>
                                <p:cTn id="224" presetID="1" presetClass="entr" presetSubtype="0" fill="hold" grpId="0" nodeType="afterEffect">
                                  <p:stCondLst>
                                    <p:cond delay="30"/>
                                  </p:stCondLst>
                                  <p:childTnLst>
                                    <p:set>
                                      <p:cBhvr>
                                        <p:cTn id="225" dur="1" fill="hold">
                                          <p:stCondLst>
                                            <p:cond delay="0"/>
                                          </p:stCondLst>
                                        </p:cTn>
                                        <p:tgtEl>
                                          <p:spTgt spid="470"/>
                                        </p:tgtEl>
                                        <p:attrNameLst>
                                          <p:attrName>style.visibility</p:attrName>
                                        </p:attrNameLst>
                                      </p:cBhvr>
                                      <p:to>
                                        <p:strVal val="visible"/>
                                      </p:to>
                                    </p:set>
                                  </p:childTnLst>
                                </p:cTn>
                              </p:par>
                            </p:childTnLst>
                          </p:cTn>
                        </p:par>
                        <p:par>
                          <p:cTn id="226" fill="hold">
                            <p:stCondLst>
                              <p:cond delay="2190"/>
                            </p:stCondLst>
                            <p:childTnLst>
                              <p:par>
                                <p:cTn id="227" presetID="1" presetClass="entr" presetSubtype="0" fill="hold" grpId="0" nodeType="afterEffect">
                                  <p:stCondLst>
                                    <p:cond delay="30"/>
                                  </p:stCondLst>
                                  <p:childTnLst>
                                    <p:set>
                                      <p:cBhvr>
                                        <p:cTn id="228" dur="1" fill="hold">
                                          <p:stCondLst>
                                            <p:cond delay="0"/>
                                          </p:stCondLst>
                                        </p:cTn>
                                        <p:tgtEl>
                                          <p:spTgt spid="471"/>
                                        </p:tgtEl>
                                        <p:attrNameLst>
                                          <p:attrName>style.visibility</p:attrName>
                                        </p:attrNameLst>
                                      </p:cBhvr>
                                      <p:to>
                                        <p:strVal val="visible"/>
                                      </p:to>
                                    </p:set>
                                  </p:childTnLst>
                                </p:cTn>
                              </p:par>
                            </p:childTnLst>
                          </p:cTn>
                        </p:par>
                        <p:par>
                          <p:cTn id="229" fill="hold">
                            <p:stCondLst>
                              <p:cond delay="2220"/>
                            </p:stCondLst>
                            <p:childTnLst>
                              <p:par>
                                <p:cTn id="230" presetID="1" presetClass="entr" presetSubtype="0" fill="hold" grpId="0" nodeType="afterEffect">
                                  <p:stCondLst>
                                    <p:cond delay="30"/>
                                  </p:stCondLst>
                                  <p:childTnLst>
                                    <p:set>
                                      <p:cBhvr>
                                        <p:cTn id="231" dur="1" fill="hold">
                                          <p:stCondLst>
                                            <p:cond delay="0"/>
                                          </p:stCondLst>
                                        </p:cTn>
                                        <p:tgtEl>
                                          <p:spTgt spid="472"/>
                                        </p:tgtEl>
                                        <p:attrNameLst>
                                          <p:attrName>style.visibility</p:attrName>
                                        </p:attrNameLst>
                                      </p:cBhvr>
                                      <p:to>
                                        <p:strVal val="visible"/>
                                      </p:to>
                                    </p:set>
                                  </p:childTnLst>
                                </p:cTn>
                              </p:par>
                            </p:childTnLst>
                          </p:cTn>
                        </p:par>
                        <p:par>
                          <p:cTn id="232" fill="hold">
                            <p:stCondLst>
                              <p:cond delay="2250"/>
                            </p:stCondLst>
                            <p:childTnLst>
                              <p:par>
                                <p:cTn id="233" presetID="1" presetClass="entr" presetSubtype="0" fill="hold" grpId="0" nodeType="afterEffect">
                                  <p:stCondLst>
                                    <p:cond delay="30"/>
                                  </p:stCondLst>
                                  <p:childTnLst>
                                    <p:set>
                                      <p:cBhvr>
                                        <p:cTn id="234" dur="1" fill="hold">
                                          <p:stCondLst>
                                            <p:cond delay="0"/>
                                          </p:stCondLst>
                                        </p:cTn>
                                        <p:tgtEl>
                                          <p:spTgt spid="473"/>
                                        </p:tgtEl>
                                        <p:attrNameLst>
                                          <p:attrName>style.visibility</p:attrName>
                                        </p:attrNameLst>
                                      </p:cBhvr>
                                      <p:to>
                                        <p:strVal val="visible"/>
                                      </p:to>
                                    </p:set>
                                  </p:childTnLst>
                                </p:cTn>
                              </p:par>
                            </p:childTnLst>
                          </p:cTn>
                        </p:par>
                        <p:par>
                          <p:cTn id="235" fill="hold">
                            <p:stCondLst>
                              <p:cond delay="2280"/>
                            </p:stCondLst>
                            <p:childTnLst>
                              <p:par>
                                <p:cTn id="236" presetID="1" presetClass="entr" presetSubtype="0" fill="hold" grpId="0" nodeType="afterEffect">
                                  <p:stCondLst>
                                    <p:cond delay="30"/>
                                  </p:stCondLst>
                                  <p:childTnLst>
                                    <p:set>
                                      <p:cBhvr>
                                        <p:cTn id="237" dur="1" fill="hold">
                                          <p:stCondLst>
                                            <p:cond delay="0"/>
                                          </p:stCondLst>
                                        </p:cTn>
                                        <p:tgtEl>
                                          <p:spTgt spid="474"/>
                                        </p:tgtEl>
                                        <p:attrNameLst>
                                          <p:attrName>style.visibility</p:attrName>
                                        </p:attrNameLst>
                                      </p:cBhvr>
                                      <p:to>
                                        <p:strVal val="visible"/>
                                      </p:to>
                                    </p:set>
                                  </p:childTnLst>
                                </p:cTn>
                              </p:par>
                            </p:childTnLst>
                          </p:cTn>
                        </p:par>
                        <p:par>
                          <p:cTn id="238" fill="hold">
                            <p:stCondLst>
                              <p:cond delay="2310"/>
                            </p:stCondLst>
                            <p:childTnLst>
                              <p:par>
                                <p:cTn id="239" presetID="1" presetClass="entr" presetSubtype="0" fill="hold" grpId="0" nodeType="afterEffect">
                                  <p:stCondLst>
                                    <p:cond delay="30"/>
                                  </p:stCondLst>
                                  <p:childTnLst>
                                    <p:set>
                                      <p:cBhvr>
                                        <p:cTn id="240" dur="1" fill="hold">
                                          <p:stCondLst>
                                            <p:cond delay="0"/>
                                          </p:stCondLst>
                                        </p:cTn>
                                        <p:tgtEl>
                                          <p:spTgt spid="475"/>
                                        </p:tgtEl>
                                        <p:attrNameLst>
                                          <p:attrName>style.visibility</p:attrName>
                                        </p:attrNameLst>
                                      </p:cBhvr>
                                      <p:to>
                                        <p:strVal val="visible"/>
                                      </p:to>
                                    </p:set>
                                  </p:childTnLst>
                                </p:cTn>
                              </p:par>
                            </p:childTnLst>
                          </p:cTn>
                        </p:par>
                        <p:par>
                          <p:cTn id="241" fill="hold">
                            <p:stCondLst>
                              <p:cond delay="2340"/>
                            </p:stCondLst>
                            <p:childTnLst>
                              <p:par>
                                <p:cTn id="242" presetID="1" presetClass="entr" presetSubtype="0" fill="hold" grpId="0" nodeType="afterEffect">
                                  <p:stCondLst>
                                    <p:cond delay="30"/>
                                  </p:stCondLst>
                                  <p:childTnLst>
                                    <p:set>
                                      <p:cBhvr>
                                        <p:cTn id="243" dur="1" fill="hold">
                                          <p:stCondLst>
                                            <p:cond delay="0"/>
                                          </p:stCondLst>
                                        </p:cTn>
                                        <p:tgtEl>
                                          <p:spTgt spid="476"/>
                                        </p:tgtEl>
                                        <p:attrNameLst>
                                          <p:attrName>style.visibility</p:attrName>
                                        </p:attrNameLst>
                                      </p:cBhvr>
                                      <p:to>
                                        <p:strVal val="visible"/>
                                      </p:to>
                                    </p:set>
                                  </p:childTnLst>
                                </p:cTn>
                              </p:par>
                            </p:childTnLst>
                          </p:cTn>
                        </p:par>
                        <p:par>
                          <p:cTn id="244" fill="hold">
                            <p:stCondLst>
                              <p:cond delay="2370"/>
                            </p:stCondLst>
                            <p:childTnLst>
                              <p:par>
                                <p:cTn id="245" presetID="1" presetClass="entr" presetSubtype="0" fill="hold" grpId="0" nodeType="afterEffect">
                                  <p:stCondLst>
                                    <p:cond delay="30"/>
                                  </p:stCondLst>
                                  <p:childTnLst>
                                    <p:set>
                                      <p:cBhvr>
                                        <p:cTn id="246" dur="1" fill="hold">
                                          <p:stCondLst>
                                            <p:cond delay="0"/>
                                          </p:stCondLst>
                                        </p:cTn>
                                        <p:tgtEl>
                                          <p:spTgt spid="477"/>
                                        </p:tgtEl>
                                        <p:attrNameLst>
                                          <p:attrName>style.visibility</p:attrName>
                                        </p:attrNameLst>
                                      </p:cBhvr>
                                      <p:to>
                                        <p:strVal val="visible"/>
                                      </p:to>
                                    </p:set>
                                  </p:childTnLst>
                                </p:cTn>
                              </p:par>
                            </p:childTnLst>
                          </p:cTn>
                        </p:par>
                        <p:par>
                          <p:cTn id="247" fill="hold">
                            <p:stCondLst>
                              <p:cond delay="2400"/>
                            </p:stCondLst>
                            <p:childTnLst>
                              <p:par>
                                <p:cTn id="248" presetID="1" presetClass="entr" presetSubtype="0" fill="hold" grpId="0" nodeType="afterEffect">
                                  <p:stCondLst>
                                    <p:cond delay="30"/>
                                  </p:stCondLst>
                                  <p:childTnLst>
                                    <p:set>
                                      <p:cBhvr>
                                        <p:cTn id="249" dur="1" fill="hold">
                                          <p:stCondLst>
                                            <p:cond delay="0"/>
                                          </p:stCondLst>
                                        </p:cTn>
                                        <p:tgtEl>
                                          <p:spTgt spid="478"/>
                                        </p:tgtEl>
                                        <p:attrNameLst>
                                          <p:attrName>style.visibility</p:attrName>
                                        </p:attrNameLst>
                                      </p:cBhvr>
                                      <p:to>
                                        <p:strVal val="visible"/>
                                      </p:to>
                                    </p:set>
                                  </p:childTnLst>
                                </p:cTn>
                              </p:par>
                            </p:childTnLst>
                          </p:cTn>
                        </p:par>
                        <p:par>
                          <p:cTn id="250" fill="hold">
                            <p:stCondLst>
                              <p:cond delay="2430"/>
                            </p:stCondLst>
                            <p:childTnLst>
                              <p:par>
                                <p:cTn id="251" presetID="1" presetClass="entr" presetSubtype="0" fill="hold" grpId="0" nodeType="afterEffect">
                                  <p:stCondLst>
                                    <p:cond delay="30"/>
                                  </p:stCondLst>
                                  <p:childTnLst>
                                    <p:set>
                                      <p:cBhvr>
                                        <p:cTn id="252" dur="1" fill="hold">
                                          <p:stCondLst>
                                            <p:cond delay="0"/>
                                          </p:stCondLst>
                                        </p:cTn>
                                        <p:tgtEl>
                                          <p:spTgt spid="479"/>
                                        </p:tgtEl>
                                        <p:attrNameLst>
                                          <p:attrName>style.visibility</p:attrName>
                                        </p:attrNameLst>
                                      </p:cBhvr>
                                      <p:to>
                                        <p:strVal val="visible"/>
                                      </p:to>
                                    </p:set>
                                  </p:childTnLst>
                                </p:cTn>
                              </p:par>
                            </p:childTnLst>
                          </p:cTn>
                        </p:par>
                        <p:par>
                          <p:cTn id="253" fill="hold">
                            <p:stCondLst>
                              <p:cond delay="2460"/>
                            </p:stCondLst>
                            <p:childTnLst>
                              <p:par>
                                <p:cTn id="254" presetID="1" presetClass="entr" presetSubtype="0" fill="hold" grpId="0" nodeType="afterEffect">
                                  <p:stCondLst>
                                    <p:cond delay="30"/>
                                  </p:stCondLst>
                                  <p:childTnLst>
                                    <p:set>
                                      <p:cBhvr>
                                        <p:cTn id="255" dur="1" fill="hold">
                                          <p:stCondLst>
                                            <p:cond delay="0"/>
                                          </p:stCondLst>
                                        </p:cTn>
                                        <p:tgtEl>
                                          <p:spTgt spid="480"/>
                                        </p:tgtEl>
                                        <p:attrNameLst>
                                          <p:attrName>style.visibility</p:attrName>
                                        </p:attrNameLst>
                                      </p:cBhvr>
                                      <p:to>
                                        <p:strVal val="visible"/>
                                      </p:to>
                                    </p:set>
                                  </p:childTnLst>
                                </p:cTn>
                              </p:par>
                            </p:childTnLst>
                          </p:cTn>
                        </p:par>
                        <p:par>
                          <p:cTn id="256" fill="hold">
                            <p:stCondLst>
                              <p:cond delay="2490"/>
                            </p:stCondLst>
                            <p:childTnLst>
                              <p:par>
                                <p:cTn id="257" presetID="1" presetClass="entr" presetSubtype="0" fill="hold" grpId="0" nodeType="afterEffect">
                                  <p:stCondLst>
                                    <p:cond delay="30"/>
                                  </p:stCondLst>
                                  <p:childTnLst>
                                    <p:set>
                                      <p:cBhvr>
                                        <p:cTn id="258" dur="1" fill="hold">
                                          <p:stCondLst>
                                            <p:cond delay="0"/>
                                          </p:stCondLst>
                                        </p:cTn>
                                        <p:tgtEl>
                                          <p:spTgt spid="481"/>
                                        </p:tgtEl>
                                        <p:attrNameLst>
                                          <p:attrName>style.visibility</p:attrName>
                                        </p:attrNameLst>
                                      </p:cBhvr>
                                      <p:to>
                                        <p:strVal val="visible"/>
                                      </p:to>
                                    </p:set>
                                  </p:childTnLst>
                                </p:cTn>
                              </p:par>
                            </p:childTnLst>
                          </p:cTn>
                        </p:par>
                        <p:par>
                          <p:cTn id="259" fill="hold">
                            <p:stCondLst>
                              <p:cond delay="2520"/>
                            </p:stCondLst>
                            <p:childTnLst>
                              <p:par>
                                <p:cTn id="260" presetID="1" presetClass="entr" presetSubtype="0" fill="hold" grpId="0" nodeType="afterEffect">
                                  <p:stCondLst>
                                    <p:cond delay="30"/>
                                  </p:stCondLst>
                                  <p:childTnLst>
                                    <p:set>
                                      <p:cBhvr>
                                        <p:cTn id="261" dur="1" fill="hold">
                                          <p:stCondLst>
                                            <p:cond delay="0"/>
                                          </p:stCondLst>
                                        </p:cTn>
                                        <p:tgtEl>
                                          <p:spTgt spid="482"/>
                                        </p:tgtEl>
                                        <p:attrNameLst>
                                          <p:attrName>style.visibility</p:attrName>
                                        </p:attrNameLst>
                                      </p:cBhvr>
                                      <p:to>
                                        <p:strVal val="visible"/>
                                      </p:to>
                                    </p:set>
                                  </p:childTnLst>
                                </p:cTn>
                              </p:par>
                            </p:childTnLst>
                          </p:cTn>
                        </p:par>
                        <p:par>
                          <p:cTn id="262" fill="hold">
                            <p:stCondLst>
                              <p:cond delay="2550"/>
                            </p:stCondLst>
                            <p:childTnLst>
                              <p:par>
                                <p:cTn id="263" presetID="1" presetClass="entr" presetSubtype="0" fill="hold" grpId="0" nodeType="afterEffect">
                                  <p:stCondLst>
                                    <p:cond delay="30"/>
                                  </p:stCondLst>
                                  <p:childTnLst>
                                    <p:set>
                                      <p:cBhvr>
                                        <p:cTn id="264" dur="1" fill="hold">
                                          <p:stCondLst>
                                            <p:cond delay="0"/>
                                          </p:stCondLst>
                                        </p:cTn>
                                        <p:tgtEl>
                                          <p:spTgt spid="483"/>
                                        </p:tgtEl>
                                        <p:attrNameLst>
                                          <p:attrName>style.visibility</p:attrName>
                                        </p:attrNameLst>
                                      </p:cBhvr>
                                      <p:to>
                                        <p:strVal val="visible"/>
                                      </p:to>
                                    </p:set>
                                  </p:childTnLst>
                                </p:cTn>
                              </p:par>
                            </p:childTnLst>
                          </p:cTn>
                        </p:par>
                        <p:par>
                          <p:cTn id="265" fill="hold">
                            <p:stCondLst>
                              <p:cond delay="2580"/>
                            </p:stCondLst>
                            <p:childTnLst>
                              <p:par>
                                <p:cTn id="266" presetID="1" presetClass="entr" presetSubtype="0" fill="hold" grpId="0" nodeType="afterEffect">
                                  <p:stCondLst>
                                    <p:cond delay="30"/>
                                  </p:stCondLst>
                                  <p:childTnLst>
                                    <p:set>
                                      <p:cBhvr>
                                        <p:cTn id="267" dur="1" fill="hold">
                                          <p:stCondLst>
                                            <p:cond delay="0"/>
                                          </p:stCondLst>
                                        </p:cTn>
                                        <p:tgtEl>
                                          <p:spTgt spid="484"/>
                                        </p:tgtEl>
                                        <p:attrNameLst>
                                          <p:attrName>style.visibility</p:attrName>
                                        </p:attrNameLst>
                                      </p:cBhvr>
                                      <p:to>
                                        <p:strVal val="visible"/>
                                      </p:to>
                                    </p:set>
                                  </p:childTnLst>
                                </p:cTn>
                              </p:par>
                            </p:childTnLst>
                          </p:cTn>
                        </p:par>
                        <p:par>
                          <p:cTn id="268" fill="hold">
                            <p:stCondLst>
                              <p:cond delay="2610"/>
                            </p:stCondLst>
                            <p:childTnLst>
                              <p:par>
                                <p:cTn id="269" presetID="1" presetClass="entr" presetSubtype="0" fill="hold" grpId="0" nodeType="afterEffect">
                                  <p:stCondLst>
                                    <p:cond delay="30"/>
                                  </p:stCondLst>
                                  <p:childTnLst>
                                    <p:set>
                                      <p:cBhvr>
                                        <p:cTn id="270" dur="1" fill="hold">
                                          <p:stCondLst>
                                            <p:cond delay="0"/>
                                          </p:stCondLst>
                                        </p:cTn>
                                        <p:tgtEl>
                                          <p:spTgt spid="485"/>
                                        </p:tgtEl>
                                        <p:attrNameLst>
                                          <p:attrName>style.visibility</p:attrName>
                                        </p:attrNameLst>
                                      </p:cBhvr>
                                      <p:to>
                                        <p:strVal val="visible"/>
                                      </p:to>
                                    </p:set>
                                  </p:childTnLst>
                                </p:cTn>
                              </p:par>
                            </p:childTnLst>
                          </p:cTn>
                        </p:par>
                        <p:par>
                          <p:cTn id="271" fill="hold">
                            <p:stCondLst>
                              <p:cond delay="2640"/>
                            </p:stCondLst>
                            <p:childTnLst>
                              <p:par>
                                <p:cTn id="272" presetID="1" presetClass="entr" presetSubtype="0" fill="hold" grpId="0" nodeType="afterEffect">
                                  <p:stCondLst>
                                    <p:cond delay="30"/>
                                  </p:stCondLst>
                                  <p:childTnLst>
                                    <p:set>
                                      <p:cBhvr>
                                        <p:cTn id="273" dur="1" fill="hold">
                                          <p:stCondLst>
                                            <p:cond delay="0"/>
                                          </p:stCondLst>
                                        </p:cTn>
                                        <p:tgtEl>
                                          <p:spTgt spid="486"/>
                                        </p:tgtEl>
                                        <p:attrNameLst>
                                          <p:attrName>style.visibility</p:attrName>
                                        </p:attrNameLst>
                                      </p:cBhvr>
                                      <p:to>
                                        <p:strVal val="visible"/>
                                      </p:to>
                                    </p:set>
                                  </p:childTnLst>
                                </p:cTn>
                              </p:par>
                            </p:childTnLst>
                          </p:cTn>
                        </p:par>
                        <p:par>
                          <p:cTn id="274" fill="hold">
                            <p:stCondLst>
                              <p:cond delay="2670"/>
                            </p:stCondLst>
                            <p:childTnLst>
                              <p:par>
                                <p:cTn id="275" presetID="1" presetClass="entr" presetSubtype="0" fill="hold" grpId="0" nodeType="afterEffect">
                                  <p:stCondLst>
                                    <p:cond delay="30"/>
                                  </p:stCondLst>
                                  <p:childTnLst>
                                    <p:set>
                                      <p:cBhvr>
                                        <p:cTn id="276" dur="1" fill="hold">
                                          <p:stCondLst>
                                            <p:cond delay="0"/>
                                          </p:stCondLst>
                                        </p:cTn>
                                        <p:tgtEl>
                                          <p:spTgt spid="487"/>
                                        </p:tgtEl>
                                        <p:attrNameLst>
                                          <p:attrName>style.visibility</p:attrName>
                                        </p:attrNameLst>
                                      </p:cBhvr>
                                      <p:to>
                                        <p:strVal val="visible"/>
                                      </p:to>
                                    </p:set>
                                  </p:childTnLst>
                                </p:cTn>
                              </p:par>
                            </p:childTnLst>
                          </p:cTn>
                        </p:par>
                        <p:par>
                          <p:cTn id="277" fill="hold">
                            <p:stCondLst>
                              <p:cond delay="2700"/>
                            </p:stCondLst>
                            <p:childTnLst>
                              <p:par>
                                <p:cTn id="278" presetID="1" presetClass="entr" presetSubtype="0" fill="hold" grpId="0" nodeType="afterEffect">
                                  <p:stCondLst>
                                    <p:cond delay="30"/>
                                  </p:stCondLst>
                                  <p:childTnLst>
                                    <p:set>
                                      <p:cBhvr>
                                        <p:cTn id="279" dur="1" fill="hold">
                                          <p:stCondLst>
                                            <p:cond delay="0"/>
                                          </p:stCondLst>
                                        </p:cTn>
                                        <p:tgtEl>
                                          <p:spTgt spid="488"/>
                                        </p:tgtEl>
                                        <p:attrNameLst>
                                          <p:attrName>style.visibility</p:attrName>
                                        </p:attrNameLst>
                                      </p:cBhvr>
                                      <p:to>
                                        <p:strVal val="visible"/>
                                      </p:to>
                                    </p:set>
                                  </p:childTnLst>
                                </p:cTn>
                              </p:par>
                            </p:childTnLst>
                          </p:cTn>
                        </p:par>
                        <p:par>
                          <p:cTn id="280" fill="hold">
                            <p:stCondLst>
                              <p:cond delay="2730"/>
                            </p:stCondLst>
                            <p:childTnLst>
                              <p:par>
                                <p:cTn id="281" presetID="1" presetClass="entr" presetSubtype="0" fill="hold" grpId="0" nodeType="afterEffect">
                                  <p:stCondLst>
                                    <p:cond delay="30"/>
                                  </p:stCondLst>
                                  <p:childTnLst>
                                    <p:set>
                                      <p:cBhvr>
                                        <p:cTn id="282" dur="1" fill="hold">
                                          <p:stCondLst>
                                            <p:cond delay="0"/>
                                          </p:stCondLst>
                                        </p:cTn>
                                        <p:tgtEl>
                                          <p:spTgt spid="489"/>
                                        </p:tgtEl>
                                        <p:attrNameLst>
                                          <p:attrName>style.visibility</p:attrName>
                                        </p:attrNameLst>
                                      </p:cBhvr>
                                      <p:to>
                                        <p:strVal val="visible"/>
                                      </p:to>
                                    </p:set>
                                  </p:childTnLst>
                                </p:cTn>
                              </p:par>
                            </p:childTnLst>
                          </p:cTn>
                        </p:par>
                        <p:par>
                          <p:cTn id="283" fill="hold">
                            <p:stCondLst>
                              <p:cond delay="2760"/>
                            </p:stCondLst>
                            <p:childTnLst>
                              <p:par>
                                <p:cTn id="284" presetID="1" presetClass="entr" presetSubtype="0" fill="hold" grpId="0" nodeType="afterEffect">
                                  <p:stCondLst>
                                    <p:cond delay="30"/>
                                  </p:stCondLst>
                                  <p:childTnLst>
                                    <p:set>
                                      <p:cBhvr>
                                        <p:cTn id="285" dur="1" fill="hold">
                                          <p:stCondLst>
                                            <p:cond delay="0"/>
                                          </p:stCondLst>
                                        </p:cTn>
                                        <p:tgtEl>
                                          <p:spTgt spid="490"/>
                                        </p:tgtEl>
                                        <p:attrNameLst>
                                          <p:attrName>style.visibility</p:attrName>
                                        </p:attrNameLst>
                                      </p:cBhvr>
                                      <p:to>
                                        <p:strVal val="visible"/>
                                      </p:to>
                                    </p:set>
                                  </p:childTnLst>
                                </p:cTn>
                              </p:par>
                            </p:childTnLst>
                          </p:cTn>
                        </p:par>
                        <p:par>
                          <p:cTn id="286" fill="hold">
                            <p:stCondLst>
                              <p:cond delay="2790"/>
                            </p:stCondLst>
                            <p:childTnLst>
                              <p:par>
                                <p:cTn id="287" presetID="1" presetClass="entr" presetSubtype="0" fill="hold" grpId="0" nodeType="afterEffect">
                                  <p:stCondLst>
                                    <p:cond delay="30"/>
                                  </p:stCondLst>
                                  <p:childTnLst>
                                    <p:set>
                                      <p:cBhvr>
                                        <p:cTn id="288" dur="1" fill="hold">
                                          <p:stCondLst>
                                            <p:cond delay="0"/>
                                          </p:stCondLst>
                                        </p:cTn>
                                        <p:tgtEl>
                                          <p:spTgt spid="491"/>
                                        </p:tgtEl>
                                        <p:attrNameLst>
                                          <p:attrName>style.visibility</p:attrName>
                                        </p:attrNameLst>
                                      </p:cBhvr>
                                      <p:to>
                                        <p:strVal val="visible"/>
                                      </p:to>
                                    </p:set>
                                  </p:childTnLst>
                                </p:cTn>
                              </p:par>
                            </p:childTnLst>
                          </p:cTn>
                        </p:par>
                        <p:par>
                          <p:cTn id="289" fill="hold">
                            <p:stCondLst>
                              <p:cond delay="2820"/>
                            </p:stCondLst>
                            <p:childTnLst>
                              <p:par>
                                <p:cTn id="290" presetID="1" presetClass="entr" presetSubtype="0" fill="hold" grpId="0" nodeType="afterEffect">
                                  <p:stCondLst>
                                    <p:cond delay="30"/>
                                  </p:stCondLst>
                                  <p:childTnLst>
                                    <p:set>
                                      <p:cBhvr>
                                        <p:cTn id="291" dur="1" fill="hold">
                                          <p:stCondLst>
                                            <p:cond delay="0"/>
                                          </p:stCondLst>
                                        </p:cTn>
                                        <p:tgtEl>
                                          <p:spTgt spid="492"/>
                                        </p:tgtEl>
                                        <p:attrNameLst>
                                          <p:attrName>style.visibility</p:attrName>
                                        </p:attrNameLst>
                                      </p:cBhvr>
                                      <p:to>
                                        <p:strVal val="visible"/>
                                      </p:to>
                                    </p:set>
                                  </p:childTnLst>
                                </p:cTn>
                              </p:par>
                            </p:childTnLst>
                          </p:cTn>
                        </p:par>
                        <p:par>
                          <p:cTn id="292" fill="hold">
                            <p:stCondLst>
                              <p:cond delay="2850"/>
                            </p:stCondLst>
                            <p:childTnLst>
                              <p:par>
                                <p:cTn id="293" presetID="1" presetClass="entr" presetSubtype="0" fill="hold" grpId="0" nodeType="afterEffect">
                                  <p:stCondLst>
                                    <p:cond delay="30"/>
                                  </p:stCondLst>
                                  <p:childTnLst>
                                    <p:set>
                                      <p:cBhvr>
                                        <p:cTn id="294" dur="1" fill="hold">
                                          <p:stCondLst>
                                            <p:cond delay="0"/>
                                          </p:stCondLst>
                                        </p:cTn>
                                        <p:tgtEl>
                                          <p:spTgt spid="493"/>
                                        </p:tgtEl>
                                        <p:attrNameLst>
                                          <p:attrName>style.visibility</p:attrName>
                                        </p:attrNameLst>
                                      </p:cBhvr>
                                      <p:to>
                                        <p:strVal val="visible"/>
                                      </p:to>
                                    </p:set>
                                  </p:childTnLst>
                                </p:cTn>
                              </p:par>
                            </p:childTnLst>
                          </p:cTn>
                        </p:par>
                        <p:par>
                          <p:cTn id="295" fill="hold">
                            <p:stCondLst>
                              <p:cond delay="2880"/>
                            </p:stCondLst>
                            <p:childTnLst>
                              <p:par>
                                <p:cTn id="296" presetID="1" presetClass="entr" presetSubtype="0" fill="hold" grpId="0" nodeType="afterEffect">
                                  <p:stCondLst>
                                    <p:cond delay="30"/>
                                  </p:stCondLst>
                                  <p:childTnLst>
                                    <p:set>
                                      <p:cBhvr>
                                        <p:cTn id="297" dur="1" fill="hold">
                                          <p:stCondLst>
                                            <p:cond delay="0"/>
                                          </p:stCondLst>
                                        </p:cTn>
                                        <p:tgtEl>
                                          <p:spTgt spid="494"/>
                                        </p:tgtEl>
                                        <p:attrNameLst>
                                          <p:attrName>style.visibility</p:attrName>
                                        </p:attrNameLst>
                                      </p:cBhvr>
                                      <p:to>
                                        <p:strVal val="visible"/>
                                      </p:to>
                                    </p:set>
                                  </p:childTnLst>
                                </p:cTn>
                              </p:par>
                            </p:childTnLst>
                          </p:cTn>
                        </p:par>
                        <p:par>
                          <p:cTn id="298" fill="hold">
                            <p:stCondLst>
                              <p:cond delay="2910"/>
                            </p:stCondLst>
                            <p:childTnLst>
                              <p:par>
                                <p:cTn id="299" presetID="1" presetClass="entr" presetSubtype="0" fill="hold" grpId="0" nodeType="afterEffect">
                                  <p:stCondLst>
                                    <p:cond delay="30"/>
                                  </p:stCondLst>
                                  <p:childTnLst>
                                    <p:set>
                                      <p:cBhvr>
                                        <p:cTn id="300" dur="1" fill="hold">
                                          <p:stCondLst>
                                            <p:cond delay="0"/>
                                          </p:stCondLst>
                                        </p:cTn>
                                        <p:tgtEl>
                                          <p:spTgt spid="495"/>
                                        </p:tgtEl>
                                        <p:attrNameLst>
                                          <p:attrName>style.visibility</p:attrName>
                                        </p:attrNameLst>
                                      </p:cBhvr>
                                      <p:to>
                                        <p:strVal val="visible"/>
                                      </p:to>
                                    </p:set>
                                  </p:childTnLst>
                                </p:cTn>
                              </p:par>
                            </p:childTnLst>
                          </p:cTn>
                        </p:par>
                        <p:par>
                          <p:cTn id="301" fill="hold">
                            <p:stCondLst>
                              <p:cond delay="2940"/>
                            </p:stCondLst>
                            <p:childTnLst>
                              <p:par>
                                <p:cTn id="302" presetID="1" presetClass="entr" presetSubtype="0" fill="hold" grpId="0" nodeType="afterEffect">
                                  <p:stCondLst>
                                    <p:cond delay="30"/>
                                  </p:stCondLst>
                                  <p:childTnLst>
                                    <p:set>
                                      <p:cBhvr>
                                        <p:cTn id="303" dur="1" fill="hold">
                                          <p:stCondLst>
                                            <p:cond delay="0"/>
                                          </p:stCondLst>
                                        </p:cTn>
                                        <p:tgtEl>
                                          <p:spTgt spid="496"/>
                                        </p:tgtEl>
                                        <p:attrNameLst>
                                          <p:attrName>style.visibility</p:attrName>
                                        </p:attrNameLst>
                                      </p:cBhvr>
                                      <p:to>
                                        <p:strVal val="visible"/>
                                      </p:to>
                                    </p:set>
                                  </p:childTnLst>
                                </p:cTn>
                              </p:par>
                            </p:childTnLst>
                          </p:cTn>
                        </p:par>
                      </p:childTnLst>
                    </p:cTn>
                  </p:par>
                  <p:par>
                    <p:cTn id="304" fill="hold">
                      <p:stCondLst>
                        <p:cond delay="indefinite"/>
                      </p:stCondLst>
                      <p:childTnLst>
                        <p:par>
                          <p:cTn id="305" fill="hold">
                            <p:stCondLst>
                              <p:cond delay="0"/>
                            </p:stCondLst>
                            <p:childTnLst>
                              <p:par>
                                <p:cTn id="306" presetID="1" presetClass="entr" presetSubtype="0" fill="hold" grpId="0" nodeType="clickEffect">
                                  <p:stCondLst>
                                    <p:cond delay="0"/>
                                  </p:stCondLst>
                                  <p:childTnLst>
                                    <p:set>
                                      <p:cBhvr>
                                        <p:cTn id="307" dur="1" fill="hold">
                                          <p:stCondLst>
                                            <p:cond delay="0"/>
                                          </p:stCondLst>
                                        </p:cTn>
                                        <p:tgtEl>
                                          <p:spTgt spid="28"/>
                                        </p:tgtEl>
                                        <p:attrNameLst>
                                          <p:attrName>style.visibility</p:attrName>
                                        </p:attrNameLst>
                                      </p:cBhvr>
                                      <p:to>
                                        <p:strVal val="visible"/>
                                      </p:to>
                                    </p:set>
                                  </p:childTnLst>
                                </p:cTn>
                              </p:par>
                              <p:par>
                                <p:cTn id="308" presetID="1" presetClass="entr" presetSubtype="0" fill="hold" nodeType="withEffect">
                                  <p:stCondLst>
                                    <p:cond delay="0"/>
                                  </p:stCondLst>
                                  <p:childTnLst>
                                    <p:set>
                                      <p:cBhvr>
                                        <p:cTn id="309" dur="1" fill="hold">
                                          <p:stCondLst>
                                            <p:cond delay="0"/>
                                          </p:stCondLst>
                                        </p:cTn>
                                        <p:tgtEl>
                                          <p:spTgt spid="239"/>
                                        </p:tgtEl>
                                        <p:attrNameLst>
                                          <p:attrName>style.visibility</p:attrName>
                                        </p:attrNameLst>
                                      </p:cBhvr>
                                      <p:to>
                                        <p:strVal val="visible"/>
                                      </p:to>
                                    </p:set>
                                  </p:childTnLst>
                                </p:cTn>
                              </p:par>
                              <p:par>
                                <p:cTn id="310" presetID="1" presetClass="entr" presetSubtype="0" fill="hold" grpId="0" nodeType="withEffect">
                                  <p:stCondLst>
                                    <p:cond delay="0"/>
                                  </p:stCondLst>
                                  <p:childTnLst>
                                    <p:set>
                                      <p:cBhvr>
                                        <p:cTn id="311" dur="1" fill="hold">
                                          <p:stCondLst>
                                            <p:cond delay="0"/>
                                          </p:stCondLst>
                                        </p:cTn>
                                        <p:tgtEl>
                                          <p:spTgt spid="4"/>
                                        </p:tgtEl>
                                        <p:attrNameLst>
                                          <p:attrName>style.visibility</p:attrName>
                                        </p:attrNameLst>
                                      </p:cBhvr>
                                      <p:to>
                                        <p:strVal val="visible"/>
                                      </p:to>
                                    </p:set>
                                  </p:childTnLst>
                                </p:cTn>
                              </p:par>
                              <p:par>
                                <p:cTn id="312" presetID="1" presetClass="entr" presetSubtype="0" fill="hold" nodeType="withEffect">
                                  <p:stCondLst>
                                    <p:cond delay="0"/>
                                  </p:stCondLst>
                                  <p:childTnLst>
                                    <p:set>
                                      <p:cBhvr>
                                        <p:cTn id="313" dur="1" fill="hold">
                                          <p:stCondLst>
                                            <p:cond delay="0"/>
                                          </p:stCondLst>
                                        </p:cTn>
                                        <p:tgtEl>
                                          <p:spTgt spid="6"/>
                                        </p:tgtEl>
                                        <p:attrNameLst>
                                          <p:attrName>style.visibility</p:attrName>
                                        </p:attrNameLst>
                                      </p:cBhvr>
                                      <p:to>
                                        <p:strVal val="visible"/>
                                      </p:to>
                                    </p:set>
                                  </p:childTnLst>
                                </p:cTn>
                              </p:par>
                              <p:par>
                                <p:cTn id="314" presetID="1" presetClass="mediacall" presetSubtype="0" fill="hold" nodeType="withEffect">
                                  <p:stCondLst>
                                    <p:cond delay="0"/>
                                  </p:stCondLst>
                                  <p:childTnLst>
                                    <p:cmd type="call" cmd="playFrom(0.0)">
                                      <p:cBhvr>
                                        <p:cTn id="315" dur="20000" fill="hold"/>
                                        <p:tgtEl>
                                          <p:spTgt spid="6"/>
                                        </p:tgtEl>
                                      </p:cBhvr>
                                    </p:cmd>
                                  </p:childTnLst>
                                </p:cTn>
                              </p:par>
                              <p:par>
                                <p:cTn id="316" presetID="1" presetClass="entr" presetSubtype="0" fill="hold" grpId="0" nodeType="withEffect">
                                  <p:stCondLst>
                                    <p:cond delay="0"/>
                                  </p:stCondLst>
                                  <p:childTnLst>
                                    <p:set>
                                      <p:cBhvr>
                                        <p:cTn id="317" dur="1" fill="hold">
                                          <p:stCondLst>
                                            <p:cond delay="0"/>
                                          </p:stCondLst>
                                        </p:cTn>
                                        <p:tgtEl>
                                          <p:spTgt spid="244"/>
                                        </p:tgtEl>
                                        <p:attrNameLst>
                                          <p:attrName>style.visibility</p:attrName>
                                        </p:attrNameLst>
                                      </p:cBhvr>
                                      <p:to>
                                        <p:strVal val="visible"/>
                                      </p:to>
                                    </p:set>
                                  </p:childTnLst>
                                </p:cTn>
                              </p:par>
                              <p:par>
                                <p:cTn id="318" presetID="1" presetClass="entr" presetSubtype="0" fill="hold" grpId="0" nodeType="withEffect">
                                  <p:stCondLst>
                                    <p:cond delay="0"/>
                                  </p:stCondLst>
                                  <p:childTnLst>
                                    <p:set>
                                      <p:cBhvr>
                                        <p:cTn id="319" dur="1" fill="hold">
                                          <p:stCondLst>
                                            <p:cond delay="0"/>
                                          </p:stCondLst>
                                        </p:cTn>
                                        <p:tgtEl>
                                          <p:spTgt spid="242"/>
                                        </p:tgtEl>
                                        <p:attrNameLst>
                                          <p:attrName>style.visibility</p:attrName>
                                        </p:attrNameLst>
                                      </p:cBhvr>
                                      <p:to>
                                        <p:strVal val="visible"/>
                                      </p:to>
                                    </p:set>
                                  </p:childTnLst>
                                </p:cTn>
                              </p:par>
                              <p:par>
                                <p:cTn id="320" presetID="1" presetClass="entr" presetSubtype="0" fill="hold" grpId="0" nodeType="withEffect">
                                  <p:stCondLst>
                                    <p:cond delay="0"/>
                                  </p:stCondLst>
                                  <p:childTnLst>
                                    <p:set>
                                      <p:cBhvr>
                                        <p:cTn id="321" dur="1" fill="hold">
                                          <p:stCondLst>
                                            <p:cond delay="0"/>
                                          </p:stCondLst>
                                        </p:cTn>
                                        <p:tgtEl>
                                          <p:spTgt spid="16"/>
                                        </p:tgtEl>
                                        <p:attrNameLst>
                                          <p:attrName>style.visibility</p:attrName>
                                        </p:attrNameLst>
                                      </p:cBhvr>
                                      <p:to>
                                        <p:strVal val="visible"/>
                                      </p:to>
                                    </p:set>
                                  </p:childTnLst>
                                </p:cTn>
                              </p:par>
                              <p:par>
                                <p:cTn id="322" presetID="1" presetClass="entr" presetSubtype="0" fill="hold" grpId="0" nodeType="withEffect">
                                  <p:stCondLst>
                                    <p:cond delay="0"/>
                                  </p:stCondLst>
                                  <p:childTnLst>
                                    <p:set>
                                      <p:cBhvr>
                                        <p:cTn id="323" dur="1" fill="hold">
                                          <p:stCondLst>
                                            <p:cond delay="0"/>
                                          </p:stCondLst>
                                        </p:cTn>
                                        <p:tgtEl>
                                          <p:spTgt spid="101"/>
                                        </p:tgtEl>
                                        <p:attrNameLst>
                                          <p:attrName>style.visibility</p:attrName>
                                        </p:attrNameLst>
                                      </p:cBhvr>
                                      <p:to>
                                        <p:strVal val="visible"/>
                                      </p:to>
                                    </p:set>
                                  </p:childTnLst>
                                </p:cTn>
                              </p:par>
                              <p:par>
                                <p:cTn id="324" presetID="1" presetClass="entr" presetSubtype="0" fill="hold" grpId="0" nodeType="withEffect">
                                  <p:stCondLst>
                                    <p:cond delay="0"/>
                                  </p:stCondLst>
                                  <p:childTnLst>
                                    <p:set>
                                      <p:cBhvr>
                                        <p:cTn id="325" dur="1" fill="hold">
                                          <p:stCondLst>
                                            <p:cond delay="0"/>
                                          </p:stCondLst>
                                        </p:cTn>
                                        <p:tgtEl>
                                          <p:spTgt spid="247"/>
                                        </p:tgtEl>
                                        <p:attrNameLst>
                                          <p:attrName>style.visibility</p:attrName>
                                        </p:attrNameLst>
                                      </p:cBhvr>
                                      <p:to>
                                        <p:strVal val="visible"/>
                                      </p:to>
                                    </p:set>
                                  </p:childTnLst>
                                </p:cTn>
                              </p:par>
                              <p:par>
                                <p:cTn id="326" presetID="1" presetClass="entr" presetSubtype="0" fill="hold" nodeType="withEffect">
                                  <p:stCondLst>
                                    <p:cond delay="0"/>
                                  </p:stCondLst>
                                  <p:childTnLst>
                                    <p:set>
                                      <p:cBhvr>
                                        <p:cTn id="327" dur="1" fill="hold">
                                          <p:stCondLst>
                                            <p:cond delay="0"/>
                                          </p:stCondLst>
                                        </p:cTn>
                                        <p:tgtEl>
                                          <p:spTgt spid="5"/>
                                        </p:tgtEl>
                                        <p:attrNameLst>
                                          <p:attrName>style.visibility</p:attrName>
                                        </p:attrNameLst>
                                      </p:cBhvr>
                                      <p:to>
                                        <p:strVal val="visible"/>
                                      </p:to>
                                    </p:set>
                                  </p:childTnLst>
                                </p:cTn>
                              </p:par>
                              <p:par>
                                <p:cTn id="328" presetID="1" presetClass="mediacall" presetSubtype="0" fill="hold" nodeType="withEffect">
                                  <p:stCondLst>
                                    <p:cond delay="0"/>
                                  </p:stCondLst>
                                  <p:childTnLst>
                                    <p:cmd type="call" cmd="playFrom(0.0)">
                                      <p:cBhvr>
                                        <p:cTn id="329" dur="23450" fill="hold"/>
                                        <p:tgtEl>
                                          <p:spTgt spid="5"/>
                                        </p:tgtEl>
                                      </p:cBhvr>
                                    </p:cmd>
                                  </p:childTnLst>
                                </p:cTn>
                              </p:par>
                            </p:childTnLst>
                          </p:cTn>
                        </p:par>
                      </p:childTnLst>
                    </p:cTn>
                  </p:par>
                  <p:par>
                    <p:cTn id="330" fill="hold">
                      <p:stCondLst>
                        <p:cond delay="indefinite"/>
                      </p:stCondLst>
                      <p:childTnLst>
                        <p:par>
                          <p:cTn id="331" fill="hold">
                            <p:stCondLst>
                              <p:cond delay="0"/>
                            </p:stCondLst>
                            <p:childTnLst>
                              <p:par>
                                <p:cTn id="332" presetID="1" presetClass="entr" presetSubtype="0" fill="hold" grpId="0" nodeType="clickEffect">
                                  <p:stCondLst>
                                    <p:cond delay="0"/>
                                  </p:stCondLst>
                                  <p:childTnLst>
                                    <p:set>
                                      <p:cBhvr>
                                        <p:cTn id="333" dur="1" fill="hold">
                                          <p:stCondLst>
                                            <p:cond delay="0"/>
                                          </p:stCondLst>
                                        </p:cTn>
                                        <p:tgtEl>
                                          <p:spTgt spid="60"/>
                                        </p:tgtEl>
                                        <p:attrNameLst>
                                          <p:attrName>style.visibility</p:attrName>
                                        </p:attrNameLst>
                                      </p:cBhvr>
                                      <p:to>
                                        <p:strVal val="visible"/>
                                      </p:to>
                                    </p:set>
                                  </p:childTnLst>
                                </p:cTn>
                              </p:par>
                              <p:par>
                                <p:cTn id="334" presetID="1" presetClass="entr" presetSubtype="0" fill="hold" grpId="0" nodeType="withEffect">
                                  <p:stCondLst>
                                    <p:cond delay="0"/>
                                  </p:stCondLst>
                                  <p:childTnLst>
                                    <p:set>
                                      <p:cBhvr>
                                        <p:cTn id="335" dur="1" fill="hold">
                                          <p:stCondLst>
                                            <p:cond delay="0"/>
                                          </p:stCondLst>
                                        </p:cTn>
                                        <p:tgtEl>
                                          <p:spTgt spid="251"/>
                                        </p:tgtEl>
                                        <p:attrNameLst>
                                          <p:attrName>style.visibility</p:attrName>
                                        </p:attrNameLst>
                                      </p:cBhvr>
                                      <p:to>
                                        <p:strVal val="visible"/>
                                      </p:to>
                                    </p:set>
                                  </p:childTnLst>
                                </p:cTn>
                              </p:par>
                              <p:par>
                                <p:cTn id="336" presetID="1" presetClass="entr" presetSubtype="0" fill="hold" nodeType="withEffect">
                                  <p:stCondLst>
                                    <p:cond delay="0"/>
                                  </p:stCondLst>
                                  <p:childTnLst>
                                    <p:set>
                                      <p:cBhvr>
                                        <p:cTn id="337" dur="1" fill="hold">
                                          <p:stCondLst>
                                            <p:cond delay="0"/>
                                          </p:stCondLst>
                                        </p:cTn>
                                        <p:tgtEl>
                                          <p:spTgt spid="23"/>
                                        </p:tgtEl>
                                        <p:attrNameLst>
                                          <p:attrName>style.visibility</p:attrName>
                                        </p:attrNameLst>
                                      </p:cBhvr>
                                      <p:to>
                                        <p:strVal val="visible"/>
                                      </p:to>
                                    </p:set>
                                  </p:childTnLst>
                                </p:cTn>
                              </p:par>
                              <p:par>
                                <p:cTn id="338" presetID="1" presetClass="entr" presetSubtype="0" fill="hold" nodeType="withEffect">
                                  <p:stCondLst>
                                    <p:cond delay="0"/>
                                  </p:stCondLst>
                                  <p:childTnLst>
                                    <p:set>
                                      <p:cBhvr>
                                        <p:cTn id="339" dur="1" fill="hold">
                                          <p:stCondLst>
                                            <p:cond delay="0"/>
                                          </p:stCondLst>
                                        </p:cTn>
                                        <p:tgtEl>
                                          <p:spTgt spid="54"/>
                                        </p:tgtEl>
                                        <p:attrNameLst>
                                          <p:attrName>style.visibility</p:attrName>
                                        </p:attrNameLst>
                                      </p:cBhvr>
                                      <p:to>
                                        <p:strVal val="visible"/>
                                      </p:to>
                                    </p:set>
                                  </p:childTnLst>
                                </p:cTn>
                              </p:par>
                              <p:par>
                                <p:cTn id="340" presetID="1" presetClass="entr" presetSubtype="0" fill="hold" grpId="0" nodeType="withEffect">
                                  <p:stCondLst>
                                    <p:cond delay="0"/>
                                  </p:stCondLst>
                                  <p:childTnLst>
                                    <p:set>
                                      <p:cBhvr>
                                        <p:cTn id="341" dur="1" fill="hold">
                                          <p:stCondLst>
                                            <p:cond delay="0"/>
                                          </p:stCondLst>
                                        </p:cTn>
                                        <p:tgtEl>
                                          <p:spTgt spid="61"/>
                                        </p:tgtEl>
                                        <p:attrNameLst>
                                          <p:attrName>style.visibility</p:attrName>
                                        </p:attrNameLst>
                                      </p:cBhvr>
                                      <p:to>
                                        <p:strVal val="visible"/>
                                      </p:to>
                                    </p:set>
                                  </p:childTnLst>
                                </p:cTn>
                              </p:par>
                              <p:par>
                                <p:cTn id="342" presetID="1" presetClass="entr" presetSubtype="0" fill="hold" nodeType="withEffect">
                                  <p:stCondLst>
                                    <p:cond delay="0"/>
                                  </p:stCondLst>
                                  <p:childTnLst>
                                    <p:set>
                                      <p:cBhvr>
                                        <p:cTn id="343" dur="1" fill="hold">
                                          <p:stCondLst>
                                            <p:cond delay="0"/>
                                          </p:stCondLst>
                                        </p:cTn>
                                        <p:tgtEl>
                                          <p:spTgt spid="9"/>
                                        </p:tgtEl>
                                        <p:attrNameLst>
                                          <p:attrName>style.visibility</p:attrName>
                                        </p:attrNameLst>
                                      </p:cBhvr>
                                      <p:to>
                                        <p:strVal val="visible"/>
                                      </p:to>
                                    </p:set>
                                  </p:childTnLst>
                                </p:cTn>
                              </p:par>
                              <p:par>
                                <p:cTn id="344" presetID="1" presetClass="entr" presetSubtype="0" fill="hold" nodeType="withEffect">
                                  <p:stCondLst>
                                    <p:cond delay="0"/>
                                  </p:stCondLst>
                                  <p:childTnLst>
                                    <p:set>
                                      <p:cBhvr>
                                        <p:cTn id="345" dur="1" fill="hold">
                                          <p:stCondLst>
                                            <p:cond delay="0"/>
                                          </p:stCondLst>
                                        </p:cTn>
                                        <p:tgtEl>
                                          <p:spTgt spid="15"/>
                                        </p:tgtEl>
                                        <p:attrNameLst>
                                          <p:attrName>style.visibility</p:attrName>
                                        </p:attrNameLst>
                                      </p:cBhvr>
                                      <p:to>
                                        <p:strVal val="visible"/>
                                      </p:to>
                                    </p:set>
                                  </p:childTnLst>
                                </p:cTn>
                              </p:par>
                              <p:par>
                                <p:cTn id="346" presetID="1" presetClass="entr" presetSubtype="0" fill="hold" grpId="0" nodeType="withEffect">
                                  <p:stCondLst>
                                    <p:cond delay="0"/>
                                  </p:stCondLst>
                                  <p:childTnLst>
                                    <p:set>
                                      <p:cBhvr>
                                        <p:cTn id="347" dur="1" fill="hold">
                                          <p:stCondLst>
                                            <p:cond delay="0"/>
                                          </p:stCondLst>
                                        </p:cTn>
                                        <p:tgtEl>
                                          <p:spTgt spid="40"/>
                                        </p:tgtEl>
                                        <p:attrNameLst>
                                          <p:attrName>style.visibility</p:attrName>
                                        </p:attrNameLst>
                                      </p:cBhvr>
                                      <p:to>
                                        <p:strVal val="visible"/>
                                      </p:to>
                                    </p:set>
                                  </p:childTnLst>
                                </p:cTn>
                              </p:par>
                              <p:par>
                                <p:cTn id="348" presetID="1" presetClass="entr" presetSubtype="0" fill="hold" nodeType="withEffect">
                                  <p:stCondLst>
                                    <p:cond delay="0"/>
                                  </p:stCondLst>
                                  <p:childTnLst>
                                    <p:set>
                                      <p:cBhvr>
                                        <p:cTn id="349" dur="1" fill="hold">
                                          <p:stCondLst>
                                            <p:cond delay="0"/>
                                          </p:stCondLst>
                                        </p:cTn>
                                        <p:tgtEl>
                                          <p:spTgt spid="238"/>
                                        </p:tgtEl>
                                        <p:attrNameLst>
                                          <p:attrName>style.visibility</p:attrName>
                                        </p:attrNameLst>
                                      </p:cBhvr>
                                      <p:to>
                                        <p:strVal val="visible"/>
                                      </p:to>
                                    </p:set>
                                  </p:childTnLst>
                                </p:cTn>
                              </p:par>
                              <p:par>
                                <p:cTn id="350" presetID="1" presetClass="entr" presetSubtype="0" fill="hold" grpId="0" nodeType="withEffect">
                                  <p:stCondLst>
                                    <p:cond delay="0"/>
                                  </p:stCondLst>
                                  <p:childTnLst>
                                    <p:set>
                                      <p:cBhvr>
                                        <p:cTn id="351" dur="1" fill="hold">
                                          <p:stCondLst>
                                            <p:cond delay="0"/>
                                          </p:stCondLst>
                                        </p:cTn>
                                        <p:tgtEl>
                                          <p:spTgt spid="39"/>
                                        </p:tgtEl>
                                        <p:attrNameLst>
                                          <p:attrName>style.visibility</p:attrName>
                                        </p:attrNameLst>
                                      </p:cBhvr>
                                      <p:to>
                                        <p:strVal val="visible"/>
                                      </p:to>
                                    </p:set>
                                  </p:childTnLst>
                                </p:cTn>
                              </p:par>
                              <p:par>
                                <p:cTn id="352" presetID="1" presetClass="entr" presetSubtype="0" fill="hold" nodeType="withEffect">
                                  <p:stCondLst>
                                    <p:cond delay="0"/>
                                  </p:stCondLst>
                                  <p:childTnLst>
                                    <p:set>
                                      <p:cBhvr>
                                        <p:cTn id="353" dur="1" fill="hold">
                                          <p:stCondLst>
                                            <p:cond delay="0"/>
                                          </p:stCondLst>
                                        </p:cTn>
                                        <p:tgtEl>
                                          <p:spTgt spid="8"/>
                                        </p:tgtEl>
                                        <p:attrNameLst>
                                          <p:attrName>style.visibility</p:attrName>
                                        </p:attrNameLst>
                                      </p:cBhvr>
                                      <p:to>
                                        <p:strVal val="visible"/>
                                      </p:to>
                                    </p:set>
                                  </p:childTnLst>
                                </p:cTn>
                              </p:par>
                              <p:par>
                                <p:cTn id="354" presetID="1" presetClass="mediacall" presetSubtype="0" fill="hold" nodeType="withEffect">
                                  <p:stCondLst>
                                    <p:cond delay="0"/>
                                  </p:stCondLst>
                                  <p:childTnLst>
                                    <p:cmd type="call" cmd="playFrom(0.0)">
                                      <p:cBhvr>
                                        <p:cTn id="355" dur="20000" fill="hold"/>
                                        <p:tgtEl>
                                          <p:spTgt spid="8"/>
                                        </p:tgtEl>
                                      </p:cBhvr>
                                    </p:cmd>
                                  </p:childTnLst>
                                </p:cTn>
                              </p:par>
                              <p:par>
                                <p:cTn id="356" presetID="1" presetClass="entr" presetSubtype="0" fill="hold" grpId="0" nodeType="withEffect">
                                  <p:stCondLst>
                                    <p:cond delay="0"/>
                                  </p:stCondLst>
                                  <p:childTnLst>
                                    <p:set>
                                      <p:cBhvr>
                                        <p:cTn id="357" dur="1" fill="hold">
                                          <p:stCondLst>
                                            <p:cond delay="0"/>
                                          </p:stCondLst>
                                        </p:cTn>
                                        <p:tgtEl>
                                          <p:spTgt spid="252"/>
                                        </p:tgtEl>
                                        <p:attrNameLst>
                                          <p:attrName>style.visibility</p:attrName>
                                        </p:attrNameLst>
                                      </p:cBhvr>
                                      <p:to>
                                        <p:strVal val="visible"/>
                                      </p:to>
                                    </p:set>
                                  </p:childTnLst>
                                </p:cTn>
                              </p:par>
                              <p:par>
                                <p:cTn id="358" presetID="1" presetClass="entr" presetSubtype="0" fill="hold" grpId="0" nodeType="withEffect">
                                  <p:stCondLst>
                                    <p:cond delay="0"/>
                                  </p:stCondLst>
                                  <p:childTnLst>
                                    <p:set>
                                      <p:cBhvr>
                                        <p:cTn id="359" dur="1" fill="hold">
                                          <p:stCondLst>
                                            <p:cond delay="0"/>
                                          </p:stCondLst>
                                        </p:cTn>
                                        <p:tgtEl>
                                          <p:spTgt spid="243"/>
                                        </p:tgtEl>
                                        <p:attrNameLst>
                                          <p:attrName>style.visibility</p:attrName>
                                        </p:attrNameLst>
                                      </p:cBhvr>
                                      <p:to>
                                        <p:strVal val="visible"/>
                                      </p:to>
                                    </p:set>
                                  </p:childTnLst>
                                </p:cTn>
                              </p:par>
                              <p:par>
                                <p:cTn id="360" presetID="1" presetClass="entr" presetSubtype="0" fill="hold" grpId="0" nodeType="withEffect">
                                  <p:stCondLst>
                                    <p:cond delay="0"/>
                                  </p:stCondLst>
                                  <p:childTnLst>
                                    <p:set>
                                      <p:cBhvr>
                                        <p:cTn id="361" dur="1" fill="hold">
                                          <p:stCondLst>
                                            <p:cond delay="0"/>
                                          </p:stCondLst>
                                        </p:cTn>
                                        <p:tgtEl>
                                          <p:spTgt spid="245"/>
                                        </p:tgtEl>
                                        <p:attrNameLst>
                                          <p:attrName>style.visibility</p:attrName>
                                        </p:attrNameLst>
                                      </p:cBhvr>
                                      <p:to>
                                        <p:strVal val="visible"/>
                                      </p:to>
                                    </p:set>
                                  </p:childTnLst>
                                </p:cTn>
                              </p:par>
                              <p:par>
                                <p:cTn id="362" presetID="1" presetClass="entr" presetSubtype="0" fill="hold" grpId="0" nodeType="withEffect">
                                  <p:stCondLst>
                                    <p:cond delay="0"/>
                                  </p:stCondLst>
                                  <p:childTnLst>
                                    <p:set>
                                      <p:cBhvr>
                                        <p:cTn id="363" dur="1" fill="hold">
                                          <p:stCondLst>
                                            <p:cond delay="0"/>
                                          </p:stCondLst>
                                        </p:cTn>
                                        <p:tgtEl>
                                          <p:spTgt spid="102"/>
                                        </p:tgtEl>
                                        <p:attrNameLst>
                                          <p:attrName>style.visibility</p:attrName>
                                        </p:attrNameLst>
                                      </p:cBhvr>
                                      <p:to>
                                        <p:strVal val="visible"/>
                                      </p:to>
                                    </p:set>
                                  </p:childTnLst>
                                </p:cTn>
                              </p:par>
                              <p:par>
                                <p:cTn id="364" presetID="1" presetClass="entr" presetSubtype="0" fill="hold" grpId="0" nodeType="withEffect">
                                  <p:stCondLst>
                                    <p:cond delay="0"/>
                                  </p:stCondLst>
                                  <p:childTnLst>
                                    <p:set>
                                      <p:cBhvr>
                                        <p:cTn id="365" dur="1" fill="hold">
                                          <p:stCondLst>
                                            <p:cond delay="0"/>
                                          </p:stCondLst>
                                        </p:cTn>
                                        <p:tgtEl>
                                          <p:spTgt spid="3"/>
                                        </p:tgtEl>
                                        <p:attrNameLst>
                                          <p:attrName>style.visibility</p:attrName>
                                        </p:attrNameLst>
                                      </p:cBhvr>
                                      <p:to>
                                        <p:strVal val="visible"/>
                                      </p:to>
                                    </p:set>
                                  </p:childTnLst>
                                </p:cTn>
                              </p:par>
                              <p:par>
                                <p:cTn id="366" presetID="1" presetClass="entr" presetSubtype="0" fill="hold" grpId="0" nodeType="withEffect">
                                  <p:stCondLst>
                                    <p:cond delay="0"/>
                                  </p:stCondLst>
                                  <p:childTnLst>
                                    <p:set>
                                      <p:cBhvr>
                                        <p:cTn id="367" dur="1" fill="hold">
                                          <p:stCondLst>
                                            <p:cond delay="0"/>
                                          </p:stCondLst>
                                        </p:cTn>
                                        <p:tgtEl>
                                          <p:spTgt spid="246"/>
                                        </p:tgtEl>
                                        <p:attrNameLst>
                                          <p:attrName>style.visibility</p:attrName>
                                        </p:attrNameLst>
                                      </p:cBhvr>
                                      <p:to>
                                        <p:strVal val="visible"/>
                                      </p:to>
                                    </p:set>
                                  </p:childTnLst>
                                </p:cTn>
                              </p:par>
                              <p:par>
                                <p:cTn id="368" presetID="1" presetClass="entr" presetSubtype="0" fill="hold" nodeType="withEffect">
                                  <p:stCondLst>
                                    <p:cond delay="0"/>
                                  </p:stCondLst>
                                  <p:childTnLst>
                                    <p:set>
                                      <p:cBhvr>
                                        <p:cTn id="369" dur="1" fill="hold">
                                          <p:stCondLst>
                                            <p:cond delay="0"/>
                                          </p:stCondLst>
                                        </p:cTn>
                                        <p:tgtEl>
                                          <p:spTgt spid="92"/>
                                        </p:tgtEl>
                                        <p:attrNameLst>
                                          <p:attrName>style.visibility</p:attrName>
                                        </p:attrNameLst>
                                      </p:cBhvr>
                                      <p:to>
                                        <p:strVal val="visible"/>
                                      </p:to>
                                    </p:set>
                                  </p:childTnLst>
                                </p:cTn>
                              </p:par>
                              <p:par>
                                <p:cTn id="370" presetID="1" presetClass="mediacall" presetSubtype="0" fill="hold" nodeType="withEffect">
                                  <p:stCondLst>
                                    <p:cond delay="0"/>
                                  </p:stCondLst>
                                  <p:childTnLst>
                                    <p:cmd type="call" cmd="playFrom(0.0)">
                                      <p:cBhvr>
                                        <p:cTn id="371" dur="16900"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72" repeatCount="indefinite" fill="hold" display="0">
                  <p:stCondLst>
                    <p:cond delay="indefinite"/>
                  </p:stCondLst>
                </p:cTn>
                <p:tgtEl>
                  <p:spTgt spid="92"/>
                </p:tgtEl>
              </p:cMediaNode>
            </p:video>
            <p:video>
              <p:cMediaNode vol="80000">
                <p:cTn id="373" fill="hold" display="0">
                  <p:stCondLst>
                    <p:cond delay="indefinite"/>
                  </p:stCondLst>
                </p:cTn>
                <p:tgtEl>
                  <p:spTgt spid="6"/>
                </p:tgtEl>
              </p:cMediaNode>
            </p:video>
            <p:video>
              <p:cMediaNode vol="80000">
                <p:cTn id="374" fill="hold" display="0">
                  <p:stCondLst>
                    <p:cond delay="indefinite"/>
                  </p:stCondLst>
                </p:cTn>
                <p:tgtEl>
                  <p:spTgt spid="8"/>
                </p:tgtEl>
              </p:cMediaNode>
            </p:video>
            <p:video>
              <p:cMediaNode vol="80000">
                <p:cTn id="375" fill="hold" display="0">
                  <p:stCondLst>
                    <p:cond delay="indefinite"/>
                  </p:stCondLst>
                </p:cTn>
                <p:tgtEl>
                  <p:spTgt spid="5"/>
                </p:tgtEl>
              </p:cMediaNode>
            </p:video>
          </p:childTnLst>
        </p:cTn>
      </p:par>
    </p:tnLst>
    <p:bldLst>
      <p:bldP spid="60" grpId="0" animBg="1"/>
      <p:bldP spid="28" grpId="0" animBg="1"/>
      <p:bldP spid="61" grpId="0" animBg="1"/>
      <p:bldP spid="4" grpId="0"/>
      <p:bldP spid="101" grpId="0"/>
      <p:bldP spid="102" grpId="0"/>
      <p:bldP spid="39" grpId="0"/>
      <p:bldP spid="40"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06" grpId="0" animBg="1"/>
      <p:bldP spid="416" grpId="0" animBg="1"/>
      <p:bldP spid="426" grpId="0" animBg="1"/>
      <p:bldP spid="436" grpId="0" animBg="1"/>
      <p:bldP spid="446" grpId="0" animBg="1"/>
      <p:bldP spid="456" grpId="0" animBg="1"/>
      <p:bldP spid="466" grpId="0" animBg="1"/>
      <p:bldP spid="476" grpId="0" animBg="1"/>
      <p:bldP spid="486" grpId="0" animBg="1"/>
      <p:bldP spid="496" grpId="0" animBg="1"/>
      <p:bldP spid="242" grpId="0"/>
      <p:bldP spid="243" grpId="0"/>
      <p:bldP spid="244" grpId="0"/>
      <p:bldP spid="245" grpId="0"/>
      <p:bldP spid="16" grpId="0"/>
      <p:bldP spid="252" grpId="0"/>
      <p:bldP spid="246" grpId="0"/>
      <p:bldP spid="3" grpId="0" animBg="1"/>
      <p:bldP spid="247" grpId="0"/>
      <p:bldP spid="251" grpId="0" animBg="1"/>
    </p:bldLst>
  </p:timing>
  <p:extLst>
    <p:ext uri="{E180D4A7-C9FB-4DFB-919C-405C955672EB}">
      <p14:showEvtLst xmlns:p14="http://schemas.microsoft.com/office/powerpoint/2010/main">
        <p14:playEvt time="7275" objId="6"/>
        <p14:playEvt time="7281" objId="5"/>
        <p14:stopEvt time="27301" objId="6"/>
        <p14:playEvt time="28478" objId="8"/>
        <p14:playEvt time="28484" objId="92"/>
        <p14:stopEvt time="30751" objId="5"/>
        <p14:playEvt time="45404" objId="92"/>
        <p14:stopEvt time="48308" objId="92"/>
        <p14:stopEvt time="48308"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0">
            <a:extLst>
              <a:ext uri="{FF2B5EF4-FFF2-40B4-BE49-F238E27FC236}">
                <a16:creationId xmlns:a16="http://schemas.microsoft.com/office/drawing/2014/main" id="{72A618C6-66B5-6E45-8734-661A569DFA3B}"/>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sp>
        <p:nvSpPr>
          <p:cNvPr id="59" name="Rectangle 58">
            <a:extLst>
              <a:ext uri="{FF2B5EF4-FFF2-40B4-BE49-F238E27FC236}">
                <a16:creationId xmlns:a16="http://schemas.microsoft.com/office/drawing/2014/main" id="{E7B9B52F-2958-9640-A036-7D33BC4E15BE}"/>
              </a:ext>
            </a:extLst>
          </p:cNvPr>
          <p:cNvSpPr/>
          <p:nvPr/>
        </p:nvSpPr>
        <p:spPr>
          <a:xfrm>
            <a:off x="1187821" y="1157590"/>
            <a:ext cx="1009577" cy="461665"/>
          </a:xfrm>
          <a:prstGeom prst="rect">
            <a:avLst/>
          </a:prstGeom>
          <a:noFill/>
        </p:spPr>
        <p:txBody>
          <a:bodyPr wrap="square">
            <a:spAutoFit/>
          </a:bodyPr>
          <a:lstStyle/>
          <a:p>
            <a:pPr algn="ctr"/>
            <a:r>
              <a:rPr lang="en-US" sz="2400" dirty="0">
                <a:solidFill>
                  <a:srgbClr val="FFFFFF"/>
                </a:solidFill>
              </a:rPr>
              <a:t>glossy</a:t>
            </a:r>
          </a:p>
        </p:txBody>
      </p:sp>
      <p:sp>
        <p:nvSpPr>
          <p:cNvPr id="60" name="Rectangle 59">
            <a:extLst>
              <a:ext uri="{FF2B5EF4-FFF2-40B4-BE49-F238E27FC236}">
                <a16:creationId xmlns:a16="http://schemas.microsoft.com/office/drawing/2014/main" id="{2499F213-3CC6-7C4C-8797-FF8A774614D0}"/>
              </a:ext>
            </a:extLst>
          </p:cNvPr>
          <p:cNvSpPr/>
          <p:nvPr/>
        </p:nvSpPr>
        <p:spPr>
          <a:xfrm>
            <a:off x="3576030" y="674632"/>
            <a:ext cx="2295542" cy="461665"/>
          </a:xfrm>
          <a:prstGeom prst="rect">
            <a:avLst/>
          </a:prstGeom>
          <a:noFill/>
        </p:spPr>
        <p:txBody>
          <a:bodyPr wrap="square">
            <a:spAutoFit/>
          </a:bodyPr>
          <a:lstStyle/>
          <a:p>
            <a:pPr algn="ctr"/>
            <a:r>
              <a:rPr lang="en-US" sz="2400" dirty="0">
                <a:solidFill>
                  <a:srgbClr val="FFFFFF"/>
                </a:solidFill>
              </a:rPr>
              <a:t>roughly specular</a:t>
            </a:r>
          </a:p>
        </p:txBody>
      </p:sp>
      <p:sp>
        <p:nvSpPr>
          <p:cNvPr id="61" name="Rectangle 60">
            <a:extLst>
              <a:ext uri="{FF2B5EF4-FFF2-40B4-BE49-F238E27FC236}">
                <a16:creationId xmlns:a16="http://schemas.microsoft.com/office/drawing/2014/main" id="{0D15E59D-9993-804A-93E8-DA196D91D8CB}"/>
              </a:ext>
            </a:extLst>
          </p:cNvPr>
          <p:cNvSpPr/>
          <p:nvPr/>
        </p:nvSpPr>
        <p:spPr>
          <a:xfrm>
            <a:off x="4105879" y="6069098"/>
            <a:ext cx="1235844" cy="461665"/>
          </a:xfrm>
          <a:prstGeom prst="rect">
            <a:avLst/>
          </a:prstGeom>
          <a:noFill/>
        </p:spPr>
        <p:txBody>
          <a:bodyPr wrap="square">
            <a:spAutoFit/>
          </a:bodyPr>
          <a:lstStyle/>
          <a:p>
            <a:pPr algn="ctr"/>
            <a:r>
              <a:rPr lang="en-US" sz="2400" dirty="0">
                <a:solidFill>
                  <a:srgbClr val="FFFFFF"/>
                </a:solidFill>
              </a:rPr>
              <a:t>specular</a:t>
            </a:r>
          </a:p>
        </p:txBody>
      </p:sp>
      <p:sp>
        <p:nvSpPr>
          <p:cNvPr id="62" name="Rectangle 61">
            <a:extLst>
              <a:ext uri="{FF2B5EF4-FFF2-40B4-BE49-F238E27FC236}">
                <a16:creationId xmlns:a16="http://schemas.microsoft.com/office/drawing/2014/main" id="{F8165D73-676A-2C4D-B97D-AB79BC694397}"/>
              </a:ext>
            </a:extLst>
          </p:cNvPr>
          <p:cNvSpPr/>
          <p:nvPr/>
        </p:nvSpPr>
        <p:spPr>
          <a:xfrm>
            <a:off x="8651764" y="674632"/>
            <a:ext cx="1615411" cy="461665"/>
          </a:xfrm>
          <a:prstGeom prst="rect">
            <a:avLst/>
          </a:prstGeom>
          <a:noFill/>
        </p:spPr>
        <p:txBody>
          <a:bodyPr wrap="square">
            <a:spAutoFit/>
          </a:bodyPr>
          <a:lstStyle/>
          <a:p>
            <a:pPr algn="ctr"/>
            <a:r>
              <a:rPr lang="en-US" altLang="zh-CN" sz="2400" dirty="0">
                <a:solidFill>
                  <a:srgbClr val="FFFFFF"/>
                </a:solidFill>
              </a:rPr>
              <a:t>translucent</a:t>
            </a:r>
            <a:endParaRPr lang="en-US" sz="2400" dirty="0">
              <a:solidFill>
                <a:srgbClr val="FFFFFF"/>
              </a:solidFill>
            </a:endParaRPr>
          </a:p>
        </p:txBody>
      </p:sp>
      <p:sp>
        <p:nvSpPr>
          <p:cNvPr id="63" name="Rectangle 62">
            <a:extLst>
              <a:ext uri="{FF2B5EF4-FFF2-40B4-BE49-F238E27FC236}">
                <a16:creationId xmlns:a16="http://schemas.microsoft.com/office/drawing/2014/main" id="{486E22FA-C54C-B746-AAD1-F58DB1A3E763}"/>
              </a:ext>
            </a:extLst>
          </p:cNvPr>
          <p:cNvSpPr/>
          <p:nvPr/>
        </p:nvSpPr>
        <p:spPr>
          <a:xfrm>
            <a:off x="8614842" y="6069098"/>
            <a:ext cx="1689254" cy="461665"/>
          </a:xfrm>
          <a:prstGeom prst="rect">
            <a:avLst/>
          </a:prstGeom>
          <a:noFill/>
        </p:spPr>
        <p:txBody>
          <a:bodyPr wrap="square">
            <a:spAutoFit/>
          </a:bodyPr>
          <a:lstStyle/>
          <a:p>
            <a:pPr algn="ctr"/>
            <a:r>
              <a:rPr lang="en-US" sz="2400" dirty="0">
                <a:solidFill>
                  <a:srgbClr val="FFFFFF"/>
                </a:solidFill>
              </a:rPr>
              <a:t>dichromatic</a:t>
            </a:r>
          </a:p>
        </p:txBody>
      </p:sp>
      <p:pic>
        <p:nvPicPr>
          <p:cNvPr id="22" name="Picture 21">
            <a:extLst>
              <a:ext uri="{FF2B5EF4-FFF2-40B4-BE49-F238E27FC236}">
                <a16:creationId xmlns:a16="http://schemas.microsoft.com/office/drawing/2014/main" id="{A88425C8-CEE5-2C4F-B169-F26C158F6E0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395" t="14999" r="14465" b="12779"/>
          <a:stretch/>
        </p:blipFill>
        <p:spPr>
          <a:xfrm>
            <a:off x="8651764" y="1111051"/>
            <a:ext cx="1615411" cy="2462426"/>
          </a:xfrm>
          <a:prstGeom prst="rect">
            <a:avLst/>
          </a:prstGeom>
          <a:ln w="12700">
            <a:solidFill>
              <a:schemeClr val="tx1"/>
            </a:solidFill>
          </a:ln>
        </p:spPr>
      </p:pic>
      <p:pic>
        <p:nvPicPr>
          <p:cNvPr id="23" name="Picture 22">
            <a:extLst>
              <a:ext uri="{FF2B5EF4-FFF2-40B4-BE49-F238E27FC236}">
                <a16:creationId xmlns:a16="http://schemas.microsoft.com/office/drawing/2014/main" id="{56BE16CD-4850-224D-8D6D-AE6B37EC47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709" t="13772" r="6987" b="11174"/>
          <a:stretch/>
        </p:blipFill>
        <p:spPr>
          <a:xfrm>
            <a:off x="107563" y="1614179"/>
            <a:ext cx="3170093" cy="1853270"/>
          </a:xfrm>
          <a:prstGeom prst="rect">
            <a:avLst/>
          </a:prstGeom>
          <a:ln w="12700">
            <a:solidFill>
              <a:schemeClr val="tx1"/>
            </a:solidFill>
          </a:ln>
        </p:spPr>
      </p:pic>
      <p:pic>
        <p:nvPicPr>
          <p:cNvPr id="24" name="Picture 23">
            <a:extLst>
              <a:ext uri="{FF2B5EF4-FFF2-40B4-BE49-F238E27FC236}">
                <a16:creationId xmlns:a16="http://schemas.microsoft.com/office/drawing/2014/main" id="{1E32D1E0-8BCA-C944-AEF3-36D73675EA3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932" t="3924" r="9432" b="10150"/>
          <a:stretch/>
        </p:blipFill>
        <p:spPr>
          <a:xfrm>
            <a:off x="8651764" y="3672761"/>
            <a:ext cx="1615411" cy="2462429"/>
          </a:xfrm>
          <a:prstGeom prst="rect">
            <a:avLst/>
          </a:prstGeom>
          <a:ln w="12700">
            <a:solidFill>
              <a:schemeClr val="tx1"/>
            </a:solidFill>
          </a:ln>
        </p:spPr>
      </p:pic>
      <p:pic>
        <p:nvPicPr>
          <p:cNvPr id="25" name="Picture 24">
            <a:extLst>
              <a:ext uri="{FF2B5EF4-FFF2-40B4-BE49-F238E27FC236}">
                <a16:creationId xmlns:a16="http://schemas.microsoft.com/office/drawing/2014/main" id="{4E075DE8-CC32-BB42-B929-C5F22C80C62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03" r="107"/>
          <a:stretch/>
        </p:blipFill>
        <p:spPr>
          <a:xfrm>
            <a:off x="3473053" y="1111051"/>
            <a:ext cx="2501497" cy="2462427"/>
          </a:xfrm>
          <a:prstGeom prst="rect">
            <a:avLst/>
          </a:prstGeom>
          <a:ln w="12700">
            <a:solidFill>
              <a:schemeClr val="tx1"/>
            </a:solidFill>
          </a:ln>
        </p:spPr>
      </p:pic>
      <p:pic>
        <p:nvPicPr>
          <p:cNvPr id="26" name="Picture 25">
            <a:extLst>
              <a:ext uri="{FF2B5EF4-FFF2-40B4-BE49-F238E27FC236}">
                <a16:creationId xmlns:a16="http://schemas.microsoft.com/office/drawing/2014/main" id="{527E992F-19ED-D94A-85EE-754EBB7C239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9338" t="8333" r="9338" b="8333"/>
          <a:stretch/>
        </p:blipFill>
        <p:spPr>
          <a:xfrm>
            <a:off x="3473052" y="3672804"/>
            <a:ext cx="2501498" cy="2462343"/>
          </a:xfrm>
          <a:prstGeom prst="rect">
            <a:avLst/>
          </a:prstGeom>
          <a:ln w="12700">
            <a:solidFill>
              <a:schemeClr val="tx1"/>
            </a:solidFill>
          </a:ln>
        </p:spPr>
      </p:pic>
      <p:pic>
        <p:nvPicPr>
          <p:cNvPr id="27" name="kettle_video">
            <a:hlinkClick r:id="" action="ppaction://media"/>
            <a:extLst>
              <a:ext uri="{FF2B5EF4-FFF2-40B4-BE49-F238E27FC236}">
                <a16:creationId xmlns:a16="http://schemas.microsoft.com/office/drawing/2014/main" id="{8D4A4EB9-43CF-F74F-83C6-D2D4793C78A2}"/>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9"/>
          <a:srcRect l="1039" r="835"/>
          <a:stretch/>
        </p:blipFill>
        <p:spPr>
          <a:xfrm>
            <a:off x="6052545" y="1110533"/>
            <a:ext cx="2416501" cy="2463463"/>
          </a:xfrm>
          <a:prstGeom prst="rect">
            <a:avLst/>
          </a:prstGeom>
          <a:ln w="12700">
            <a:solidFill>
              <a:schemeClr val="tx1"/>
            </a:solidFill>
          </a:ln>
        </p:spPr>
      </p:pic>
      <p:pic>
        <p:nvPicPr>
          <p:cNvPr id="28" name="bowl_video">
            <a:hlinkClick r:id="" action="ppaction://media"/>
            <a:extLst>
              <a:ext uri="{FF2B5EF4-FFF2-40B4-BE49-F238E27FC236}">
                <a16:creationId xmlns:a16="http://schemas.microsoft.com/office/drawing/2014/main" id="{17DDB31A-3B9C-4548-BC5D-14EAD8EB35FC}"/>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20"/>
          <a:srcRect t="5077" b="6612"/>
          <a:stretch/>
        </p:blipFill>
        <p:spPr>
          <a:xfrm>
            <a:off x="105515" y="3571667"/>
            <a:ext cx="3174189" cy="1853270"/>
          </a:xfrm>
          <a:prstGeom prst="rect">
            <a:avLst/>
          </a:prstGeom>
          <a:ln w="12700">
            <a:solidFill>
              <a:schemeClr val="tx1"/>
            </a:solidFill>
          </a:ln>
        </p:spPr>
      </p:pic>
      <p:pic>
        <p:nvPicPr>
          <p:cNvPr id="29" name="jug_video">
            <a:hlinkClick r:id="" action="ppaction://media"/>
            <a:extLst>
              <a:ext uri="{FF2B5EF4-FFF2-40B4-BE49-F238E27FC236}">
                <a16:creationId xmlns:a16="http://schemas.microsoft.com/office/drawing/2014/main" id="{AA8100D0-5CAA-0F43-A18F-C98551F49721}"/>
              </a:ext>
            </a:extLst>
          </p:cNvPr>
          <p:cNvPicPr>
            <a:picLocks noChangeAspect="1"/>
          </p:cNvPicPr>
          <p:nvPr>
            <a:videoFile r:link="rId7"/>
            <p:extLst>
              <p:ext uri="{DAA4B4D4-6D71-4841-9C94-3DE7FCFB9230}">
                <p14:media xmlns:p14="http://schemas.microsoft.com/office/powerpoint/2010/main" r:embed="rId6"/>
              </p:ext>
            </p:extLst>
          </p:nvPr>
        </p:nvPicPr>
        <p:blipFill rotWithShape="1">
          <a:blip r:embed="rId21"/>
          <a:srcRect l="8484" r="8484"/>
          <a:stretch/>
        </p:blipFill>
        <p:spPr>
          <a:xfrm>
            <a:off x="10350051" y="1111051"/>
            <a:ext cx="1762781" cy="2462426"/>
          </a:xfrm>
          <a:prstGeom prst="rect">
            <a:avLst/>
          </a:prstGeom>
          <a:ln w="12700">
            <a:solidFill>
              <a:schemeClr val="tx1"/>
            </a:solidFill>
          </a:ln>
        </p:spPr>
      </p:pic>
      <p:pic>
        <p:nvPicPr>
          <p:cNvPr id="30" name="sphere_video">
            <a:hlinkClick r:id="" action="ppaction://media"/>
            <a:extLst>
              <a:ext uri="{FF2B5EF4-FFF2-40B4-BE49-F238E27FC236}">
                <a16:creationId xmlns:a16="http://schemas.microsoft.com/office/drawing/2014/main" id="{52666D0F-EA97-3443-8525-3353AAE02293}"/>
              </a:ext>
            </a:extLst>
          </p:cNvPr>
          <p:cNvPicPr>
            <a:picLocks noChangeAspect="1"/>
          </p:cNvPicPr>
          <p:nvPr>
            <a:videoFile r:link="rId9"/>
            <p:extLst>
              <p:ext uri="{DAA4B4D4-6D71-4841-9C94-3DE7FCFB9230}">
                <p14:media xmlns:p14="http://schemas.microsoft.com/office/powerpoint/2010/main" r:embed="rId8"/>
              </p:ext>
            </p:extLst>
          </p:nvPr>
        </p:nvPicPr>
        <p:blipFill>
          <a:blip r:embed="rId22"/>
          <a:stretch>
            <a:fillRect/>
          </a:stretch>
        </p:blipFill>
        <p:spPr>
          <a:xfrm>
            <a:off x="6052545" y="3672804"/>
            <a:ext cx="2416502" cy="2462343"/>
          </a:xfrm>
          <a:prstGeom prst="rect">
            <a:avLst/>
          </a:prstGeom>
          <a:ln w="12700">
            <a:solidFill>
              <a:schemeClr val="tx1"/>
            </a:solidFill>
          </a:ln>
        </p:spPr>
      </p:pic>
      <p:pic>
        <p:nvPicPr>
          <p:cNvPr id="31" name="vase_video">
            <a:hlinkClick r:id="" action="ppaction://media"/>
            <a:extLst>
              <a:ext uri="{FF2B5EF4-FFF2-40B4-BE49-F238E27FC236}">
                <a16:creationId xmlns:a16="http://schemas.microsoft.com/office/drawing/2014/main" id="{1D089336-B768-0C48-ABC3-ED7DD2FAA8DC}"/>
              </a:ext>
            </a:extLst>
          </p:cNvPr>
          <p:cNvPicPr>
            <a:picLocks noChangeAspect="1"/>
          </p:cNvPicPr>
          <p:nvPr>
            <a:videoFile r:link="rId11"/>
            <p:extLst>
              <p:ext uri="{DAA4B4D4-6D71-4841-9C94-3DE7FCFB9230}">
                <p14:media xmlns:p14="http://schemas.microsoft.com/office/powerpoint/2010/main" r:embed="rId10"/>
              </p:ext>
            </p:extLst>
          </p:nvPr>
        </p:nvPicPr>
        <p:blipFill>
          <a:blip r:embed="rId23"/>
          <a:stretch>
            <a:fillRect/>
          </a:stretch>
        </p:blipFill>
        <p:spPr>
          <a:xfrm>
            <a:off x="10350051" y="3672244"/>
            <a:ext cx="1762781" cy="2463462"/>
          </a:xfrm>
          <a:prstGeom prst="rect">
            <a:avLst/>
          </a:prstGeom>
          <a:ln w="12700">
            <a:solidFill>
              <a:schemeClr val="tx1"/>
            </a:solidFill>
          </a:ln>
        </p:spPr>
      </p:pic>
      <p:sp>
        <p:nvSpPr>
          <p:cNvPr id="2" name="Rectangle 1">
            <a:extLst>
              <a:ext uri="{FF2B5EF4-FFF2-40B4-BE49-F238E27FC236}">
                <a16:creationId xmlns:a16="http://schemas.microsoft.com/office/drawing/2014/main" id="{018E14E0-C013-3846-A931-500116419AEC}"/>
              </a:ext>
            </a:extLst>
          </p:cNvPr>
          <p:cNvSpPr/>
          <p:nvPr/>
        </p:nvSpPr>
        <p:spPr>
          <a:xfrm>
            <a:off x="0" y="327238"/>
            <a:ext cx="12192000" cy="620352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8C742-7A30-0B4F-A2EB-72288B84CAC7}"/>
              </a:ext>
            </a:extLst>
          </p:cNvPr>
          <p:cNvSpPr/>
          <p:nvPr/>
        </p:nvSpPr>
        <p:spPr>
          <a:xfrm>
            <a:off x="1419057" y="1320731"/>
            <a:ext cx="9353886" cy="4216539"/>
          </a:xfrm>
          <a:prstGeom prst="rect">
            <a:avLst/>
          </a:prstGeom>
          <a:noFill/>
        </p:spPr>
        <p:txBody>
          <a:bodyPr wrap="square">
            <a:spAutoFit/>
          </a:bodyPr>
          <a:lstStyle/>
          <a:p>
            <a:r>
              <a:rPr lang="en-US" sz="8800" dirty="0"/>
              <a:t>Advantages:</a:t>
            </a:r>
          </a:p>
          <a:p>
            <a:pPr marL="800100" lvl="1" indent="-342900">
              <a:buFont typeface="Arial" panose="020B0604020202020204" pitchFamily="34" charset="0"/>
              <a:buChar char="•"/>
            </a:pPr>
            <a:r>
              <a:rPr lang="en-US" sz="6000" dirty="0"/>
              <a:t>  high resolution</a:t>
            </a:r>
          </a:p>
          <a:p>
            <a:pPr marL="800100" lvl="1" indent="-342900">
              <a:buFont typeface="Arial" panose="020B0604020202020204" pitchFamily="34" charset="0"/>
              <a:buChar char="•"/>
            </a:pPr>
            <a:r>
              <a:rPr lang="en-US" sz="6000" dirty="0"/>
              <a:t>  BRDF invariance</a:t>
            </a:r>
          </a:p>
          <a:p>
            <a:pPr marL="800100" lvl="1" indent="-342900">
              <a:buFont typeface="Arial" panose="020B0604020202020204" pitchFamily="34" charset="0"/>
              <a:buChar char="•"/>
            </a:pPr>
            <a:r>
              <a:rPr lang="en-US" sz="6000" dirty="0"/>
              <a:t>  convex &amp; concave shapes</a:t>
            </a:r>
          </a:p>
        </p:txBody>
      </p:sp>
    </p:spTree>
    <p:custDataLst>
      <p:tags r:id="rId1"/>
    </p:custDataLst>
    <p:extLst>
      <p:ext uri="{BB962C8B-B14F-4D97-AF65-F5344CB8AC3E}">
        <p14:creationId xmlns:p14="http://schemas.microsoft.com/office/powerpoint/2010/main" val="6914476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40" fill="hold"/>
                                        <p:tgtEl>
                                          <p:spTgt spid="28"/>
                                        </p:tgtEl>
                                      </p:cBhvr>
                                    </p:cmd>
                                  </p:childTnLst>
                                </p:cTn>
                              </p:par>
                              <p:par>
                                <p:cTn id="7" presetID="1" presetClass="mediacall" presetSubtype="0" fill="hold" nodeType="withEffect">
                                  <p:stCondLst>
                                    <p:cond delay="0"/>
                                  </p:stCondLst>
                                  <p:childTnLst>
                                    <p:cmd type="call" cmd="playFrom(0.0)">
                                      <p:cBhvr>
                                        <p:cTn id="8" dur="16900" fill="hold"/>
                                        <p:tgtEl>
                                          <p:spTgt spid="27"/>
                                        </p:tgtEl>
                                      </p:cBhvr>
                                    </p:cmd>
                                  </p:childTnLst>
                                </p:cTn>
                              </p:par>
                              <p:par>
                                <p:cTn id="9" presetID="1" presetClass="mediacall" presetSubtype="0" fill="hold" nodeType="withEffect">
                                  <p:stCondLst>
                                    <p:cond delay="0"/>
                                  </p:stCondLst>
                                  <p:childTnLst>
                                    <p:cmd type="call" cmd="playFrom(0.0)">
                                      <p:cBhvr>
                                        <p:cTn id="10" dur="14700" fill="hold"/>
                                        <p:tgtEl>
                                          <p:spTgt spid="30"/>
                                        </p:tgtEl>
                                      </p:cBhvr>
                                    </p:cmd>
                                  </p:childTnLst>
                                </p:cTn>
                              </p:par>
                              <p:par>
                                <p:cTn id="11" presetID="1" presetClass="mediacall" presetSubtype="0" fill="hold" nodeType="withEffect">
                                  <p:stCondLst>
                                    <p:cond delay="0"/>
                                  </p:stCondLst>
                                  <p:childTnLst>
                                    <p:cmd type="call" cmd="playFrom(0.0)">
                                      <p:cBhvr>
                                        <p:cTn id="12" dur="19100" fill="hold"/>
                                        <p:tgtEl>
                                          <p:spTgt spid="29"/>
                                        </p:tgtEl>
                                      </p:cBhvr>
                                    </p:cmd>
                                  </p:childTnLst>
                                </p:cTn>
                              </p:par>
                              <p:par>
                                <p:cTn id="13" presetID="1" presetClass="mediacall" presetSubtype="0" fill="hold" nodeType="withEffect">
                                  <p:stCondLst>
                                    <p:cond delay="0"/>
                                  </p:stCondLst>
                                  <p:childTnLst>
                                    <p:cmd type="call" cmd="playFrom(0.0)">
                                      <p:cBhvr>
                                        <p:cTn id="14" dur="16450" fill="hold"/>
                                        <p:tgtEl>
                                          <p:spTgt spid="31"/>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1" repeatCount="indefinite" fill="hold" display="0">
                  <p:stCondLst>
                    <p:cond delay="indefinite"/>
                  </p:stCondLst>
                </p:cTn>
                <p:tgtEl>
                  <p:spTgt spid="28"/>
                </p:tgtEl>
              </p:cMediaNode>
            </p:video>
            <p:video>
              <p:cMediaNode>
                <p:cTn id="22" repeatCount="indefinite" fill="hold" display="0">
                  <p:stCondLst>
                    <p:cond delay="indefinite"/>
                  </p:stCondLst>
                </p:cTn>
                <p:tgtEl>
                  <p:spTgt spid="27"/>
                </p:tgtEl>
              </p:cMediaNode>
            </p:video>
            <p:video>
              <p:cMediaNode>
                <p:cTn id="23" repeatCount="indefinite" fill="hold" display="0">
                  <p:stCondLst>
                    <p:cond delay="indefinite"/>
                  </p:stCondLst>
                </p:cTn>
                <p:tgtEl>
                  <p:spTgt spid="30"/>
                </p:tgtEl>
              </p:cMediaNode>
            </p:video>
            <p:video>
              <p:cMediaNode>
                <p:cTn id="24" repeatCount="indefinite" fill="hold" display="0">
                  <p:stCondLst>
                    <p:cond delay="indefinite"/>
                  </p:stCondLst>
                </p:cTn>
                <p:tgtEl>
                  <p:spTgt spid="29"/>
                </p:tgtEl>
              </p:cMediaNode>
            </p:video>
            <p:video>
              <p:cMediaNode>
                <p:cTn id="25" repeatCount="indefinite" fill="hold" display="0">
                  <p:stCondLst>
                    <p:cond delay="indefinite"/>
                  </p:stCondLst>
                </p:cTn>
                <p:tgtEl>
                  <p:spTgt spid="31"/>
                </p:tgtEl>
              </p:cMediaNode>
            </p:video>
          </p:childTnLst>
        </p:cTn>
      </p:par>
    </p:tnLst>
    <p:bldLst>
      <p:bldP spid="2" grpId="0" animBg="1"/>
      <p:bldP spid="11" grpId="0"/>
    </p:bldLst>
  </p:timing>
  <p:extLst>
    <p:ext uri="{E180D4A7-C9FB-4DFB-919C-405C955672EB}">
      <p14:showEvtLst xmlns:p14="http://schemas.microsoft.com/office/powerpoint/2010/main">
        <p14:playEvt time="12" objId="28"/>
        <p14:playEvt time="17" objId="27"/>
        <p14:playEvt time="22" objId="30"/>
        <p14:playEvt time="26" objId="29"/>
        <p14:playEvt time="30" objId="31"/>
        <p14:playEvt time="10763" objId="28"/>
        <p14:playEvt time="14826" objId="30"/>
        <p14:playEvt time="16591" objId="31"/>
        <p14:playEvt time="17025" objId="27"/>
        <p14:stopEvt time="18163" objId="28"/>
        <p14:stopEvt time="18163" objId="27"/>
        <p14:stopEvt time="18163" objId="30"/>
        <p14:stopEvt time="18163" objId="29"/>
        <p14:stopEvt time="18163" objId="31"/>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7467BB8-94D1-7D47-91E8-EB377DF93728}"/>
              </a:ext>
            </a:extLst>
          </p:cNvPr>
          <p:cNvGrpSpPr/>
          <p:nvPr/>
        </p:nvGrpSpPr>
        <p:grpSpPr>
          <a:xfrm>
            <a:off x="1138847" y="1051563"/>
            <a:ext cx="5440603" cy="5440603"/>
            <a:chOff x="138072" y="1078197"/>
            <a:chExt cx="5440603" cy="5440603"/>
          </a:xfrm>
        </p:grpSpPr>
        <p:pic>
          <p:nvPicPr>
            <p:cNvPr id="77" name="Picture 76">
              <a:extLst>
                <a:ext uri="{FF2B5EF4-FFF2-40B4-BE49-F238E27FC236}">
                  <a16:creationId xmlns:a16="http://schemas.microsoft.com/office/drawing/2014/main" id="{638E28A0-494A-3D45-A34E-5B9AEB3896A4}"/>
                </a:ext>
              </a:extLst>
            </p:cNvPr>
            <p:cNvPicPr>
              <a:picLocks noChangeAspect="1"/>
            </p:cNvPicPr>
            <p:nvPr/>
          </p:nvPicPr>
          <p:blipFill>
            <a:blip r:embed="rId4"/>
            <a:srcRect/>
            <a:stretch/>
          </p:blipFill>
          <p:spPr>
            <a:xfrm>
              <a:off x="138072" y="1078197"/>
              <a:ext cx="5440603" cy="5440603"/>
            </a:xfrm>
            <a:prstGeom prst="rect">
              <a:avLst/>
            </a:prstGeom>
          </p:spPr>
        </p:pic>
        <p:sp>
          <p:nvSpPr>
            <p:cNvPr id="78" name="Rectangle 77">
              <a:extLst>
                <a:ext uri="{FF2B5EF4-FFF2-40B4-BE49-F238E27FC236}">
                  <a16:creationId xmlns:a16="http://schemas.microsoft.com/office/drawing/2014/main" id="{DB5486E6-0D96-704A-9EA2-4C209B823816}"/>
                </a:ext>
              </a:extLst>
            </p:cNvPr>
            <p:cNvSpPr/>
            <p:nvPr/>
          </p:nvSpPr>
          <p:spPr>
            <a:xfrm rot="20996121">
              <a:off x="432984" y="1589006"/>
              <a:ext cx="1624510" cy="461665"/>
            </a:xfrm>
            <a:prstGeom prst="rect">
              <a:avLst/>
            </a:prstGeom>
          </p:spPr>
          <p:txBody>
            <a:bodyPr wrap="square">
              <a:spAutoFit/>
            </a:bodyPr>
            <a:lstStyle/>
            <a:p>
              <a:r>
                <a:rPr lang="en-US" sz="2400" kern="0" dirty="0">
                  <a:ea typeface="Helvetica" charset="0"/>
                  <a:cs typeface="Helvetica" charset="0"/>
                </a:rPr>
                <a:t>relay wall</a:t>
              </a:r>
              <a:endParaRPr lang="en-US" sz="2400" dirty="0"/>
            </a:p>
          </p:txBody>
        </p:sp>
        <p:sp>
          <p:nvSpPr>
            <p:cNvPr id="79" name="Rectangle 78">
              <a:extLst>
                <a:ext uri="{FF2B5EF4-FFF2-40B4-BE49-F238E27FC236}">
                  <a16:creationId xmlns:a16="http://schemas.microsoft.com/office/drawing/2014/main" id="{F6D591C7-7DE8-3749-B170-A03405F71CAC}"/>
                </a:ext>
              </a:extLst>
            </p:cNvPr>
            <p:cNvSpPr/>
            <p:nvPr/>
          </p:nvSpPr>
          <p:spPr>
            <a:xfrm>
              <a:off x="1835959" y="6026799"/>
              <a:ext cx="1358434" cy="489294"/>
            </a:xfrm>
            <a:prstGeom prst="rect">
              <a:avLst/>
            </a:prstGeom>
          </p:spPr>
          <p:txBody>
            <a:bodyPr wrap="square">
              <a:spAutoFit/>
            </a:bodyPr>
            <a:lstStyle/>
            <a:p>
              <a:r>
                <a:rPr lang="en-US" sz="2400" kern="0" dirty="0">
                  <a:ea typeface="Helvetica" charset="0"/>
                  <a:cs typeface="Helvetica" charset="0"/>
                </a:rPr>
                <a:t>occluder</a:t>
              </a:r>
              <a:endParaRPr lang="en-US" sz="2400" dirty="0"/>
            </a:p>
          </p:txBody>
        </p:sp>
        <p:sp>
          <p:nvSpPr>
            <p:cNvPr id="80" name="Rectangle 79">
              <a:extLst>
                <a:ext uri="{FF2B5EF4-FFF2-40B4-BE49-F238E27FC236}">
                  <a16:creationId xmlns:a16="http://schemas.microsoft.com/office/drawing/2014/main" id="{98EDA6BC-06E1-BD4E-92AD-98A93BA412BD}"/>
                </a:ext>
              </a:extLst>
            </p:cNvPr>
            <p:cNvSpPr/>
            <p:nvPr/>
          </p:nvSpPr>
          <p:spPr>
            <a:xfrm rot="20864077">
              <a:off x="1335416" y="2521350"/>
              <a:ext cx="1554617" cy="489294"/>
            </a:xfrm>
            <a:prstGeom prst="rect">
              <a:avLst/>
            </a:prstGeom>
            <a:noFill/>
            <a:ln>
              <a:noFill/>
            </a:ln>
          </p:spPr>
          <p:txBody>
            <a:bodyPr wrap="square">
              <a:spAutoFit/>
            </a:bodyPr>
            <a:lstStyle/>
            <a:p>
              <a:pPr lvl="0">
                <a:defRPr/>
              </a:pPr>
              <a:r>
                <a:rPr lang="en-US" sz="2400" kern="0" dirty="0">
                  <a:solidFill>
                    <a:schemeClr val="bg1"/>
                  </a:solidFill>
                  <a:ea typeface="Helvetica" charset="0"/>
                  <a:cs typeface="Helvetica" charset="0"/>
                </a:rPr>
                <a:t>scan point</a:t>
              </a:r>
              <a:endParaRPr lang="en-US" sz="2400" i="1" kern="0" dirty="0">
                <a:solidFill>
                  <a:schemeClr val="bg1"/>
                </a:solidFill>
                <a:ea typeface="Helvetica" charset="0"/>
                <a:cs typeface="Helvetica" charset="0"/>
              </a:endParaRPr>
            </a:p>
          </p:txBody>
        </p:sp>
        <p:sp>
          <p:nvSpPr>
            <p:cNvPr id="81" name="Rectangle 80">
              <a:extLst>
                <a:ext uri="{FF2B5EF4-FFF2-40B4-BE49-F238E27FC236}">
                  <a16:creationId xmlns:a16="http://schemas.microsoft.com/office/drawing/2014/main" id="{7950DC3C-02A4-DC4F-97A2-81AB25A2ABAF}"/>
                </a:ext>
              </a:extLst>
            </p:cNvPr>
            <p:cNvSpPr/>
            <p:nvPr/>
          </p:nvSpPr>
          <p:spPr>
            <a:xfrm>
              <a:off x="163472" y="5530392"/>
              <a:ext cx="2219707" cy="461665"/>
            </a:xfrm>
            <a:prstGeom prst="rect">
              <a:avLst/>
            </a:prstGeom>
          </p:spPr>
          <p:txBody>
            <a:bodyPr wrap="square">
              <a:spAutoFit/>
            </a:bodyPr>
            <a:lstStyle/>
            <a:p>
              <a:r>
                <a:rPr lang="en-US" sz="2400" kern="0" dirty="0">
                  <a:ea typeface="Helvetica" charset="0"/>
                  <a:cs typeface="Helvetica" charset="0"/>
                </a:rPr>
                <a:t>source &amp; sensor</a:t>
              </a:r>
              <a:endParaRPr lang="en-US" sz="2400" dirty="0"/>
            </a:p>
          </p:txBody>
        </p:sp>
        <p:sp>
          <p:nvSpPr>
            <p:cNvPr id="82" name="Rectangle 81">
              <a:extLst>
                <a:ext uri="{FF2B5EF4-FFF2-40B4-BE49-F238E27FC236}">
                  <a16:creationId xmlns:a16="http://schemas.microsoft.com/office/drawing/2014/main" id="{4B741FCD-C803-C542-9BC1-988A87FBB532}"/>
                </a:ext>
              </a:extLst>
            </p:cNvPr>
            <p:cNvSpPr/>
            <p:nvPr/>
          </p:nvSpPr>
          <p:spPr>
            <a:xfrm>
              <a:off x="3733800" y="5098891"/>
              <a:ext cx="1720553" cy="461665"/>
            </a:xfrm>
            <a:prstGeom prst="rect">
              <a:avLst/>
            </a:prstGeom>
          </p:spPr>
          <p:txBody>
            <a:bodyPr wrap="square">
              <a:spAutoFit/>
            </a:bodyPr>
            <a:lstStyle/>
            <a:p>
              <a:pPr algn="r"/>
              <a:r>
                <a:rPr lang="en-US" sz="2400" kern="0" dirty="0">
                  <a:ea typeface="Helvetica" charset="0"/>
                  <a:cs typeface="Helvetica" charset="0"/>
                </a:rPr>
                <a:t>NLOS object</a:t>
              </a:r>
              <a:endParaRPr lang="en-US" sz="2400" dirty="0"/>
            </a:p>
          </p:txBody>
        </p:sp>
        <p:sp>
          <p:nvSpPr>
            <p:cNvPr id="83" name="Oval 82">
              <a:extLst>
                <a:ext uri="{FF2B5EF4-FFF2-40B4-BE49-F238E27FC236}">
                  <a16:creationId xmlns:a16="http://schemas.microsoft.com/office/drawing/2014/main" id="{F1E6D9B9-FECE-9F43-B93A-069EEF75D298}"/>
                </a:ext>
              </a:extLst>
            </p:cNvPr>
            <p:cNvSpPr>
              <a:spLocks noChangeAspect="1"/>
            </p:cNvSpPr>
            <p:nvPr/>
          </p:nvSpPr>
          <p:spPr>
            <a:xfrm>
              <a:off x="2817969" y="2494936"/>
              <a:ext cx="182884" cy="182879"/>
            </a:xfrm>
            <a:prstGeom prst="ellipse">
              <a:avLst/>
            </a:prstGeom>
            <a:solidFill>
              <a:srgbClr val="E99B01"/>
            </a:solidFill>
            <a:ln>
              <a:solidFill>
                <a:srgbClr val="E99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900"/>
                </a:solidFill>
              </a:endParaRPr>
            </a:p>
          </p:txBody>
        </p:sp>
        <p:cxnSp>
          <p:nvCxnSpPr>
            <p:cNvPr id="84" name="Straight Connector 83">
              <a:extLst>
                <a:ext uri="{FF2B5EF4-FFF2-40B4-BE49-F238E27FC236}">
                  <a16:creationId xmlns:a16="http://schemas.microsoft.com/office/drawing/2014/main" id="{A1D5BA70-FA52-0B4E-8DEA-85A55C53D876}"/>
                </a:ext>
              </a:extLst>
            </p:cNvPr>
            <p:cNvCxnSpPr>
              <a:cxnSpLocks/>
              <a:stCxn id="83" idx="3"/>
            </p:cNvCxnSpPr>
            <p:nvPr/>
          </p:nvCxnSpPr>
          <p:spPr>
            <a:xfrm flipH="1">
              <a:off x="1251978" y="2651033"/>
              <a:ext cx="1592774" cy="1880424"/>
            </a:xfrm>
            <a:prstGeom prst="line">
              <a:avLst/>
            </a:prstGeom>
            <a:ln w="38100" cap="rnd">
              <a:solidFill>
                <a:schemeClr val="accent4">
                  <a:lumMod val="60000"/>
                  <a:lumOff val="40000"/>
                </a:schemeClr>
              </a:solidFill>
              <a:prstDash val="sysDash"/>
              <a:beve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95367B6-DFE5-4848-A5A1-41E79580C4DE}"/>
                </a:ext>
              </a:extLst>
            </p:cNvPr>
            <p:cNvCxnSpPr>
              <a:cxnSpLocks/>
              <a:stCxn id="83" idx="3"/>
            </p:cNvCxnSpPr>
            <p:nvPr/>
          </p:nvCxnSpPr>
          <p:spPr>
            <a:xfrm flipH="1">
              <a:off x="1801572" y="2651033"/>
              <a:ext cx="1043180" cy="2014501"/>
            </a:xfrm>
            <a:prstGeom prst="line">
              <a:avLst/>
            </a:prstGeom>
            <a:ln w="38100" cap="rnd">
              <a:solidFill>
                <a:schemeClr val="accent4">
                  <a:lumMod val="60000"/>
                  <a:lumOff val="40000"/>
                </a:schemeClr>
              </a:solidFill>
              <a:prstDash val="sysDash"/>
              <a:bevel/>
              <a:headEnd type="none" w="lg" len="med"/>
              <a:tailEnd type="none" w="med" len="med"/>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0245DF76-1B61-EA4C-B3FC-C82A0190FD21}"/>
              </a:ext>
            </a:extLst>
          </p:cNvPr>
          <p:cNvSpPr/>
          <p:nvPr/>
        </p:nvSpPr>
        <p:spPr>
          <a:xfrm>
            <a:off x="8837736" y="3144545"/>
            <a:ext cx="2836471" cy="2598919"/>
          </a:xfrm>
          <a:prstGeom prst="rect">
            <a:avLst/>
          </a:prstGeom>
          <a:solidFill>
            <a:srgbClr val="CC002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53BC635F-63DB-2C49-AD75-8623D1547AC7}"/>
              </a:ext>
            </a:extLst>
          </p:cNvPr>
          <p:cNvSpPr>
            <a:spLocks noGrp="1"/>
          </p:cNvSpPr>
          <p:nvPr>
            <p:ph type="title"/>
          </p:nvPr>
        </p:nvSpPr>
        <p:spPr>
          <a:xfrm>
            <a:off x="838200" y="-5726"/>
            <a:ext cx="10515600" cy="1325563"/>
          </a:xfrm>
        </p:spPr>
        <p:txBody>
          <a:bodyPr/>
          <a:lstStyle/>
          <a:p>
            <a:r>
              <a:rPr lang="en-US" altLang="zh-CN" dirty="0"/>
              <a:t>What are Fermat paths?</a:t>
            </a:r>
            <a:endParaRPr lang="en-US" dirty="0"/>
          </a:p>
        </p:txBody>
      </p:sp>
      <p:sp>
        <p:nvSpPr>
          <p:cNvPr id="57" name="Rectangle 56">
            <a:extLst>
              <a:ext uri="{FF2B5EF4-FFF2-40B4-BE49-F238E27FC236}">
                <a16:creationId xmlns:a16="http://schemas.microsoft.com/office/drawing/2014/main" id="{B2EF2843-26F3-304F-913D-68885EA20BD6}"/>
              </a:ext>
            </a:extLst>
          </p:cNvPr>
          <p:cNvSpPr/>
          <p:nvPr/>
        </p:nvSpPr>
        <p:spPr>
          <a:xfrm>
            <a:off x="7462349" y="810935"/>
            <a:ext cx="4584162" cy="2062103"/>
          </a:xfrm>
          <a:prstGeom prst="rect">
            <a:avLst/>
          </a:prstGeom>
        </p:spPr>
        <p:txBody>
          <a:bodyPr wrap="square">
            <a:spAutoFit/>
          </a:bodyPr>
          <a:lstStyle/>
          <a:p>
            <a:pPr marL="457200" indent="-457200">
              <a:buFont typeface="Arial" panose="020B0604020202020204" pitchFamily="34" charset="0"/>
              <a:buChar char="•"/>
            </a:pPr>
            <a:r>
              <a:rPr lang="en-US" altLang="zh-CN" sz="3200" dirty="0">
                <a:solidFill>
                  <a:srgbClr val="FFA900"/>
                </a:solidFill>
              </a:rPr>
              <a:t>Fermat pathlengths = </a:t>
            </a:r>
            <a:r>
              <a:rPr lang="en-US" altLang="zh-CN" sz="3200" dirty="0"/>
              <a:t>discontinuities </a:t>
            </a:r>
          </a:p>
          <a:p>
            <a:pPr marL="457200" indent="-457200">
              <a:buFont typeface="Arial" panose="020B0604020202020204" pitchFamily="34" charset="0"/>
              <a:buChar char="•"/>
            </a:pPr>
            <a:r>
              <a:rPr lang="en-US" altLang="zh-CN" sz="3200" dirty="0">
                <a:solidFill>
                  <a:srgbClr val="FFA900"/>
                </a:solidFill>
              </a:rPr>
              <a:t>Fermat paths =</a:t>
            </a:r>
          </a:p>
          <a:p>
            <a:r>
              <a:rPr lang="en-US" altLang="zh-CN" sz="3200" dirty="0"/>
              <a:t>     specular or boundary</a:t>
            </a:r>
          </a:p>
        </p:txBody>
      </p:sp>
      <p:sp>
        <p:nvSpPr>
          <p:cNvPr id="65" name="Title 10">
            <a:extLst>
              <a:ext uri="{FF2B5EF4-FFF2-40B4-BE49-F238E27FC236}">
                <a16:creationId xmlns:a16="http://schemas.microsoft.com/office/drawing/2014/main" id="{5653CB53-B042-264F-B965-84D3F52EA70D}"/>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grpSp>
        <p:nvGrpSpPr>
          <p:cNvPr id="2" name="Group 1">
            <a:extLst>
              <a:ext uri="{FF2B5EF4-FFF2-40B4-BE49-F238E27FC236}">
                <a16:creationId xmlns:a16="http://schemas.microsoft.com/office/drawing/2014/main" id="{1E2B7ABD-C7A7-4643-8429-ED730BF81058}"/>
              </a:ext>
            </a:extLst>
          </p:cNvPr>
          <p:cNvGrpSpPr/>
          <p:nvPr/>
        </p:nvGrpSpPr>
        <p:grpSpPr>
          <a:xfrm>
            <a:off x="8825150" y="3187409"/>
            <a:ext cx="3053611" cy="2555122"/>
            <a:chOff x="8639622" y="3134401"/>
            <a:chExt cx="3053611" cy="2555122"/>
          </a:xfrm>
        </p:grpSpPr>
        <p:cxnSp>
          <p:nvCxnSpPr>
            <p:cNvPr id="71" name="Straight Arrow Connector 70">
              <a:extLst>
                <a:ext uri="{FF2B5EF4-FFF2-40B4-BE49-F238E27FC236}">
                  <a16:creationId xmlns:a16="http://schemas.microsoft.com/office/drawing/2014/main" id="{ED39F664-8EFD-5242-8F5C-238C83CD943A}"/>
                </a:ext>
              </a:extLst>
            </p:cNvPr>
            <p:cNvCxnSpPr>
              <a:cxnSpLocks/>
            </p:cNvCxnSpPr>
            <p:nvPr/>
          </p:nvCxnSpPr>
          <p:spPr>
            <a:xfrm flipV="1">
              <a:off x="8640480" y="5689522"/>
              <a:ext cx="3052753" cy="1"/>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8DF014-6773-5146-9FEA-9C6F5C0A8E67}"/>
                </a:ext>
              </a:extLst>
            </p:cNvPr>
            <p:cNvCxnSpPr>
              <a:cxnSpLocks/>
            </p:cNvCxnSpPr>
            <p:nvPr/>
          </p:nvCxnSpPr>
          <p:spPr>
            <a:xfrm flipV="1">
              <a:off x="8639622" y="3134401"/>
              <a:ext cx="0" cy="2555121"/>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9E21AC24-AD55-804B-BCAF-1EA498FCFF03}"/>
              </a:ext>
            </a:extLst>
          </p:cNvPr>
          <p:cNvSpPr txBox="1"/>
          <p:nvPr/>
        </p:nvSpPr>
        <p:spPr>
          <a:xfrm rot="16200000" flipH="1">
            <a:off x="7112810" y="4198691"/>
            <a:ext cx="2856779" cy="461665"/>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intensity (# photons)</a:t>
            </a: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sp>
        <p:nvSpPr>
          <p:cNvPr id="30" name="TextBox 29">
            <a:extLst>
              <a:ext uri="{FF2B5EF4-FFF2-40B4-BE49-F238E27FC236}">
                <a16:creationId xmlns:a16="http://schemas.microsoft.com/office/drawing/2014/main" id="{EF37A835-2BFA-FB44-A395-78A5CEE2BFDE}"/>
              </a:ext>
            </a:extLst>
          </p:cNvPr>
          <p:cNvSpPr txBox="1"/>
          <p:nvPr/>
        </p:nvSpPr>
        <p:spPr>
          <a:xfrm>
            <a:off x="9894189" y="6023596"/>
            <a:ext cx="810373" cy="466169"/>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time</a:t>
            </a:r>
            <a:endParaRPr lang="en-US" altLang="zh-CN" sz="2400" kern="0" dirty="0">
              <a:solidFill>
                <a:prstClr val="white"/>
              </a:solidFill>
              <a:ea typeface="Helvetica" charset="0"/>
              <a:cs typeface="Helvetica"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75EBADB-47E7-CD49-AFC4-95B84C34B823}"/>
                  </a:ext>
                </a:extLst>
              </p:cNvPr>
              <p:cNvSpPr/>
              <p:nvPr/>
            </p:nvSpPr>
            <p:spPr>
              <a:xfrm>
                <a:off x="11576201" y="5692794"/>
                <a:ext cx="391845" cy="4573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kern="0" smtClean="0">
                          <a:solidFill>
                            <a:schemeClr val="tx1"/>
                          </a:solidFill>
                          <a:latin typeface="Cambria Math" panose="02040503050406030204" pitchFamily="18" charset="0"/>
                          <a:ea typeface="Cambria Math" panose="02040503050406030204" pitchFamily="18" charset="0"/>
                          <a:cs typeface="Helvetica" charset="0"/>
                        </a:rPr>
                        <m:t>𝜏</m:t>
                      </m:r>
                    </m:oMath>
                  </m:oMathPara>
                </a14:m>
                <a:endParaRPr lang="en-US" sz="2400" dirty="0">
                  <a:solidFill>
                    <a:schemeClr val="tx1"/>
                  </a:solidFill>
                </a:endParaRPr>
              </a:p>
            </p:txBody>
          </p:sp>
        </mc:Choice>
        <mc:Fallback xmlns="">
          <p:sp>
            <p:nvSpPr>
              <p:cNvPr id="3" name="Rectangle 2">
                <a:extLst>
                  <a:ext uri="{FF2B5EF4-FFF2-40B4-BE49-F238E27FC236}">
                    <a16:creationId xmlns:a16="http://schemas.microsoft.com/office/drawing/2014/main" id="{375EBADB-47E7-CD49-AFC4-95B84C34B823}"/>
                  </a:ext>
                </a:extLst>
              </p:cNvPr>
              <p:cNvSpPr>
                <a:spLocks noRot="1" noChangeAspect="1" noMove="1" noResize="1" noEditPoints="1" noAdjustHandles="1" noChangeArrowheads="1" noChangeShapeType="1" noTextEdit="1"/>
              </p:cNvSpPr>
              <p:nvPr/>
            </p:nvSpPr>
            <p:spPr>
              <a:xfrm>
                <a:off x="11576201" y="5692794"/>
                <a:ext cx="391845" cy="457352"/>
              </a:xfrm>
              <a:prstGeom prst="rect">
                <a:avLst/>
              </a:prstGeom>
              <a:blipFill>
                <a:blip r:embed="rId5"/>
                <a:stretch>
                  <a:fillRect/>
                </a:stretch>
              </a:blipFill>
            </p:spPr>
            <p:txBody>
              <a:bodyPr/>
              <a:lstStyle/>
              <a:p>
                <a:r>
                  <a:rPr lang="en-US">
                    <a:noFill/>
                  </a:rPr>
                  <a:t> </a:t>
                </a:r>
              </a:p>
            </p:txBody>
          </p:sp>
        </mc:Fallback>
      </mc:AlternateContent>
      <p:sp>
        <p:nvSpPr>
          <p:cNvPr id="4" name="Right Brace 3">
            <a:extLst>
              <a:ext uri="{FF2B5EF4-FFF2-40B4-BE49-F238E27FC236}">
                <a16:creationId xmlns:a16="http://schemas.microsoft.com/office/drawing/2014/main" id="{2108788B-EDE0-DC41-B016-847914640A7C}"/>
              </a:ext>
            </a:extLst>
          </p:cNvPr>
          <p:cNvSpPr/>
          <p:nvPr/>
        </p:nvSpPr>
        <p:spPr>
          <a:xfrm rot="19962978">
            <a:off x="4508386" y="2117257"/>
            <a:ext cx="489432" cy="2390782"/>
          </a:xfrm>
          <a:prstGeom prst="rightBrace">
            <a:avLst>
              <a:gd name="adj1" fmla="val 50508"/>
              <a:gd name="adj2" fmla="val 49771"/>
            </a:avLst>
          </a:prstGeom>
          <a:ln w="38100">
            <a:solidFill>
              <a:srgbClr val="CC002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7F0D9EE2-65D2-994E-A2DD-FDE0C05A9505}"/>
              </a:ext>
            </a:extLst>
          </p:cNvPr>
          <p:cNvSpPr/>
          <p:nvPr/>
        </p:nvSpPr>
        <p:spPr>
          <a:xfrm rot="20482307">
            <a:off x="-45187" y="2181309"/>
            <a:ext cx="7589520" cy="182880"/>
          </a:xfrm>
          <a:prstGeom prst="rect">
            <a:avLst/>
          </a:prstGeom>
          <a:solidFill>
            <a:srgbClr val="7B7B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sp>
        <p:nvSpPr>
          <p:cNvPr id="38" name="Rectangle 37">
            <a:extLst>
              <a:ext uri="{FF2B5EF4-FFF2-40B4-BE49-F238E27FC236}">
                <a16:creationId xmlns:a16="http://schemas.microsoft.com/office/drawing/2014/main" id="{E2117998-C4E8-6E41-8C8E-273EA81FBE51}"/>
              </a:ext>
            </a:extLst>
          </p:cNvPr>
          <p:cNvSpPr/>
          <p:nvPr/>
        </p:nvSpPr>
        <p:spPr>
          <a:xfrm rot="20482307">
            <a:off x="2488163" y="4861283"/>
            <a:ext cx="157134" cy="1885607"/>
          </a:xfrm>
          <a:prstGeom prst="rect">
            <a:avLst/>
          </a:prstGeom>
          <a:solidFill>
            <a:srgbClr val="7B7B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B0C6B94F-B978-E342-9E4C-AF1B6134F699}"/>
              </a:ext>
            </a:extLst>
          </p:cNvPr>
          <p:cNvSpPr>
            <a:spLocks noChangeAspect="1"/>
          </p:cNvSpPr>
          <p:nvPr/>
        </p:nvSpPr>
        <p:spPr>
          <a:xfrm rot="3951876">
            <a:off x="3663141" y="2098810"/>
            <a:ext cx="274320" cy="274320"/>
          </a:xfrm>
          <a:prstGeom prst="ellipse">
            <a:avLst/>
          </a:prstGeom>
          <a:solidFill>
            <a:schemeClr val="accent4">
              <a:lumMod val="60000"/>
              <a:lumOff val="40000"/>
            </a:schemeClr>
          </a:solidFill>
          <a:ln>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grpSp>
        <p:nvGrpSpPr>
          <p:cNvPr id="40" name="Group 39">
            <a:extLst>
              <a:ext uri="{FF2B5EF4-FFF2-40B4-BE49-F238E27FC236}">
                <a16:creationId xmlns:a16="http://schemas.microsoft.com/office/drawing/2014/main" id="{D0BE148B-30AA-7143-9374-F6D7365BB96E}"/>
              </a:ext>
            </a:extLst>
          </p:cNvPr>
          <p:cNvGrpSpPr>
            <a:grpSpLocks noChangeAspect="1"/>
          </p:cNvGrpSpPr>
          <p:nvPr/>
        </p:nvGrpSpPr>
        <p:grpSpPr>
          <a:xfrm rot="7534341">
            <a:off x="304643" y="4678377"/>
            <a:ext cx="660219" cy="261220"/>
            <a:chOff x="2106594" y="4074206"/>
            <a:chExt cx="442905" cy="165330"/>
          </a:xfrm>
        </p:grpSpPr>
        <p:sp>
          <p:nvSpPr>
            <p:cNvPr id="47" name="Rectangle 46">
              <a:extLst>
                <a:ext uri="{FF2B5EF4-FFF2-40B4-BE49-F238E27FC236}">
                  <a16:creationId xmlns:a16="http://schemas.microsoft.com/office/drawing/2014/main" id="{2D6D18B8-046D-AE4D-98D6-3D95B24AE535}"/>
                </a:ext>
              </a:extLst>
            </p:cNvPr>
            <p:cNvSpPr/>
            <p:nvPr/>
          </p:nvSpPr>
          <p:spPr>
            <a:xfrm rot="11801113" flipH="1">
              <a:off x="2106594" y="4074206"/>
              <a:ext cx="442905" cy="165330"/>
            </a:xfrm>
            <a:prstGeom prst="rect">
              <a:avLst/>
            </a:prstGeom>
            <a:solidFill>
              <a:srgbClr val="A6A6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401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 name="Oval 47">
              <a:extLst>
                <a:ext uri="{FF2B5EF4-FFF2-40B4-BE49-F238E27FC236}">
                  <a16:creationId xmlns:a16="http://schemas.microsoft.com/office/drawing/2014/main" id="{ED817D52-E567-3D46-B594-C3508BD25682}"/>
                </a:ext>
              </a:extLst>
            </p:cNvPr>
            <p:cNvSpPr>
              <a:spLocks noChangeAspect="1"/>
            </p:cNvSpPr>
            <p:nvPr/>
          </p:nvSpPr>
          <p:spPr>
            <a:xfrm rot="21259512">
              <a:off x="2216806" y="4097983"/>
              <a:ext cx="73430" cy="7343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41" name="Straight Connector 40">
            <a:extLst>
              <a:ext uri="{FF2B5EF4-FFF2-40B4-BE49-F238E27FC236}">
                <a16:creationId xmlns:a16="http://schemas.microsoft.com/office/drawing/2014/main" id="{5DFEC459-C293-F449-8A10-ACCAFE950CA2}"/>
              </a:ext>
            </a:extLst>
          </p:cNvPr>
          <p:cNvCxnSpPr>
            <a:cxnSpLocks/>
            <a:stCxn id="39" idx="5"/>
            <a:endCxn id="47" idx="1"/>
          </p:cNvCxnSpPr>
          <p:nvPr/>
        </p:nvCxnSpPr>
        <p:spPr>
          <a:xfrm flipH="1">
            <a:off x="895793" y="2364136"/>
            <a:ext cx="2855657" cy="2242787"/>
          </a:xfrm>
          <a:prstGeom prst="line">
            <a:avLst/>
          </a:prstGeom>
          <a:ln w="9525" cap="rnd">
            <a:solidFill>
              <a:schemeClr val="accent4">
                <a:lumMod val="60000"/>
                <a:lumOff val="40000"/>
              </a:schemeClr>
            </a:solidFill>
            <a:prstDash val="dash"/>
            <a:beve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23A057-8DBA-E245-81B4-F7315DE660A9}"/>
              </a:ext>
            </a:extLst>
          </p:cNvPr>
          <p:cNvCxnSpPr>
            <a:cxnSpLocks/>
            <a:stCxn id="45" idx="3"/>
            <a:endCxn id="39" idx="5"/>
          </p:cNvCxnSpPr>
          <p:nvPr/>
        </p:nvCxnSpPr>
        <p:spPr>
          <a:xfrm flipV="1">
            <a:off x="1540180" y="2364136"/>
            <a:ext cx="2211270" cy="2666821"/>
          </a:xfrm>
          <a:prstGeom prst="line">
            <a:avLst/>
          </a:prstGeom>
          <a:ln w="9525" cap="rnd">
            <a:solidFill>
              <a:schemeClr val="accent4">
                <a:lumMod val="60000"/>
                <a:lumOff val="40000"/>
              </a:schemeClr>
            </a:solidFill>
            <a:prstDash val="dash"/>
            <a:bevel/>
            <a:headEnd type="none" w="lg" len="med"/>
            <a:tailEnd type="none" w="med" len="med"/>
          </a:ln>
        </p:spPr>
        <p:style>
          <a:lnRef idx="1">
            <a:schemeClr val="accent1"/>
          </a:lnRef>
          <a:fillRef idx="0">
            <a:schemeClr val="accent1"/>
          </a:fillRef>
          <a:effectRef idx="0">
            <a:schemeClr val="accent1"/>
          </a:effectRef>
          <a:fontRef idx="minor">
            <a:schemeClr val="tx1"/>
          </a:fontRef>
        </p:style>
      </p:cxnSp>
      <p:sp>
        <p:nvSpPr>
          <p:cNvPr id="43" name="Freeform: Shape 136">
            <a:extLst>
              <a:ext uri="{FF2B5EF4-FFF2-40B4-BE49-F238E27FC236}">
                <a16:creationId xmlns:a16="http://schemas.microsoft.com/office/drawing/2014/main" id="{B7AEE7F4-5991-604A-8891-3E48EC734B99}"/>
              </a:ext>
            </a:extLst>
          </p:cNvPr>
          <p:cNvSpPr/>
          <p:nvPr/>
        </p:nvSpPr>
        <p:spPr>
          <a:xfrm rot="21109987" flipV="1">
            <a:off x="3523508" y="4448850"/>
            <a:ext cx="4127207" cy="1428854"/>
          </a:xfrm>
          <a:custGeom>
            <a:avLst/>
            <a:gdLst>
              <a:gd name="connsiteX0" fmla="*/ 0 w 4076700"/>
              <a:gd name="connsiteY0" fmla="*/ 0 h 1246125"/>
              <a:gd name="connsiteX1" fmla="*/ 38100 w 4076700"/>
              <a:gd name="connsiteY1" fmla="*/ 252412 h 1246125"/>
              <a:gd name="connsiteX2" fmla="*/ 219075 w 4076700"/>
              <a:gd name="connsiteY2" fmla="*/ 581025 h 1246125"/>
              <a:gd name="connsiteX3" fmla="*/ 571500 w 4076700"/>
              <a:gd name="connsiteY3" fmla="*/ 866775 h 1246125"/>
              <a:gd name="connsiteX4" fmla="*/ 871537 w 4076700"/>
              <a:gd name="connsiteY4" fmla="*/ 1014412 h 1246125"/>
              <a:gd name="connsiteX5" fmla="*/ 1114425 w 4076700"/>
              <a:gd name="connsiteY5" fmla="*/ 1123950 h 1246125"/>
              <a:gd name="connsiteX6" fmla="*/ 1423987 w 4076700"/>
              <a:gd name="connsiteY6" fmla="*/ 1190625 h 1246125"/>
              <a:gd name="connsiteX7" fmla="*/ 1809750 w 4076700"/>
              <a:gd name="connsiteY7" fmla="*/ 1233487 h 1246125"/>
              <a:gd name="connsiteX8" fmla="*/ 2286000 w 4076700"/>
              <a:gd name="connsiteY8" fmla="*/ 1243012 h 1246125"/>
              <a:gd name="connsiteX9" fmla="*/ 2614612 w 4076700"/>
              <a:gd name="connsiteY9" fmla="*/ 1185862 h 1246125"/>
              <a:gd name="connsiteX10" fmla="*/ 2962275 w 4076700"/>
              <a:gd name="connsiteY10" fmla="*/ 1100137 h 1246125"/>
              <a:gd name="connsiteX11" fmla="*/ 3262312 w 4076700"/>
              <a:gd name="connsiteY11" fmla="*/ 981075 h 1246125"/>
              <a:gd name="connsiteX12" fmla="*/ 3548062 w 4076700"/>
              <a:gd name="connsiteY12" fmla="*/ 814387 h 1246125"/>
              <a:gd name="connsiteX13" fmla="*/ 3757612 w 4076700"/>
              <a:gd name="connsiteY13" fmla="*/ 638175 h 1246125"/>
              <a:gd name="connsiteX14" fmla="*/ 3890962 w 4076700"/>
              <a:gd name="connsiteY14" fmla="*/ 490537 h 1246125"/>
              <a:gd name="connsiteX15" fmla="*/ 4005262 w 4076700"/>
              <a:gd name="connsiteY15" fmla="*/ 290512 h 1246125"/>
              <a:gd name="connsiteX16" fmla="*/ 4076700 w 4076700"/>
              <a:gd name="connsiteY16" fmla="*/ 42862 h 1246125"/>
              <a:gd name="connsiteX0" fmla="*/ 0 w 4076700"/>
              <a:gd name="connsiteY0" fmla="*/ 0 h 1246125"/>
              <a:gd name="connsiteX1" fmla="*/ 38100 w 4076700"/>
              <a:gd name="connsiteY1" fmla="*/ 252412 h 1246125"/>
              <a:gd name="connsiteX2" fmla="*/ 219075 w 4076700"/>
              <a:gd name="connsiteY2" fmla="*/ 581025 h 1246125"/>
              <a:gd name="connsiteX3" fmla="*/ 571500 w 4076700"/>
              <a:gd name="connsiteY3" fmla="*/ 866775 h 1246125"/>
              <a:gd name="connsiteX4" fmla="*/ 862012 w 4076700"/>
              <a:gd name="connsiteY4" fmla="*/ 1038224 h 1246125"/>
              <a:gd name="connsiteX5" fmla="*/ 1114425 w 4076700"/>
              <a:gd name="connsiteY5" fmla="*/ 1123950 h 1246125"/>
              <a:gd name="connsiteX6" fmla="*/ 1423987 w 4076700"/>
              <a:gd name="connsiteY6" fmla="*/ 1190625 h 1246125"/>
              <a:gd name="connsiteX7" fmla="*/ 1809750 w 4076700"/>
              <a:gd name="connsiteY7" fmla="*/ 1233487 h 1246125"/>
              <a:gd name="connsiteX8" fmla="*/ 2286000 w 4076700"/>
              <a:gd name="connsiteY8" fmla="*/ 1243012 h 1246125"/>
              <a:gd name="connsiteX9" fmla="*/ 2614612 w 4076700"/>
              <a:gd name="connsiteY9" fmla="*/ 1185862 h 1246125"/>
              <a:gd name="connsiteX10" fmla="*/ 2962275 w 4076700"/>
              <a:gd name="connsiteY10" fmla="*/ 1100137 h 1246125"/>
              <a:gd name="connsiteX11" fmla="*/ 3262312 w 4076700"/>
              <a:gd name="connsiteY11" fmla="*/ 981075 h 1246125"/>
              <a:gd name="connsiteX12" fmla="*/ 3548062 w 4076700"/>
              <a:gd name="connsiteY12" fmla="*/ 814387 h 1246125"/>
              <a:gd name="connsiteX13" fmla="*/ 3757612 w 4076700"/>
              <a:gd name="connsiteY13" fmla="*/ 638175 h 1246125"/>
              <a:gd name="connsiteX14" fmla="*/ 3890962 w 4076700"/>
              <a:gd name="connsiteY14" fmla="*/ 490537 h 1246125"/>
              <a:gd name="connsiteX15" fmla="*/ 4005262 w 4076700"/>
              <a:gd name="connsiteY15" fmla="*/ 290512 h 1246125"/>
              <a:gd name="connsiteX16" fmla="*/ 4076700 w 4076700"/>
              <a:gd name="connsiteY16" fmla="*/ 42862 h 1246125"/>
              <a:gd name="connsiteX0" fmla="*/ 0 w 4076700"/>
              <a:gd name="connsiteY0" fmla="*/ 0 h 1239146"/>
              <a:gd name="connsiteX1" fmla="*/ 38100 w 4076700"/>
              <a:gd name="connsiteY1" fmla="*/ 252412 h 1239146"/>
              <a:gd name="connsiteX2" fmla="*/ 219075 w 4076700"/>
              <a:gd name="connsiteY2" fmla="*/ 581025 h 1239146"/>
              <a:gd name="connsiteX3" fmla="*/ 571500 w 4076700"/>
              <a:gd name="connsiteY3" fmla="*/ 866775 h 1239146"/>
              <a:gd name="connsiteX4" fmla="*/ 862012 w 4076700"/>
              <a:gd name="connsiteY4" fmla="*/ 1038224 h 1239146"/>
              <a:gd name="connsiteX5" fmla="*/ 1114425 w 4076700"/>
              <a:gd name="connsiteY5" fmla="*/ 1123950 h 1239146"/>
              <a:gd name="connsiteX6" fmla="*/ 1423987 w 4076700"/>
              <a:gd name="connsiteY6" fmla="*/ 1190625 h 1239146"/>
              <a:gd name="connsiteX7" fmla="*/ 1809750 w 4076700"/>
              <a:gd name="connsiteY7" fmla="*/ 1233487 h 1239146"/>
              <a:gd name="connsiteX8" fmla="*/ 2281237 w 4076700"/>
              <a:gd name="connsiteY8" fmla="*/ 1233487 h 1239146"/>
              <a:gd name="connsiteX9" fmla="*/ 2614612 w 4076700"/>
              <a:gd name="connsiteY9" fmla="*/ 1185862 h 1239146"/>
              <a:gd name="connsiteX10" fmla="*/ 2962275 w 4076700"/>
              <a:gd name="connsiteY10" fmla="*/ 1100137 h 1239146"/>
              <a:gd name="connsiteX11" fmla="*/ 3262312 w 4076700"/>
              <a:gd name="connsiteY11" fmla="*/ 981075 h 1239146"/>
              <a:gd name="connsiteX12" fmla="*/ 3548062 w 4076700"/>
              <a:gd name="connsiteY12" fmla="*/ 814387 h 1239146"/>
              <a:gd name="connsiteX13" fmla="*/ 3757612 w 4076700"/>
              <a:gd name="connsiteY13" fmla="*/ 638175 h 1239146"/>
              <a:gd name="connsiteX14" fmla="*/ 3890962 w 4076700"/>
              <a:gd name="connsiteY14" fmla="*/ 490537 h 1239146"/>
              <a:gd name="connsiteX15" fmla="*/ 4005262 w 4076700"/>
              <a:gd name="connsiteY15" fmla="*/ 290512 h 1239146"/>
              <a:gd name="connsiteX16" fmla="*/ 4076700 w 4076700"/>
              <a:gd name="connsiteY16" fmla="*/ 42862 h 1239146"/>
              <a:gd name="connsiteX0" fmla="*/ 0 w 4076700"/>
              <a:gd name="connsiteY0" fmla="*/ 0 h 1239146"/>
              <a:gd name="connsiteX1" fmla="*/ 219075 w 4076700"/>
              <a:gd name="connsiteY1" fmla="*/ 581025 h 1239146"/>
              <a:gd name="connsiteX2" fmla="*/ 571500 w 4076700"/>
              <a:gd name="connsiteY2" fmla="*/ 866775 h 1239146"/>
              <a:gd name="connsiteX3" fmla="*/ 862012 w 4076700"/>
              <a:gd name="connsiteY3" fmla="*/ 1038224 h 1239146"/>
              <a:gd name="connsiteX4" fmla="*/ 1114425 w 4076700"/>
              <a:gd name="connsiteY4" fmla="*/ 1123950 h 1239146"/>
              <a:gd name="connsiteX5" fmla="*/ 1423987 w 4076700"/>
              <a:gd name="connsiteY5" fmla="*/ 1190625 h 1239146"/>
              <a:gd name="connsiteX6" fmla="*/ 1809750 w 4076700"/>
              <a:gd name="connsiteY6" fmla="*/ 1233487 h 1239146"/>
              <a:gd name="connsiteX7" fmla="*/ 2281237 w 4076700"/>
              <a:gd name="connsiteY7" fmla="*/ 1233487 h 1239146"/>
              <a:gd name="connsiteX8" fmla="*/ 2614612 w 4076700"/>
              <a:gd name="connsiteY8" fmla="*/ 1185862 h 1239146"/>
              <a:gd name="connsiteX9" fmla="*/ 2962275 w 4076700"/>
              <a:gd name="connsiteY9" fmla="*/ 1100137 h 1239146"/>
              <a:gd name="connsiteX10" fmla="*/ 3262312 w 4076700"/>
              <a:gd name="connsiteY10" fmla="*/ 981075 h 1239146"/>
              <a:gd name="connsiteX11" fmla="*/ 3548062 w 4076700"/>
              <a:gd name="connsiteY11" fmla="*/ 814387 h 1239146"/>
              <a:gd name="connsiteX12" fmla="*/ 3757612 w 4076700"/>
              <a:gd name="connsiteY12" fmla="*/ 638175 h 1239146"/>
              <a:gd name="connsiteX13" fmla="*/ 3890962 w 4076700"/>
              <a:gd name="connsiteY13" fmla="*/ 490537 h 1239146"/>
              <a:gd name="connsiteX14" fmla="*/ 4005262 w 4076700"/>
              <a:gd name="connsiteY14" fmla="*/ 290512 h 1239146"/>
              <a:gd name="connsiteX15" fmla="*/ 4076700 w 4076700"/>
              <a:gd name="connsiteY15" fmla="*/ 42862 h 1239146"/>
              <a:gd name="connsiteX0" fmla="*/ 0 w 3857625"/>
              <a:gd name="connsiteY0" fmla="*/ 538163 h 1196284"/>
              <a:gd name="connsiteX1" fmla="*/ 352425 w 3857625"/>
              <a:gd name="connsiteY1" fmla="*/ 823913 h 1196284"/>
              <a:gd name="connsiteX2" fmla="*/ 642937 w 3857625"/>
              <a:gd name="connsiteY2" fmla="*/ 995362 h 1196284"/>
              <a:gd name="connsiteX3" fmla="*/ 895350 w 3857625"/>
              <a:gd name="connsiteY3" fmla="*/ 1081088 h 1196284"/>
              <a:gd name="connsiteX4" fmla="*/ 1204912 w 3857625"/>
              <a:gd name="connsiteY4" fmla="*/ 1147763 h 1196284"/>
              <a:gd name="connsiteX5" fmla="*/ 1590675 w 3857625"/>
              <a:gd name="connsiteY5" fmla="*/ 1190625 h 1196284"/>
              <a:gd name="connsiteX6" fmla="*/ 2062162 w 3857625"/>
              <a:gd name="connsiteY6" fmla="*/ 1190625 h 1196284"/>
              <a:gd name="connsiteX7" fmla="*/ 2395537 w 3857625"/>
              <a:gd name="connsiteY7" fmla="*/ 1143000 h 1196284"/>
              <a:gd name="connsiteX8" fmla="*/ 2743200 w 3857625"/>
              <a:gd name="connsiteY8" fmla="*/ 1057275 h 1196284"/>
              <a:gd name="connsiteX9" fmla="*/ 3043237 w 3857625"/>
              <a:gd name="connsiteY9" fmla="*/ 938213 h 1196284"/>
              <a:gd name="connsiteX10" fmla="*/ 3328987 w 3857625"/>
              <a:gd name="connsiteY10" fmla="*/ 771525 h 1196284"/>
              <a:gd name="connsiteX11" fmla="*/ 3538537 w 3857625"/>
              <a:gd name="connsiteY11" fmla="*/ 595313 h 1196284"/>
              <a:gd name="connsiteX12" fmla="*/ 3671887 w 3857625"/>
              <a:gd name="connsiteY12" fmla="*/ 447675 h 1196284"/>
              <a:gd name="connsiteX13" fmla="*/ 3786187 w 3857625"/>
              <a:gd name="connsiteY13" fmla="*/ 247650 h 1196284"/>
              <a:gd name="connsiteX14" fmla="*/ 3857625 w 3857625"/>
              <a:gd name="connsiteY14" fmla="*/ 0 h 1196284"/>
              <a:gd name="connsiteX0" fmla="*/ 0 w 3786187"/>
              <a:gd name="connsiteY0" fmla="*/ 290513 h 948634"/>
              <a:gd name="connsiteX1" fmla="*/ 352425 w 3786187"/>
              <a:gd name="connsiteY1" fmla="*/ 576263 h 948634"/>
              <a:gd name="connsiteX2" fmla="*/ 642937 w 3786187"/>
              <a:gd name="connsiteY2" fmla="*/ 747712 h 948634"/>
              <a:gd name="connsiteX3" fmla="*/ 895350 w 3786187"/>
              <a:gd name="connsiteY3" fmla="*/ 833438 h 948634"/>
              <a:gd name="connsiteX4" fmla="*/ 1204912 w 3786187"/>
              <a:gd name="connsiteY4" fmla="*/ 900113 h 948634"/>
              <a:gd name="connsiteX5" fmla="*/ 1590675 w 3786187"/>
              <a:gd name="connsiteY5" fmla="*/ 942975 h 948634"/>
              <a:gd name="connsiteX6" fmla="*/ 2062162 w 3786187"/>
              <a:gd name="connsiteY6" fmla="*/ 942975 h 948634"/>
              <a:gd name="connsiteX7" fmla="*/ 2395537 w 3786187"/>
              <a:gd name="connsiteY7" fmla="*/ 895350 h 948634"/>
              <a:gd name="connsiteX8" fmla="*/ 2743200 w 3786187"/>
              <a:gd name="connsiteY8" fmla="*/ 809625 h 948634"/>
              <a:gd name="connsiteX9" fmla="*/ 3043237 w 3786187"/>
              <a:gd name="connsiteY9" fmla="*/ 690563 h 948634"/>
              <a:gd name="connsiteX10" fmla="*/ 3328987 w 3786187"/>
              <a:gd name="connsiteY10" fmla="*/ 523875 h 948634"/>
              <a:gd name="connsiteX11" fmla="*/ 3538537 w 3786187"/>
              <a:gd name="connsiteY11" fmla="*/ 347663 h 948634"/>
              <a:gd name="connsiteX12" fmla="*/ 3671887 w 3786187"/>
              <a:gd name="connsiteY12" fmla="*/ 200025 h 948634"/>
              <a:gd name="connsiteX13" fmla="*/ 3786187 w 3786187"/>
              <a:gd name="connsiteY13" fmla="*/ 0 h 948634"/>
              <a:gd name="connsiteX0" fmla="*/ 0 w 3671887"/>
              <a:gd name="connsiteY0" fmla="*/ 90488 h 748609"/>
              <a:gd name="connsiteX1" fmla="*/ 352425 w 3671887"/>
              <a:gd name="connsiteY1" fmla="*/ 376238 h 748609"/>
              <a:gd name="connsiteX2" fmla="*/ 642937 w 3671887"/>
              <a:gd name="connsiteY2" fmla="*/ 547687 h 748609"/>
              <a:gd name="connsiteX3" fmla="*/ 895350 w 3671887"/>
              <a:gd name="connsiteY3" fmla="*/ 633413 h 748609"/>
              <a:gd name="connsiteX4" fmla="*/ 1204912 w 3671887"/>
              <a:gd name="connsiteY4" fmla="*/ 700088 h 748609"/>
              <a:gd name="connsiteX5" fmla="*/ 1590675 w 3671887"/>
              <a:gd name="connsiteY5" fmla="*/ 742950 h 748609"/>
              <a:gd name="connsiteX6" fmla="*/ 2062162 w 3671887"/>
              <a:gd name="connsiteY6" fmla="*/ 742950 h 748609"/>
              <a:gd name="connsiteX7" fmla="*/ 2395537 w 3671887"/>
              <a:gd name="connsiteY7" fmla="*/ 695325 h 748609"/>
              <a:gd name="connsiteX8" fmla="*/ 2743200 w 3671887"/>
              <a:gd name="connsiteY8" fmla="*/ 609600 h 748609"/>
              <a:gd name="connsiteX9" fmla="*/ 3043237 w 3671887"/>
              <a:gd name="connsiteY9" fmla="*/ 490538 h 748609"/>
              <a:gd name="connsiteX10" fmla="*/ 3328987 w 3671887"/>
              <a:gd name="connsiteY10" fmla="*/ 323850 h 748609"/>
              <a:gd name="connsiteX11" fmla="*/ 3538537 w 3671887"/>
              <a:gd name="connsiteY11" fmla="*/ 147638 h 748609"/>
              <a:gd name="connsiteX12" fmla="*/ 3671887 w 3671887"/>
              <a:gd name="connsiteY12" fmla="*/ 0 h 748609"/>
              <a:gd name="connsiteX0" fmla="*/ 0 w 3671887"/>
              <a:gd name="connsiteY0" fmla="*/ 90488 h 748609"/>
              <a:gd name="connsiteX1" fmla="*/ 342253 w 3671887"/>
              <a:gd name="connsiteY1" fmla="*/ 389800 h 748609"/>
              <a:gd name="connsiteX2" fmla="*/ 642937 w 3671887"/>
              <a:gd name="connsiteY2" fmla="*/ 547687 h 748609"/>
              <a:gd name="connsiteX3" fmla="*/ 895350 w 3671887"/>
              <a:gd name="connsiteY3" fmla="*/ 633413 h 748609"/>
              <a:gd name="connsiteX4" fmla="*/ 1204912 w 3671887"/>
              <a:gd name="connsiteY4" fmla="*/ 700088 h 748609"/>
              <a:gd name="connsiteX5" fmla="*/ 1590675 w 3671887"/>
              <a:gd name="connsiteY5" fmla="*/ 742950 h 748609"/>
              <a:gd name="connsiteX6" fmla="*/ 2062162 w 3671887"/>
              <a:gd name="connsiteY6" fmla="*/ 742950 h 748609"/>
              <a:gd name="connsiteX7" fmla="*/ 2395537 w 3671887"/>
              <a:gd name="connsiteY7" fmla="*/ 695325 h 748609"/>
              <a:gd name="connsiteX8" fmla="*/ 2743200 w 3671887"/>
              <a:gd name="connsiteY8" fmla="*/ 609600 h 748609"/>
              <a:gd name="connsiteX9" fmla="*/ 3043237 w 3671887"/>
              <a:gd name="connsiteY9" fmla="*/ 490538 h 748609"/>
              <a:gd name="connsiteX10" fmla="*/ 3328987 w 3671887"/>
              <a:gd name="connsiteY10" fmla="*/ 323850 h 748609"/>
              <a:gd name="connsiteX11" fmla="*/ 3538537 w 3671887"/>
              <a:gd name="connsiteY11" fmla="*/ 147638 h 748609"/>
              <a:gd name="connsiteX12" fmla="*/ 3671887 w 3671887"/>
              <a:gd name="connsiteY12" fmla="*/ 0 h 748609"/>
              <a:gd name="connsiteX0" fmla="*/ 0 w 3538537"/>
              <a:gd name="connsiteY0" fmla="*/ 0 h 658121"/>
              <a:gd name="connsiteX1" fmla="*/ 342253 w 3538537"/>
              <a:gd name="connsiteY1" fmla="*/ 299312 h 658121"/>
              <a:gd name="connsiteX2" fmla="*/ 642937 w 3538537"/>
              <a:gd name="connsiteY2" fmla="*/ 457199 h 658121"/>
              <a:gd name="connsiteX3" fmla="*/ 895350 w 3538537"/>
              <a:gd name="connsiteY3" fmla="*/ 542925 h 658121"/>
              <a:gd name="connsiteX4" fmla="*/ 1204912 w 3538537"/>
              <a:gd name="connsiteY4" fmla="*/ 609600 h 658121"/>
              <a:gd name="connsiteX5" fmla="*/ 1590675 w 3538537"/>
              <a:gd name="connsiteY5" fmla="*/ 652462 h 658121"/>
              <a:gd name="connsiteX6" fmla="*/ 2062162 w 3538537"/>
              <a:gd name="connsiteY6" fmla="*/ 652462 h 658121"/>
              <a:gd name="connsiteX7" fmla="*/ 2395537 w 3538537"/>
              <a:gd name="connsiteY7" fmla="*/ 604837 h 658121"/>
              <a:gd name="connsiteX8" fmla="*/ 2743200 w 3538537"/>
              <a:gd name="connsiteY8" fmla="*/ 519112 h 658121"/>
              <a:gd name="connsiteX9" fmla="*/ 3043237 w 3538537"/>
              <a:gd name="connsiteY9" fmla="*/ 400050 h 658121"/>
              <a:gd name="connsiteX10" fmla="*/ 3328987 w 3538537"/>
              <a:gd name="connsiteY10" fmla="*/ 233362 h 658121"/>
              <a:gd name="connsiteX11" fmla="*/ 3538537 w 3538537"/>
              <a:gd name="connsiteY11" fmla="*/ 57150 h 658121"/>
              <a:gd name="connsiteX0" fmla="*/ 0 w 3328987"/>
              <a:gd name="connsiteY0" fmla="*/ 0 h 658121"/>
              <a:gd name="connsiteX1" fmla="*/ 342253 w 3328987"/>
              <a:gd name="connsiteY1" fmla="*/ 299312 h 658121"/>
              <a:gd name="connsiteX2" fmla="*/ 642937 w 3328987"/>
              <a:gd name="connsiteY2" fmla="*/ 457199 h 658121"/>
              <a:gd name="connsiteX3" fmla="*/ 895350 w 3328987"/>
              <a:gd name="connsiteY3" fmla="*/ 542925 h 658121"/>
              <a:gd name="connsiteX4" fmla="*/ 1204912 w 3328987"/>
              <a:gd name="connsiteY4" fmla="*/ 609600 h 658121"/>
              <a:gd name="connsiteX5" fmla="*/ 1590675 w 3328987"/>
              <a:gd name="connsiteY5" fmla="*/ 652462 h 658121"/>
              <a:gd name="connsiteX6" fmla="*/ 2062162 w 3328987"/>
              <a:gd name="connsiteY6" fmla="*/ 652462 h 658121"/>
              <a:gd name="connsiteX7" fmla="*/ 2395537 w 3328987"/>
              <a:gd name="connsiteY7" fmla="*/ 604837 h 658121"/>
              <a:gd name="connsiteX8" fmla="*/ 2743200 w 3328987"/>
              <a:gd name="connsiteY8" fmla="*/ 519112 h 658121"/>
              <a:gd name="connsiteX9" fmla="*/ 3043237 w 3328987"/>
              <a:gd name="connsiteY9" fmla="*/ 400050 h 658121"/>
              <a:gd name="connsiteX10" fmla="*/ 3328987 w 3328987"/>
              <a:gd name="connsiteY10" fmla="*/ 233362 h 65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8987" h="658121">
                <a:moveTo>
                  <a:pt x="0" y="0"/>
                </a:moveTo>
                <a:cubicBezTo>
                  <a:pt x="95250" y="144463"/>
                  <a:pt x="235097" y="223112"/>
                  <a:pt x="342253" y="299312"/>
                </a:cubicBezTo>
                <a:cubicBezTo>
                  <a:pt x="449409" y="375512"/>
                  <a:pt x="550754" y="416597"/>
                  <a:pt x="642937" y="457199"/>
                </a:cubicBezTo>
                <a:cubicBezTo>
                  <a:pt x="735120" y="497801"/>
                  <a:pt x="801687" y="517525"/>
                  <a:pt x="895350" y="542925"/>
                </a:cubicBezTo>
                <a:cubicBezTo>
                  <a:pt x="989013" y="568325"/>
                  <a:pt x="1089024" y="591344"/>
                  <a:pt x="1204912" y="609600"/>
                </a:cubicBezTo>
                <a:cubicBezTo>
                  <a:pt x="1320800" y="627856"/>
                  <a:pt x="1447800" y="645318"/>
                  <a:pt x="1590675" y="652462"/>
                </a:cubicBezTo>
                <a:cubicBezTo>
                  <a:pt x="1733550" y="659606"/>
                  <a:pt x="1928019" y="660399"/>
                  <a:pt x="2062162" y="652462"/>
                </a:cubicBezTo>
                <a:cubicBezTo>
                  <a:pt x="2196305" y="644525"/>
                  <a:pt x="2282031" y="627062"/>
                  <a:pt x="2395537" y="604837"/>
                </a:cubicBezTo>
                <a:cubicBezTo>
                  <a:pt x="2509043" y="582612"/>
                  <a:pt x="2635250" y="553243"/>
                  <a:pt x="2743200" y="519112"/>
                </a:cubicBezTo>
                <a:cubicBezTo>
                  <a:pt x="2851150" y="484981"/>
                  <a:pt x="2945606" y="447675"/>
                  <a:pt x="3043237" y="400050"/>
                </a:cubicBezTo>
                <a:cubicBezTo>
                  <a:pt x="3140868" y="352425"/>
                  <a:pt x="3246437" y="290512"/>
                  <a:pt x="3328987" y="233362"/>
                </a:cubicBezTo>
              </a:path>
            </a:pathLst>
          </a:custGeom>
          <a:noFill/>
          <a:ln w="50800" cap="rnd">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4" name="Group 43">
            <a:extLst>
              <a:ext uri="{FF2B5EF4-FFF2-40B4-BE49-F238E27FC236}">
                <a16:creationId xmlns:a16="http://schemas.microsoft.com/office/drawing/2014/main" id="{6F32AA46-F6D4-4642-AC4E-1B5E6299FCE1}"/>
              </a:ext>
            </a:extLst>
          </p:cNvPr>
          <p:cNvGrpSpPr>
            <a:grpSpLocks noChangeAspect="1"/>
          </p:cNvGrpSpPr>
          <p:nvPr/>
        </p:nvGrpSpPr>
        <p:grpSpPr>
          <a:xfrm rot="5400000">
            <a:off x="823310" y="4957077"/>
            <a:ext cx="877627" cy="917330"/>
            <a:chOff x="1760939" y="4338103"/>
            <a:chExt cx="650907" cy="641887"/>
          </a:xfrm>
        </p:grpSpPr>
        <p:sp>
          <p:nvSpPr>
            <p:cNvPr id="45" name="Isosceles Triangle 82">
              <a:extLst>
                <a:ext uri="{FF2B5EF4-FFF2-40B4-BE49-F238E27FC236}">
                  <a16:creationId xmlns:a16="http://schemas.microsoft.com/office/drawing/2014/main" id="{D391B8A6-FB68-0F44-944E-2DBD9E6A4443}"/>
                </a:ext>
              </a:extLst>
            </p:cNvPr>
            <p:cNvSpPr/>
            <p:nvPr/>
          </p:nvSpPr>
          <p:spPr>
            <a:xfrm rot="7488087">
              <a:off x="1737960" y="4361082"/>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45">
              <a:extLst>
                <a:ext uri="{FF2B5EF4-FFF2-40B4-BE49-F238E27FC236}">
                  <a16:creationId xmlns:a16="http://schemas.microsoft.com/office/drawing/2014/main" id="{1207F70A-5BA4-5044-AE0B-9F73EE43FED6}"/>
                </a:ext>
              </a:extLst>
            </p:cNvPr>
            <p:cNvSpPr/>
            <p:nvPr/>
          </p:nvSpPr>
          <p:spPr>
            <a:xfrm rot="7488087">
              <a:off x="1911223" y="4479367"/>
              <a:ext cx="494025" cy="507221"/>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5EA0F04-957A-CB46-BD68-9145C088CB09}"/>
                  </a:ext>
                </a:extLst>
              </p:cNvPr>
              <p:cNvSpPr/>
              <p:nvPr/>
            </p:nvSpPr>
            <p:spPr>
              <a:xfrm>
                <a:off x="5013242" y="2699994"/>
                <a:ext cx="2031687" cy="7386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kern="0" smtClean="0">
                              <a:solidFill>
                                <a:srgbClr val="CC002B"/>
                              </a:solidFill>
                              <a:latin typeface="Cambria Math" panose="02040503050406030204" pitchFamily="18" charset="0"/>
                              <a:ea typeface="Cambria Math" panose="02040503050406030204" pitchFamily="18" charset="0"/>
                            </a:rPr>
                          </m:ctrlPr>
                        </m:sSubPr>
                        <m:e>
                          <m:r>
                            <a:rPr lang="en-US" altLang="zh-CN" sz="2400" b="0" i="1" kern="0" smtClean="0">
                              <a:solidFill>
                                <a:srgbClr val="CC002B"/>
                              </a:solidFill>
                              <a:latin typeface="Cambria Math" panose="02040503050406030204" pitchFamily="18" charset="0"/>
                              <a:ea typeface="Cambria Math" panose="02040503050406030204" pitchFamily="18" charset="0"/>
                            </a:rPr>
                            <m:t>𝑙</m:t>
                          </m:r>
                        </m:e>
                        <m:sub>
                          <m:r>
                            <a:rPr lang="en-US" altLang="zh-CN" sz="2400" b="0" i="1" kern="0" smtClean="0">
                              <a:solidFill>
                                <a:srgbClr val="CC002B"/>
                              </a:solidFill>
                              <a:latin typeface="Cambria Math" panose="02040503050406030204" pitchFamily="18" charset="0"/>
                              <a:ea typeface="Cambria Math" panose="02040503050406030204" pitchFamily="18" charset="0"/>
                            </a:rPr>
                            <m:t>ℱ</m:t>
                          </m:r>
                        </m:sub>
                      </m:sSub>
                      <m:r>
                        <a:rPr lang="en-US" altLang="zh-CN" sz="2400" i="1" kern="0">
                          <a:solidFill>
                            <a:srgbClr val="CC002B"/>
                          </a:solidFill>
                          <a:latin typeface="Cambria Math" panose="02040503050406030204" pitchFamily="18" charset="0"/>
                          <a:ea typeface="Cambria Math" panose="02040503050406030204" pitchFamily="18" charset="0"/>
                        </a:rPr>
                        <m:t>=</m:t>
                      </m:r>
                      <m:f>
                        <m:fPr>
                          <m:ctrlPr>
                            <a:rPr lang="en-US" altLang="zh-CN" sz="2400" i="1" kern="0">
                              <a:solidFill>
                                <a:srgbClr val="CC002B"/>
                              </a:solidFill>
                              <a:latin typeface="Cambria Math" panose="02040503050406030204" pitchFamily="18" charset="0"/>
                              <a:ea typeface="Cambria Math" panose="02040503050406030204" pitchFamily="18" charset="0"/>
                            </a:rPr>
                          </m:ctrlPr>
                        </m:fPr>
                        <m:num>
                          <m:sSub>
                            <m:sSubPr>
                              <m:ctrlPr>
                                <a:rPr lang="en-US" sz="2400" i="1" kern="0">
                                  <a:solidFill>
                                    <a:srgbClr val="CC002B"/>
                                  </a:solidFill>
                                  <a:latin typeface="Cambria Math" panose="02040503050406030204" pitchFamily="18" charset="0"/>
                                  <a:ea typeface="Cambria Math" panose="02040503050406030204" pitchFamily="18" charset="0"/>
                                </a:rPr>
                              </m:ctrlPr>
                            </m:sSubPr>
                            <m:e>
                              <m:r>
                                <a:rPr lang="en-US" sz="2400" i="1" kern="0">
                                  <a:solidFill>
                                    <a:srgbClr val="CC002B"/>
                                  </a:solidFill>
                                  <a:latin typeface="Cambria Math" panose="02040503050406030204" pitchFamily="18" charset="0"/>
                                  <a:ea typeface="Cambria Math" panose="02040503050406030204" pitchFamily="18" charset="0"/>
                                  <a:cs typeface="Helvetica" charset="0"/>
                                </a:rPr>
                                <m:t>𝜏</m:t>
                              </m:r>
                            </m:e>
                            <m:sub>
                              <m:r>
                                <m:rPr>
                                  <m:sty m:val="p"/>
                                </m:rPr>
                                <a:rPr lang="en-US" sz="2400" b="0" i="0" kern="0" smtClean="0">
                                  <a:solidFill>
                                    <a:srgbClr val="CC002B"/>
                                  </a:solidFill>
                                  <a:latin typeface="Cambria Math" panose="02040503050406030204" pitchFamily="18" charset="0"/>
                                  <a:ea typeface="Cambria Math" panose="02040503050406030204" pitchFamily="18" charset="0"/>
                                </a:rPr>
                                <m:t>NLOS</m:t>
                              </m:r>
                            </m:sub>
                          </m:sSub>
                          <m:r>
                            <a:rPr lang="en-US" sz="2400" i="1" kern="0" smtClean="0">
                              <a:solidFill>
                                <a:srgbClr val="CC002B"/>
                              </a:solidFill>
                              <a:latin typeface="Cambria Math" panose="02040503050406030204" pitchFamily="18" charset="0"/>
                              <a:ea typeface="Cambria Math" panose="02040503050406030204" pitchFamily="18" charset="0"/>
                            </a:rPr>
                            <m:t>∙</m:t>
                          </m:r>
                          <m:r>
                            <a:rPr lang="en-US" sz="2400" b="0" i="1" kern="0" smtClean="0">
                              <a:solidFill>
                                <a:srgbClr val="CC002B"/>
                              </a:solidFill>
                              <a:latin typeface="Cambria Math" panose="02040503050406030204" pitchFamily="18" charset="0"/>
                              <a:ea typeface="Cambria Math" panose="02040503050406030204" pitchFamily="18" charset="0"/>
                            </a:rPr>
                            <m:t>𝑐</m:t>
                          </m:r>
                        </m:num>
                        <m:den>
                          <m:r>
                            <a:rPr lang="en-US" altLang="zh-CN" sz="2400" b="0" i="1" kern="0" smtClean="0">
                              <a:solidFill>
                                <a:srgbClr val="CC002B"/>
                              </a:solidFill>
                              <a:latin typeface="Cambria Math" panose="02040503050406030204" pitchFamily="18" charset="0"/>
                              <a:ea typeface="Cambria Math" panose="02040503050406030204" pitchFamily="18" charset="0"/>
                            </a:rPr>
                            <m:t>2</m:t>
                          </m:r>
                        </m:den>
                      </m:f>
                    </m:oMath>
                  </m:oMathPara>
                </a14:m>
                <a:endParaRPr lang="en-US" sz="2400" dirty="0">
                  <a:solidFill>
                    <a:srgbClr val="CC002B"/>
                  </a:solidFill>
                </a:endParaRPr>
              </a:p>
            </p:txBody>
          </p:sp>
        </mc:Choice>
        <mc:Fallback xmlns="">
          <p:sp>
            <p:nvSpPr>
              <p:cNvPr id="7" name="Rectangle 6">
                <a:extLst>
                  <a:ext uri="{FF2B5EF4-FFF2-40B4-BE49-F238E27FC236}">
                    <a16:creationId xmlns:a16="http://schemas.microsoft.com/office/drawing/2014/main" id="{C5EA0F04-957A-CB46-BD68-9145C088CB09}"/>
                  </a:ext>
                </a:extLst>
              </p:cNvPr>
              <p:cNvSpPr>
                <a:spLocks noRot="1" noChangeAspect="1" noMove="1" noResize="1" noEditPoints="1" noAdjustHandles="1" noChangeArrowheads="1" noChangeShapeType="1" noTextEdit="1"/>
              </p:cNvSpPr>
              <p:nvPr/>
            </p:nvSpPr>
            <p:spPr>
              <a:xfrm>
                <a:off x="5013242" y="2699994"/>
                <a:ext cx="2031687" cy="738634"/>
              </a:xfrm>
              <a:prstGeom prst="rect">
                <a:avLst/>
              </a:prstGeom>
              <a:blipFill>
                <a:blip r:embed="rId6"/>
                <a:stretch>
                  <a:fillRect b="-3390"/>
                </a:stretch>
              </a:blipFill>
            </p:spPr>
            <p:txBody>
              <a:bodyPr/>
              <a:lstStyle/>
              <a:p>
                <a:r>
                  <a:rPr lang="en-US">
                    <a:noFill/>
                  </a:rPr>
                  <a:t> </a:t>
                </a:r>
              </a:p>
            </p:txBody>
          </p:sp>
        </mc:Fallback>
      </mc:AlternateContent>
      <p:cxnSp>
        <p:nvCxnSpPr>
          <p:cNvPr id="97" name="Straight Connector 96">
            <a:extLst>
              <a:ext uri="{FF2B5EF4-FFF2-40B4-BE49-F238E27FC236}">
                <a16:creationId xmlns:a16="http://schemas.microsoft.com/office/drawing/2014/main" id="{77E6494F-B034-6541-8FE2-FBF46B86D465}"/>
              </a:ext>
            </a:extLst>
          </p:cNvPr>
          <p:cNvCxnSpPr>
            <a:cxnSpLocks noChangeAspect="1"/>
            <a:stCxn id="98" idx="2"/>
            <a:endCxn id="39" idx="6"/>
          </p:cNvCxnSpPr>
          <p:nvPr/>
        </p:nvCxnSpPr>
        <p:spPr>
          <a:xfrm flipH="1" flipV="1">
            <a:off x="3856385" y="2361140"/>
            <a:ext cx="1081613" cy="2153718"/>
          </a:xfrm>
          <a:prstGeom prst="line">
            <a:avLst/>
          </a:prstGeom>
          <a:ln w="38100" cap="rnd">
            <a:solidFill>
              <a:srgbClr val="CC002B"/>
            </a:solidFill>
            <a:beve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3E6069D-BDB7-5A4A-B896-5D5CFE77C302}"/>
              </a:ext>
            </a:extLst>
          </p:cNvPr>
          <p:cNvGrpSpPr/>
          <p:nvPr/>
        </p:nvGrpSpPr>
        <p:grpSpPr>
          <a:xfrm rot="579430">
            <a:off x="4336671" y="3516068"/>
            <a:ext cx="921420" cy="2018895"/>
            <a:chOff x="3680601" y="3400102"/>
            <a:chExt cx="495349" cy="1150386"/>
          </a:xfrm>
        </p:grpSpPr>
        <p:cxnSp>
          <p:nvCxnSpPr>
            <p:cNvPr id="67" name="Straight Connector 66">
              <a:extLst>
                <a:ext uri="{FF2B5EF4-FFF2-40B4-BE49-F238E27FC236}">
                  <a16:creationId xmlns:a16="http://schemas.microsoft.com/office/drawing/2014/main" id="{A7D34259-5212-3D45-AC58-8ED73E37AB22}"/>
                </a:ext>
              </a:extLst>
            </p:cNvPr>
            <p:cNvCxnSpPr>
              <a:cxnSpLocks/>
            </p:cNvCxnSpPr>
            <p:nvPr/>
          </p:nvCxnSpPr>
          <p:spPr>
            <a:xfrm rot="7943431">
              <a:off x="3490761" y="3865298"/>
              <a:ext cx="1115980" cy="254399"/>
            </a:xfrm>
            <a:prstGeom prst="line">
              <a:avLst/>
            </a:prstGeom>
            <a:ln w="28575">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136B2AC-4321-184E-BFC8-CF9D8951CD7C}"/>
                </a:ext>
              </a:extLst>
            </p:cNvPr>
            <p:cNvCxnSpPr>
              <a:cxnSpLocks/>
            </p:cNvCxnSpPr>
            <p:nvPr/>
          </p:nvCxnSpPr>
          <p:spPr>
            <a:xfrm rot="10192652">
              <a:off x="3680601" y="3400102"/>
              <a:ext cx="293784" cy="613550"/>
            </a:xfrm>
            <a:prstGeom prst="line">
              <a:avLst/>
            </a:prstGeom>
            <a:ln w="28575" cap="rnd">
              <a:solidFill>
                <a:schemeClr val="tx1"/>
              </a:solidFill>
              <a:prstDash val="sysDash"/>
              <a:bevel/>
              <a:headEnd type="none" w="lg" len="lg"/>
              <a:tailEnd type="arrow" w="med" len="med"/>
            </a:ln>
          </p:spPr>
          <p:style>
            <a:lnRef idx="1">
              <a:schemeClr val="accent1"/>
            </a:lnRef>
            <a:fillRef idx="0">
              <a:schemeClr val="accent1"/>
            </a:fillRef>
            <a:effectRef idx="0">
              <a:schemeClr val="accent1"/>
            </a:effectRef>
            <a:fontRef idx="minor">
              <a:schemeClr val="tx1"/>
            </a:fontRef>
          </p:style>
        </p:cxnSp>
      </p:grpSp>
      <p:sp>
        <p:nvSpPr>
          <p:cNvPr id="98" name="Oval 97">
            <a:extLst>
              <a:ext uri="{FF2B5EF4-FFF2-40B4-BE49-F238E27FC236}">
                <a16:creationId xmlns:a16="http://schemas.microsoft.com/office/drawing/2014/main" id="{964AB603-FA1A-B44B-931A-D554CCCDD0BC}"/>
              </a:ext>
            </a:extLst>
          </p:cNvPr>
          <p:cNvSpPr>
            <a:spLocks noChangeAspect="1"/>
          </p:cNvSpPr>
          <p:nvPr/>
        </p:nvSpPr>
        <p:spPr>
          <a:xfrm rot="3548959">
            <a:off x="4882311" y="4498685"/>
            <a:ext cx="228600" cy="228600"/>
          </a:xfrm>
          <a:prstGeom prst="ellipse">
            <a:avLst/>
          </a:prstGeom>
          <a:solidFill>
            <a:srgbClr val="CC002B"/>
          </a:solidFill>
          <a:ln w="12700">
            <a:solidFill>
              <a:srgbClr val="CC002B"/>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pic>
        <p:nvPicPr>
          <p:cNvPr id="49" name="Picture 48">
            <a:extLst>
              <a:ext uri="{FF2B5EF4-FFF2-40B4-BE49-F238E27FC236}">
                <a16:creationId xmlns:a16="http://schemas.microsoft.com/office/drawing/2014/main" id="{544D20D2-C3D4-9046-8E13-61BCA067E378}"/>
              </a:ext>
            </a:extLst>
          </p:cNvPr>
          <p:cNvPicPr>
            <a:picLocks noChangeAspect="1"/>
          </p:cNvPicPr>
          <p:nvPr/>
        </p:nvPicPr>
        <p:blipFill>
          <a:blip r:embed="rId7">
            <a:alphaModFix/>
          </a:blip>
          <a:stretch>
            <a:fillRect/>
          </a:stretch>
        </p:blipFill>
        <p:spPr>
          <a:xfrm>
            <a:off x="9601769" y="3333965"/>
            <a:ext cx="1954712" cy="2395049"/>
          </a:xfrm>
          <a:prstGeom prst="rect">
            <a:avLst/>
          </a:prstGeom>
        </p:spPr>
      </p:pic>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0268EAC6-64B8-A24D-A701-9C804200893C}"/>
                  </a:ext>
                </a:extLst>
              </p:cNvPr>
              <p:cNvSpPr/>
              <p:nvPr/>
            </p:nvSpPr>
            <p:spPr>
              <a:xfrm>
                <a:off x="9511229" y="5680940"/>
                <a:ext cx="1000530" cy="4214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kern="0">
                              <a:solidFill>
                                <a:srgbClr val="CC002B"/>
                              </a:solidFill>
                              <a:latin typeface="Cambria Math" panose="02040503050406030204" pitchFamily="18" charset="0"/>
                              <a:ea typeface="Cambria Math" panose="02040503050406030204" pitchFamily="18" charset="0"/>
                            </a:rPr>
                          </m:ctrlPr>
                        </m:sSubPr>
                        <m:e>
                          <m:r>
                            <a:rPr lang="en-US" sz="2400" i="1" kern="0">
                              <a:solidFill>
                                <a:srgbClr val="CC002B"/>
                              </a:solidFill>
                              <a:latin typeface="Cambria Math" panose="02040503050406030204" pitchFamily="18" charset="0"/>
                              <a:ea typeface="Cambria Math" panose="02040503050406030204" pitchFamily="18" charset="0"/>
                              <a:cs typeface="Helvetica" charset="0"/>
                            </a:rPr>
                            <m:t>𝜏</m:t>
                          </m:r>
                        </m:e>
                        <m:sub>
                          <m:r>
                            <m:rPr>
                              <m:sty m:val="p"/>
                            </m:rPr>
                            <a:rPr lang="en-US" sz="2400" kern="0">
                              <a:solidFill>
                                <a:srgbClr val="CC002B"/>
                              </a:solidFill>
                              <a:latin typeface="Cambria Math" panose="02040503050406030204" pitchFamily="18" charset="0"/>
                              <a:ea typeface="Cambria Math" panose="02040503050406030204" pitchFamily="18" charset="0"/>
                            </a:rPr>
                            <m:t>NLOS</m:t>
                          </m:r>
                        </m:sub>
                      </m:sSub>
                    </m:oMath>
                  </m:oMathPara>
                </a14:m>
                <a:endParaRPr lang="en-US" sz="2400" dirty="0">
                  <a:solidFill>
                    <a:srgbClr val="CC002B"/>
                  </a:solidFill>
                </a:endParaRPr>
              </a:p>
            </p:txBody>
          </p:sp>
        </mc:Choice>
        <mc:Fallback xmlns="">
          <p:sp>
            <p:nvSpPr>
              <p:cNvPr id="50" name="Rectangle 49">
                <a:extLst>
                  <a:ext uri="{FF2B5EF4-FFF2-40B4-BE49-F238E27FC236}">
                    <a16:creationId xmlns:a16="http://schemas.microsoft.com/office/drawing/2014/main" id="{0268EAC6-64B8-A24D-A701-9C804200893C}"/>
                  </a:ext>
                </a:extLst>
              </p:cNvPr>
              <p:cNvSpPr>
                <a:spLocks noRot="1" noChangeAspect="1" noMove="1" noResize="1" noEditPoints="1" noAdjustHandles="1" noChangeArrowheads="1" noChangeShapeType="1" noTextEdit="1"/>
              </p:cNvSpPr>
              <p:nvPr/>
            </p:nvSpPr>
            <p:spPr>
              <a:xfrm>
                <a:off x="9511229" y="5680940"/>
                <a:ext cx="1000530" cy="421493"/>
              </a:xfrm>
              <a:prstGeom prst="rect">
                <a:avLst/>
              </a:prstGeom>
              <a:blipFill>
                <a:blip r:embed="rId8"/>
                <a:stretch>
                  <a:fillRect b="-11429"/>
                </a:stretch>
              </a:blipFill>
            </p:spPr>
            <p:txBody>
              <a:bodyPr/>
              <a:lstStyle/>
              <a:p>
                <a:r>
                  <a:rPr lang="en-US">
                    <a:noFill/>
                  </a:rPr>
                  <a:t> </a:t>
                </a:r>
              </a:p>
            </p:txBody>
          </p:sp>
        </mc:Fallback>
      </mc:AlternateContent>
      <p:cxnSp>
        <p:nvCxnSpPr>
          <p:cNvPr id="99" name="Straight Connector 98">
            <a:extLst>
              <a:ext uri="{FF2B5EF4-FFF2-40B4-BE49-F238E27FC236}">
                <a16:creationId xmlns:a16="http://schemas.microsoft.com/office/drawing/2014/main" id="{99EF9BED-27B5-0C4A-8E84-8B2C6973D9A9}"/>
              </a:ext>
            </a:extLst>
          </p:cNvPr>
          <p:cNvCxnSpPr>
            <a:cxnSpLocks/>
          </p:cNvCxnSpPr>
          <p:nvPr/>
        </p:nvCxnSpPr>
        <p:spPr>
          <a:xfrm>
            <a:off x="9673420" y="3199733"/>
            <a:ext cx="12879" cy="250931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F4A425-F59D-834F-B47A-35A3CFC4779E}"/>
              </a:ext>
            </a:extLst>
          </p:cNvPr>
          <p:cNvSpPr txBox="1"/>
          <p:nvPr/>
        </p:nvSpPr>
        <p:spPr>
          <a:xfrm>
            <a:off x="2769966" y="3517431"/>
            <a:ext cx="2058391" cy="1200329"/>
          </a:xfrm>
          <a:prstGeom prst="rect">
            <a:avLst/>
          </a:prstGeom>
          <a:noFill/>
        </p:spPr>
        <p:txBody>
          <a:bodyPr wrap="square" rtlCol="0">
            <a:spAutoFit/>
          </a:bodyPr>
          <a:lstStyle/>
          <a:p>
            <a:r>
              <a:rPr lang="en-US" sz="2400" dirty="0"/>
              <a:t>specular: </a:t>
            </a:r>
          </a:p>
          <a:p>
            <a:r>
              <a:rPr lang="en-US" sz="2400" dirty="0"/>
              <a:t>ray parallel to surface normal</a:t>
            </a:r>
          </a:p>
        </p:txBody>
      </p:sp>
      <p:sp>
        <p:nvSpPr>
          <p:cNvPr id="52" name="TextBox 51">
            <a:extLst>
              <a:ext uri="{FF2B5EF4-FFF2-40B4-BE49-F238E27FC236}">
                <a16:creationId xmlns:a16="http://schemas.microsoft.com/office/drawing/2014/main" id="{40EE3267-6BE7-F045-8342-1A503D6B5E6C}"/>
              </a:ext>
            </a:extLst>
          </p:cNvPr>
          <p:cNvSpPr txBox="1"/>
          <p:nvPr/>
        </p:nvSpPr>
        <p:spPr>
          <a:xfrm rot="20526209">
            <a:off x="2877466" y="1508497"/>
            <a:ext cx="1463710" cy="461665"/>
          </a:xfrm>
          <a:prstGeom prst="rect">
            <a:avLst/>
          </a:prstGeom>
          <a:noFill/>
        </p:spPr>
        <p:txBody>
          <a:bodyPr wrap="square" rtlCol="0">
            <a:spAutoFit/>
          </a:bodyPr>
          <a:lstStyle/>
          <a:p>
            <a:pPr lvl="0" algn="ctr">
              <a:defRPr/>
            </a:pPr>
            <a:r>
              <a:rPr lang="en-US" sz="2400" kern="0" dirty="0">
                <a:solidFill>
                  <a:prstClr val="white"/>
                </a:solidFill>
                <a:ea typeface="Helvetica" charset="0"/>
                <a:cs typeface="Helvetica" charset="0"/>
              </a:rPr>
              <a:t>scan point</a:t>
            </a:r>
          </a:p>
        </p:txBody>
      </p:sp>
      <p:sp>
        <p:nvSpPr>
          <p:cNvPr id="54" name="TextBox 53">
            <a:extLst>
              <a:ext uri="{FF2B5EF4-FFF2-40B4-BE49-F238E27FC236}">
                <a16:creationId xmlns:a16="http://schemas.microsoft.com/office/drawing/2014/main" id="{06404559-8A4D-9540-8014-F6A449506535}"/>
              </a:ext>
            </a:extLst>
          </p:cNvPr>
          <p:cNvSpPr txBox="1"/>
          <p:nvPr/>
        </p:nvSpPr>
        <p:spPr>
          <a:xfrm>
            <a:off x="3701558" y="6025848"/>
            <a:ext cx="1835365" cy="461665"/>
          </a:xfrm>
          <a:prstGeom prst="rect">
            <a:avLst/>
          </a:prstGeom>
          <a:noFill/>
        </p:spPr>
        <p:txBody>
          <a:bodyPr wrap="square" rtlCol="0">
            <a:spAutoFit/>
          </a:bodyPr>
          <a:lstStyle/>
          <a:p>
            <a:pPr lvl="0" algn="ctr">
              <a:defRPr/>
            </a:pPr>
            <a:r>
              <a:rPr lang="en-US" sz="2400" kern="0" dirty="0">
                <a:solidFill>
                  <a:prstClr val="white"/>
                </a:solidFill>
                <a:ea typeface="Helvetica" charset="0"/>
                <a:cs typeface="Helvetica" charset="0"/>
              </a:rPr>
              <a:t>NLOS surface</a:t>
            </a:r>
          </a:p>
        </p:txBody>
      </p:sp>
      <p:sp>
        <p:nvSpPr>
          <p:cNvPr id="51" name="Rectangle 50">
            <a:extLst>
              <a:ext uri="{FF2B5EF4-FFF2-40B4-BE49-F238E27FC236}">
                <a16:creationId xmlns:a16="http://schemas.microsoft.com/office/drawing/2014/main" id="{9B5FBE14-ABF7-4145-BF20-0FA1E7F08385}"/>
              </a:ext>
            </a:extLst>
          </p:cNvPr>
          <p:cNvSpPr/>
          <p:nvPr/>
        </p:nvSpPr>
        <p:spPr>
          <a:xfrm rot="20494033">
            <a:off x="-4338" y="2770208"/>
            <a:ext cx="1375400" cy="461665"/>
          </a:xfrm>
          <a:prstGeom prst="rect">
            <a:avLst/>
          </a:prstGeom>
        </p:spPr>
        <p:txBody>
          <a:bodyPr wrap="square">
            <a:spAutoFit/>
          </a:bodyPr>
          <a:lstStyle/>
          <a:p>
            <a:r>
              <a:rPr lang="en-US" sz="2400" kern="0" dirty="0">
                <a:ea typeface="Helvetica" charset="0"/>
                <a:cs typeface="Helvetica" charset="0"/>
              </a:rPr>
              <a:t>relay wall</a:t>
            </a:r>
            <a:endParaRPr lang="en-US" sz="2400" dirty="0"/>
          </a:p>
        </p:txBody>
      </p:sp>
    </p:spTree>
    <p:custDataLst>
      <p:tags r:id="rId1"/>
    </p:custDataLst>
    <p:extLst>
      <p:ext uri="{BB962C8B-B14F-4D97-AF65-F5344CB8AC3E}">
        <p14:creationId xmlns:p14="http://schemas.microsoft.com/office/powerpoint/2010/main" val="6574125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25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5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5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5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5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5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5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25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25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25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
                                            <p:txEl>
                                              <p:pRg st="0" end="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7">
                                            <p:txEl>
                                              <p:pRg st="1" end="1"/>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4" grpId="0"/>
      <p:bldP spid="30" grpId="0"/>
      <p:bldP spid="3" grpId="0"/>
      <p:bldP spid="4" grpId="0" animBg="1"/>
      <p:bldP spid="35" grpId="0" animBg="1"/>
      <p:bldP spid="38" grpId="0" animBg="1"/>
      <p:bldP spid="39" grpId="0" animBg="1"/>
      <p:bldP spid="43" grpId="0" animBg="1"/>
      <p:bldP spid="7" grpId="0"/>
      <p:bldP spid="98" grpId="0" animBg="1"/>
      <p:bldP spid="50" grpId="0"/>
      <p:bldP spid="5" grpId="0"/>
      <p:bldP spid="52" grpId="0"/>
      <p:bldP spid="54"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85642EF-70A0-1F4E-BBE3-5F6116F7A789}"/>
              </a:ext>
            </a:extLst>
          </p:cNvPr>
          <p:cNvCxnSpPr>
            <a:cxnSpLocks noChangeAspect="1"/>
          </p:cNvCxnSpPr>
          <p:nvPr/>
        </p:nvCxnSpPr>
        <p:spPr>
          <a:xfrm flipH="1" flipV="1">
            <a:off x="3687794" y="2042239"/>
            <a:ext cx="1561341" cy="3108960"/>
          </a:xfrm>
          <a:prstGeom prst="line">
            <a:avLst/>
          </a:prstGeom>
          <a:ln w="38100" cap="rnd">
            <a:solidFill>
              <a:srgbClr val="4169E1"/>
            </a:solidFill>
            <a:prstDash val="sysDash"/>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2A8E4C28-0314-554E-B568-8EF5EED7E93C}"/>
              </a:ext>
            </a:extLst>
          </p:cNvPr>
          <p:cNvSpPr txBox="1">
            <a:spLocks/>
          </p:cNvSpPr>
          <p:nvPr/>
        </p:nvSpPr>
        <p:spPr>
          <a:xfrm>
            <a:off x="838199" y="-5726"/>
            <a:ext cx="112083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Fermat Flow: Point and Normal Reconstruction</a:t>
            </a:r>
          </a:p>
        </p:txBody>
      </p:sp>
      <p:sp>
        <p:nvSpPr>
          <p:cNvPr id="22" name="Partial Circle 14">
            <a:extLst>
              <a:ext uri="{FF2B5EF4-FFF2-40B4-BE49-F238E27FC236}">
                <a16:creationId xmlns:a16="http://schemas.microsoft.com/office/drawing/2014/main" id="{44E79126-2923-F648-B67B-4EC9FD859829}"/>
              </a:ext>
            </a:extLst>
          </p:cNvPr>
          <p:cNvSpPr/>
          <p:nvPr/>
        </p:nvSpPr>
        <p:spPr>
          <a:xfrm rot="20483191">
            <a:off x="1488771" y="-362338"/>
            <a:ext cx="4860104" cy="5180329"/>
          </a:xfrm>
          <a:prstGeom prst="pie">
            <a:avLst>
              <a:gd name="adj1" fmla="val 0"/>
              <a:gd name="adj2" fmla="val 10781811"/>
            </a:avLst>
          </a:prstGeom>
          <a:noFill/>
          <a:ln w="25400">
            <a:solidFill>
              <a:srgbClr val="CC002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Title 10">
            <a:extLst>
              <a:ext uri="{FF2B5EF4-FFF2-40B4-BE49-F238E27FC236}">
                <a16:creationId xmlns:a16="http://schemas.microsoft.com/office/drawing/2014/main" id="{1890FDF0-58EC-BF4E-9CD9-9E5A84E0153B}"/>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CF9047E3-72A4-1941-9436-17C6214EF962}"/>
                  </a:ext>
                </a:extLst>
              </p:cNvPr>
              <p:cNvSpPr/>
              <p:nvPr/>
            </p:nvSpPr>
            <p:spPr>
              <a:xfrm>
                <a:off x="7920563" y="5688622"/>
                <a:ext cx="167416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kern="0" smtClean="0">
                              <a:solidFill>
                                <a:srgbClr val="FFA900"/>
                              </a:solidFill>
                              <a:latin typeface="Cambria Math" panose="02040503050406030204" pitchFamily="18" charset="0"/>
                              <a:ea typeface="Cambria Math" panose="02040503050406030204" pitchFamily="18" charset="0"/>
                            </a:rPr>
                          </m:ctrlPr>
                        </m:sSubPr>
                        <m:e>
                          <m:r>
                            <a:rPr lang="en-US" sz="2400" i="1" kern="0">
                              <a:solidFill>
                                <a:srgbClr val="FFA900"/>
                              </a:solidFill>
                              <a:latin typeface="Cambria Math" panose="02040503050406030204" pitchFamily="18" charset="0"/>
                              <a:ea typeface="Cambria Math" panose="02040503050406030204" pitchFamily="18" charset="0"/>
                              <a:cs typeface="Helvetica" charset="0"/>
                            </a:rPr>
                            <m:t>𝜏</m:t>
                          </m:r>
                        </m:e>
                        <m:sub>
                          <m:r>
                            <m:rPr>
                              <m:sty m:val="p"/>
                            </m:rPr>
                            <a:rPr lang="en-US" sz="2400" kern="0">
                              <a:solidFill>
                                <a:srgbClr val="FFA900"/>
                              </a:solidFill>
                              <a:latin typeface="Cambria Math" panose="02040503050406030204" pitchFamily="18" charset="0"/>
                              <a:ea typeface="Cambria Math" panose="02040503050406030204" pitchFamily="18" charset="0"/>
                            </a:rPr>
                            <m:t>NLOS</m:t>
                          </m:r>
                        </m:sub>
                      </m:sSub>
                      <m:r>
                        <a:rPr lang="en-US" sz="2400" b="0" i="1" kern="0" smtClean="0">
                          <a:solidFill>
                            <a:srgbClr val="FFA900"/>
                          </a:solidFill>
                          <a:latin typeface="Cambria Math" panose="02040503050406030204" pitchFamily="18" charset="0"/>
                          <a:ea typeface="Cambria Math" panose="02040503050406030204" pitchFamily="18" charset="0"/>
                        </a:rPr>
                        <m:t>+</m:t>
                      </m:r>
                      <m:r>
                        <a:rPr lang="en-US" sz="2400" b="0" i="1" kern="0" smtClean="0">
                          <a:solidFill>
                            <a:srgbClr val="FFA900"/>
                          </a:solidFill>
                          <a:latin typeface="Cambria Math" panose="02040503050406030204" pitchFamily="18" charset="0"/>
                          <a:ea typeface="Cambria Math" panose="02040503050406030204" pitchFamily="18" charset="0"/>
                        </a:rPr>
                        <m:t>𝑑</m:t>
                      </m:r>
                      <m:r>
                        <a:rPr lang="en-US" sz="2400" b="0" i="1" kern="0" smtClean="0">
                          <a:solidFill>
                            <a:srgbClr val="FFA900"/>
                          </a:solidFill>
                          <a:latin typeface="Cambria Math" panose="02040503050406030204" pitchFamily="18" charset="0"/>
                          <a:ea typeface="Cambria Math" panose="02040503050406030204" pitchFamily="18" charset="0"/>
                        </a:rPr>
                        <m:t>𝜏</m:t>
                      </m:r>
                    </m:oMath>
                  </m:oMathPara>
                </a14:m>
                <a:endParaRPr lang="en-US" sz="2400" dirty="0">
                  <a:solidFill>
                    <a:srgbClr val="FFA900"/>
                  </a:solidFill>
                </a:endParaRPr>
              </a:p>
            </p:txBody>
          </p:sp>
        </mc:Choice>
        <mc:Fallback xmlns="">
          <p:sp>
            <p:nvSpPr>
              <p:cNvPr id="117" name="Rectangle 116">
                <a:extLst>
                  <a:ext uri="{FF2B5EF4-FFF2-40B4-BE49-F238E27FC236}">
                    <a16:creationId xmlns:a16="http://schemas.microsoft.com/office/drawing/2014/main" id="{CF9047E3-72A4-1941-9436-17C6214EF962}"/>
                  </a:ext>
                </a:extLst>
              </p:cNvPr>
              <p:cNvSpPr>
                <a:spLocks noRot="1" noChangeAspect="1" noMove="1" noResize="1" noEditPoints="1" noAdjustHandles="1" noChangeArrowheads="1" noChangeShapeType="1" noTextEdit="1"/>
              </p:cNvSpPr>
              <p:nvPr/>
            </p:nvSpPr>
            <p:spPr>
              <a:xfrm>
                <a:off x="7920563" y="5688622"/>
                <a:ext cx="1674167" cy="461665"/>
              </a:xfrm>
              <a:prstGeom prst="rect">
                <a:avLst/>
              </a:prstGeom>
              <a:blipFill>
                <a:blip r:embed="rId6"/>
                <a:stretch>
                  <a:fillRect b="-2703"/>
                </a:stretch>
              </a:blipFill>
            </p:spPr>
            <p:txBody>
              <a:bodyPr/>
              <a:lstStyle/>
              <a:p>
                <a:r>
                  <a:rPr lang="en-US">
                    <a:noFill/>
                  </a:rPr>
                  <a:t> </a:t>
                </a:r>
              </a:p>
            </p:txBody>
          </p:sp>
        </mc:Fallback>
      </mc:AlternateContent>
      <p:sp>
        <p:nvSpPr>
          <p:cNvPr id="168" name="Rectangle 167">
            <a:extLst>
              <a:ext uri="{FF2B5EF4-FFF2-40B4-BE49-F238E27FC236}">
                <a16:creationId xmlns:a16="http://schemas.microsoft.com/office/drawing/2014/main" id="{72BF152E-0E23-2147-8263-E50343400F90}"/>
              </a:ext>
            </a:extLst>
          </p:cNvPr>
          <p:cNvSpPr/>
          <p:nvPr/>
        </p:nvSpPr>
        <p:spPr>
          <a:xfrm rot="20482307">
            <a:off x="-45187" y="2181309"/>
            <a:ext cx="7589520" cy="182880"/>
          </a:xfrm>
          <a:prstGeom prst="rect">
            <a:avLst/>
          </a:prstGeom>
          <a:solidFill>
            <a:srgbClr val="7B7B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sp>
        <p:nvSpPr>
          <p:cNvPr id="169" name="Rectangle 168">
            <a:extLst>
              <a:ext uri="{FF2B5EF4-FFF2-40B4-BE49-F238E27FC236}">
                <a16:creationId xmlns:a16="http://schemas.microsoft.com/office/drawing/2014/main" id="{CB1130B6-10AA-8540-A35A-FC3483FF852A}"/>
              </a:ext>
            </a:extLst>
          </p:cNvPr>
          <p:cNvSpPr/>
          <p:nvPr/>
        </p:nvSpPr>
        <p:spPr>
          <a:xfrm rot="20482307">
            <a:off x="2488163" y="4861283"/>
            <a:ext cx="157134" cy="1885607"/>
          </a:xfrm>
          <a:prstGeom prst="rect">
            <a:avLst/>
          </a:prstGeom>
          <a:solidFill>
            <a:srgbClr val="7B7B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70" name="Oval 169">
            <a:extLst>
              <a:ext uri="{FF2B5EF4-FFF2-40B4-BE49-F238E27FC236}">
                <a16:creationId xmlns:a16="http://schemas.microsoft.com/office/drawing/2014/main" id="{9746FEB0-FB10-744F-8E34-7F360CB31CE8}"/>
              </a:ext>
            </a:extLst>
          </p:cNvPr>
          <p:cNvSpPr>
            <a:spLocks noChangeAspect="1"/>
          </p:cNvSpPr>
          <p:nvPr/>
        </p:nvSpPr>
        <p:spPr>
          <a:xfrm rot="3951876">
            <a:off x="3663141" y="2098810"/>
            <a:ext cx="274320" cy="274320"/>
          </a:xfrm>
          <a:prstGeom prst="ellipse">
            <a:avLst/>
          </a:prstGeom>
          <a:solidFill>
            <a:schemeClr val="accent4">
              <a:lumMod val="60000"/>
              <a:lumOff val="40000"/>
            </a:schemeClr>
          </a:solidFill>
          <a:ln>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grpSp>
        <p:nvGrpSpPr>
          <p:cNvPr id="171" name="Group 170">
            <a:extLst>
              <a:ext uri="{FF2B5EF4-FFF2-40B4-BE49-F238E27FC236}">
                <a16:creationId xmlns:a16="http://schemas.microsoft.com/office/drawing/2014/main" id="{D7487BB3-32AB-004E-A1BF-6789646DED7B}"/>
              </a:ext>
            </a:extLst>
          </p:cNvPr>
          <p:cNvGrpSpPr>
            <a:grpSpLocks noChangeAspect="1"/>
          </p:cNvGrpSpPr>
          <p:nvPr/>
        </p:nvGrpSpPr>
        <p:grpSpPr>
          <a:xfrm rot="7534341">
            <a:off x="304643" y="4678377"/>
            <a:ext cx="660219" cy="261220"/>
            <a:chOff x="2106594" y="4074206"/>
            <a:chExt cx="442905" cy="165330"/>
          </a:xfrm>
        </p:grpSpPr>
        <p:sp>
          <p:nvSpPr>
            <p:cNvPr id="172" name="Rectangle 171">
              <a:extLst>
                <a:ext uri="{FF2B5EF4-FFF2-40B4-BE49-F238E27FC236}">
                  <a16:creationId xmlns:a16="http://schemas.microsoft.com/office/drawing/2014/main" id="{1A97130F-7D86-9F40-987B-38177EE2935A}"/>
                </a:ext>
              </a:extLst>
            </p:cNvPr>
            <p:cNvSpPr/>
            <p:nvPr/>
          </p:nvSpPr>
          <p:spPr>
            <a:xfrm rot="11801113" flipH="1">
              <a:off x="2106594" y="4074206"/>
              <a:ext cx="442905" cy="165330"/>
            </a:xfrm>
            <a:prstGeom prst="rect">
              <a:avLst/>
            </a:prstGeom>
            <a:solidFill>
              <a:srgbClr val="A6A6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401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3" name="Oval 172">
              <a:extLst>
                <a:ext uri="{FF2B5EF4-FFF2-40B4-BE49-F238E27FC236}">
                  <a16:creationId xmlns:a16="http://schemas.microsoft.com/office/drawing/2014/main" id="{A9AD50AE-B38A-7043-877A-5D8C88825E5C}"/>
                </a:ext>
              </a:extLst>
            </p:cNvPr>
            <p:cNvSpPr>
              <a:spLocks noChangeAspect="1"/>
            </p:cNvSpPr>
            <p:nvPr/>
          </p:nvSpPr>
          <p:spPr>
            <a:xfrm rot="21259512">
              <a:off x="2216806" y="4097983"/>
              <a:ext cx="73430" cy="7343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1807"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76" name="Freeform: Shape 136">
            <a:extLst>
              <a:ext uri="{FF2B5EF4-FFF2-40B4-BE49-F238E27FC236}">
                <a16:creationId xmlns:a16="http://schemas.microsoft.com/office/drawing/2014/main" id="{580B6AFD-417A-2148-A6FD-94F9A824E502}"/>
              </a:ext>
            </a:extLst>
          </p:cNvPr>
          <p:cNvSpPr/>
          <p:nvPr/>
        </p:nvSpPr>
        <p:spPr>
          <a:xfrm rot="21109987" flipV="1">
            <a:off x="3523508" y="4448850"/>
            <a:ext cx="4127207" cy="1428854"/>
          </a:xfrm>
          <a:custGeom>
            <a:avLst/>
            <a:gdLst>
              <a:gd name="connsiteX0" fmla="*/ 0 w 4076700"/>
              <a:gd name="connsiteY0" fmla="*/ 0 h 1246125"/>
              <a:gd name="connsiteX1" fmla="*/ 38100 w 4076700"/>
              <a:gd name="connsiteY1" fmla="*/ 252412 h 1246125"/>
              <a:gd name="connsiteX2" fmla="*/ 219075 w 4076700"/>
              <a:gd name="connsiteY2" fmla="*/ 581025 h 1246125"/>
              <a:gd name="connsiteX3" fmla="*/ 571500 w 4076700"/>
              <a:gd name="connsiteY3" fmla="*/ 866775 h 1246125"/>
              <a:gd name="connsiteX4" fmla="*/ 871537 w 4076700"/>
              <a:gd name="connsiteY4" fmla="*/ 1014412 h 1246125"/>
              <a:gd name="connsiteX5" fmla="*/ 1114425 w 4076700"/>
              <a:gd name="connsiteY5" fmla="*/ 1123950 h 1246125"/>
              <a:gd name="connsiteX6" fmla="*/ 1423987 w 4076700"/>
              <a:gd name="connsiteY6" fmla="*/ 1190625 h 1246125"/>
              <a:gd name="connsiteX7" fmla="*/ 1809750 w 4076700"/>
              <a:gd name="connsiteY7" fmla="*/ 1233487 h 1246125"/>
              <a:gd name="connsiteX8" fmla="*/ 2286000 w 4076700"/>
              <a:gd name="connsiteY8" fmla="*/ 1243012 h 1246125"/>
              <a:gd name="connsiteX9" fmla="*/ 2614612 w 4076700"/>
              <a:gd name="connsiteY9" fmla="*/ 1185862 h 1246125"/>
              <a:gd name="connsiteX10" fmla="*/ 2962275 w 4076700"/>
              <a:gd name="connsiteY10" fmla="*/ 1100137 h 1246125"/>
              <a:gd name="connsiteX11" fmla="*/ 3262312 w 4076700"/>
              <a:gd name="connsiteY11" fmla="*/ 981075 h 1246125"/>
              <a:gd name="connsiteX12" fmla="*/ 3548062 w 4076700"/>
              <a:gd name="connsiteY12" fmla="*/ 814387 h 1246125"/>
              <a:gd name="connsiteX13" fmla="*/ 3757612 w 4076700"/>
              <a:gd name="connsiteY13" fmla="*/ 638175 h 1246125"/>
              <a:gd name="connsiteX14" fmla="*/ 3890962 w 4076700"/>
              <a:gd name="connsiteY14" fmla="*/ 490537 h 1246125"/>
              <a:gd name="connsiteX15" fmla="*/ 4005262 w 4076700"/>
              <a:gd name="connsiteY15" fmla="*/ 290512 h 1246125"/>
              <a:gd name="connsiteX16" fmla="*/ 4076700 w 4076700"/>
              <a:gd name="connsiteY16" fmla="*/ 42862 h 1246125"/>
              <a:gd name="connsiteX0" fmla="*/ 0 w 4076700"/>
              <a:gd name="connsiteY0" fmla="*/ 0 h 1246125"/>
              <a:gd name="connsiteX1" fmla="*/ 38100 w 4076700"/>
              <a:gd name="connsiteY1" fmla="*/ 252412 h 1246125"/>
              <a:gd name="connsiteX2" fmla="*/ 219075 w 4076700"/>
              <a:gd name="connsiteY2" fmla="*/ 581025 h 1246125"/>
              <a:gd name="connsiteX3" fmla="*/ 571500 w 4076700"/>
              <a:gd name="connsiteY3" fmla="*/ 866775 h 1246125"/>
              <a:gd name="connsiteX4" fmla="*/ 862012 w 4076700"/>
              <a:gd name="connsiteY4" fmla="*/ 1038224 h 1246125"/>
              <a:gd name="connsiteX5" fmla="*/ 1114425 w 4076700"/>
              <a:gd name="connsiteY5" fmla="*/ 1123950 h 1246125"/>
              <a:gd name="connsiteX6" fmla="*/ 1423987 w 4076700"/>
              <a:gd name="connsiteY6" fmla="*/ 1190625 h 1246125"/>
              <a:gd name="connsiteX7" fmla="*/ 1809750 w 4076700"/>
              <a:gd name="connsiteY7" fmla="*/ 1233487 h 1246125"/>
              <a:gd name="connsiteX8" fmla="*/ 2286000 w 4076700"/>
              <a:gd name="connsiteY8" fmla="*/ 1243012 h 1246125"/>
              <a:gd name="connsiteX9" fmla="*/ 2614612 w 4076700"/>
              <a:gd name="connsiteY9" fmla="*/ 1185862 h 1246125"/>
              <a:gd name="connsiteX10" fmla="*/ 2962275 w 4076700"/>
              <a:gd name="connsiteY10" fmla="*/ 1100137 h 1246125"/>
              <a:gd name="connsiteX11" fmla="*/ 3262312 w 4076700"/>
              <a:gd name="connsiteY11" fmla="*/ 981075 h 1246125"/>
              <a:gd name="connsiteX12" fmla="*/ 3548062 w 4076700"/>
              <a:gd name="connsiteY12" fmla="*/ 814387 h 1246125"/>
              <a:gd name="connsiteX13" fmla="*/ 3757612 w 4076700"/>
              <a:gd name="connsiteY13" fmla="*/ 638175 h 1246125"/>
              <a:gd name="connsiteX14" fmla="*/ 3890962 w 4076700"/>
              <a:gd name="connsiteY14" fmla="*/ 490537 h 1246125"/>
              <a:gd name="connsiteX15" fmla="*/ 4005262 w 4076700"/>
              <a:gd name="connsiteY15" fmla="*/ 290512 h 1246125"/>
              <a:gd name="connsiteX16" fmla="*/ 4076700 w 4076700"/>
              <a:gd name="connsiteY16" fmla="*/ 42862 h 1246125"/>
              <a:gd name="connsiteX0" fmla="*/ 0 w 4076700"/>
              <a:gd name="connsiteY0" fmla="*/ 0 h 1239146"/>
              <a:gd name="connsiteX1" fmla="*/ 38100 w 4076700"/>
              <a:gd name="connsiteY1" fmla="*/ 252412 h 1239146"/>
              <a:gd name="connsiteX2" fmla="*/ 219075 w 4076700"/>
              <a:gd name="connsiteY2" fmla="*/ 581025 h 1239146"/>
              <a:gd name="connsiteX3" fmla="*/ 571500 w 4076700"/>
              <a:gd name="connsiteY3" fmla="*/ 866775 h 1239146"/>
              <a:gd name="connsiteX4" fmla="*/ 862012 w 4076700"/>
              <a:gd name="connsiteY4" fmla="*/ 1038224 h 1239146"/>
              <a:gd name="connsiteX5" fmla="*/ 1114425 w 4076700"/>
              <a:gd name="connsiteY5" fmla="*/ 1123950 h 1239146"/>
              <a:gd name="connsiteX6" fmla="*/ 1423987 w 4076700"/>
              <a:gd name="connsiteY6" fmla="*/ 1190625 h 1239146"/>
              <a:gd name="connsiteX7" fmla="*/ 1809750 w 4076700"/>
              <a:gd name="connsiteY7" fmla="*/ 1233487 h 1239146"/>
              <a:gd name="connsiteX8" fmla="*/ 2281237 w 4076700"/>
              <a:gd name="connsiteY8" fmla="*/ 1233487 h 1239146"/>
              <a:gd name="connsiteX9" fmla="*/ 2614612 w 4076700"/>
              <a:gd name="connsiteY9" fmla="*/ 1185862 h 1239146"/>
              <a:gd name="connsiteX10" fmla="*/ 2962275 w 4076700"/>
              <a:gd name="connsiteY10" fmla="*/ 1100137 h 1239146"/>
              <a:gd name="connsiteX11" fmla="*/ 3262312 w 4076700"/>
              <a:gd name="connsiteY11" fmla="*/ 981075 h 1239146"/>
              <a:gd name="connsiteX12" fmla="*/ 3548062 w 4076700"/>
              <a:gd name="connsiteY12" fmla="*/ 814387 h 1239146"/>
              <a:gd name="connsiteX13" fmla="*/ 3757612 w 4076700"/>
              <a:gd name="connsiteY13" fmla="*/ 638175 h 1239146"/>
              <a:gd name="connsiteX14" fmla="*/ 3890962 w 4076700"/>
              <a:gd name="connsiteY14" fmla="*/ 490537 h 1239146"/>
              <a:gd name="connsiteX15" fmla="*/ 4005262 w 4076700"/>
              <a:gd name="connsiteY15" fmla="*/ 290512 h 1239146"/>
              <a:gd name="connsiteX16" fmla="*/ 4076700 w 4076700"/>
              <a:gd name="connsiteY16" fmla="*/ 42862 h 1239146"/>
              <a:gd name="connsiteX0" fmla="*/ 0 w 4076700"/>
              <a:gd name="connsiteY0" fmla="*/ 0 h 1239146"/>
              <a:gd name="connsiteX1" fmla="*/ 219075 w 4076700"/>
              <a:gd name="connsiteY1" fmla="*/ 581025 h 1239146"/>
              <a:gd name="connsiteX2" fmla="*/ 571500 w 4076700"/>
              <a:gd name="connsiteY2" fmla="*/ 866775 h 1239146"/>
              <a:gd name="connsiteX3" fmla="*/ 862012 w 4076700"/>
              <a:gd name="connsiteY3" fmla="*/ 1038224 h 1239146"/>
              <a:gd name="connsiteX4" fmla="*/ 1114425 w 4076700"/>
              <a:gd name="connsiteY4" fmla="*/ 1123950 h 1239146"/>
              <a:gd name="connsiteX5" fmla="*/ 1423987 w 4076700"/>
              <a:gd name="connsiteY5" fmla="*/ 1190625 h 1239146"/>
              <a:gd name="connsiteX6" fmla="*/ 1809750 w 4076700"/>
              <a:gd name="connsiteY6" fmla="*/ 1233487 h 1239146"/>
              <a:gd name="connsiteX7" fmla="*/ 2281237 w 4076700"/>
              <a:gd name="connsiteY7" fmla="*/ 1233487 h 1239146"/>
              <a:gd name="connsiteX8" fmla="*/ 2614612 w 4076700"/>
              <a:gd name="connsiteY8" fmla="*/ 1185862 h 1239146"/>
              <a:gd name="connsiteX9" fmla="*/ 2962275 w 4076700"/>
              <a:gd name="connsiteY9" fmla="*/ 1100137 h 1239146"/>
              <a:gd name="connsiteX10" fmla="*/ 3262312 w 4076700"/>
              <a:gd name="connsiteY10" fmla="*/ 981075 h 1239146"/>
              <a:gd name="connsiteX11" fmla="*/ 3548062 w 4076700"/>
              <a:gd name="connsiteY11" fmla="*/ 814387 h 1239146"/>
              <a:gd name="connsiteX12" fmla="*/ 3757612 w 4076700"/>
              <a:gd name="connsiteY12" fmla="*/ 638175 h 1239146"/>
              <a:gd name="connsiteX13" fmla="*/ 3890962 w 4076700"/>
              <a:gd name="connsiteY13" fmla="*/ 490537 h 1239146"/>
              <a:gd name="connsiteX14" fmla="*/ 4005262 w 4076700"/>
              <a:gd name="connsiteY14" fmla="*/ 290512 h 1239146"/>
              <a:gd name="connsiteX15" fmla="*/ 4076700 w 4076700"/>
              <a:gd name="connsiteY15" fmla="*/ 42862 h 1239146"/>
              <a:gd name="connsiteX0" fmla="*/ 0 w 3857625"/>
              <a:gd name="connsiteY0" fmla="*/ 538163 h 1196284"/>
              <a:gd name="connsiteX1" fmla="*/ 352425 w 3857625"/>
              <a:gd name="connsiteY1" fmla="*/ 823913 h 1196284"/>
              <a:gd name="connsiteX2" fmla="*/ 642937 w 3857625"/>
              <a:gd name="connsiteY2" fmla="*/ 995362 h 1196284"/>
              <a:gd name="connsiteX3" fmla="*/ 895350 w 3857625"/>
              <a:gd name="connsiteY3" fmla="*/ 1081088 h 1196284"/>
              <a:gd name="connsiteX4" fmla="*/ 1204912 w 3857625"/>
              <a:gd name="connsiteY4" fmla="*/ 1147763 h 1196284"/>
              <a:gd name="connsiteX5" fmla="*/ 1590675 w 3857625"/>
              <a:gd name="connsiteY5" fmla="*/ 1190625 h 1196284"/>
              <a:gd name="connsiteX6" fmla="*/ 2062162 w 3857625"/>
              <a:gd name="connsiteY6" fmla="*/ 1190625 h 1196284"/>
              <a:gd name="connsiteX7" fmla="*/ 2395537 w 3857625"/>
              <a:gd name="connsiteY7" fmla="*/ 1143000 h 1196284"/>
              <a:gd name="connsiteX8" fmla="*/ 2743200 w 3857625"/>
              <a:gd name="connsiteY8" fmla="*/ 1057275 h 1196284"/>
              <a:gd name="connsiteX9" fmla="*/ 3043237 w 3857625"/>
              <a:gd name="connsiteY9" fmla="*/ 938213 h 1196284"/>
              <a:gd name="connsiteX10" fmla="*/ 3328987 w 3857625"/>
              <a:gd name="connsiteY10" fmla="*/ 771525 h 1196284"/>
              <a:gd name="connsiteX11" fmla="*/ 3538537 w 3857625"/>
              <a:gd name="connsiteY11" fmla="*/ 595313 h 1196284"/>
              <a:gd name="connsiteX12" fmla="*/ 3671887 w 3857625"/>
              <a:gd name="connsiteY12" fmla="*/ 447675 h 1196284"/>
              <a:gd name="connsiteX13" fmla="*/ 3786187 w 3857625"/>
              <a:gd name="connsiteY13" fmla="*/ 247650 h 1196284"/>
              <a:gd name="connsiteX14" fmla="*/ 3857625 w 3857625"/>
              <a:gd name="connsiteY14" fmla="*/ 0 h 1196284"/>
              <a:gd name="connsiteX0" fmla="*/ 0 w 3786187"/>
              <a:gd name="connsiteY0" fmla="*/ 290513 h 948634"/>
              <a:gd name="connsiteX1" fmla="*/ 352425 w 3786187"/>
              <a:gd name="connsiteY1" fmla="*/ 576263 h 948634"/>
              <a:gd name="connsiteX2" fmla="*/ 642937 w 3786187"/>
              <a:gd name="connsiteY2" fmla="*/ 747712 h 948634"/>
              <a:gd name="connsiteX3" fmla="*/ 895350 w 3786187"/>
              <a:gd name="connsiteY3" fmla="*/ 833438 h 948634"/>
              <a:gd name="connsiteX4" fmla="*/ 1204912 w 3786187"/>
              <a:gd name="connsiteY4" fmla="*/ 900113 h 948634"/>
              <a:gd name="connsiteX5" fmla="*/ 1590675 w 3786187"/>
              <a:gd name="connsiteY5" fmla="*/ 942975 h 948634"/>
              <a:gd name="connsiteX6" fmla="*/ 2062162 w 3786187"/>
              <a:gd name="connsiteY6" fmla="*/ 942975 h 948634"/>
              <a:gd name="connsiteX7" fmla="*/ 2395537 w 3786187"/>
              <a:gd name="connsiteY7" fmla="*/ 895350 h 948634"/>
              <a:gd name="connsiteX8" fmla="*/ 2743200 w 3786187"/>
              <a:gd name="connsiteY8" fmla="*/ 809625 h 948634"/>
              <a:gd name="connsiteX9" fmla="*/ 3043237 w 3786187"/>
              <a:gd name="connsiteY9" fmla="*/ 690563 h 948634"/>
              <a:gd name="connsiteX10" fmla="*/ 3328987 w 3786187"/>
              <a:gd name="connsiteY10" fmla="*/ 523875 h 948634"/>
              <a:gd name="connsiteX11" fmla="*/ 3538537 w 3786187"/>
              <a:gd name="connsiteY11" fmla="*/ 347663 h 948634"/>
              <a:gd name="connsiteX12" fmla="*/ 3671887 w 3786187"/>
              <a:gd name="connsiteY12" fmla="*/ 200025 h 948634"/>
              <a:gd name="connsiteX13" fmla="*/ 3786187 w 3786187"/>
              <a:gd name="connsiteY13" fmla="*/ 0 h 948634"/>
              <a:gd name="connsiteX0" fmla="*/ 0 w 3671887"/>
              <a:gd name="connsiteY0" fmla="*/ 90488 h 748609"/>
              <a:gd name="connsiteX1" fmla="*/ 352425 w 3671887"/>
              <a:gd name="connsiteY1" fmla="*/ 376238 h 748609"/>
              <a:gd name="connsiteX2" fmla="*/ 642937 w 3671887"/>
              <a:gd name="connsiteY2" fmla="*/ 547687 h 748609"/>
              <a:gd name="connsiteX3" fmla="*/ 895350 w 3671887"/>
              <a:gd name="connsiteY3" fmla="*/ 633413 h 748609"/>
              <a:gd name="connsiteX4" fmla="*/ 1204912 w 3671887"/>
              <a:gd name="connsiteY4" fmla="*/ 700088 h 748609"/>
              <a:gd name="connsiteX5" fmla="*/ 1590675 w 3671887"/>
              <a:gd name="connsiteY5" fmla="*/ 742950 h 748609"/>
              <a:gd name="connsiteX6" fmla="*/ 2062162 w 3671887"/>
              <a:gd name="connsiteY6" fmla="*/ 742950 h 748609"/>
              <a:gd name="connsiteX7" fmla="*/ 2395537 w 3671887"/>
              <a:gd name="connsiteY7" fmla="*/ 695325 h 748609"/>
              <a:gd name="connsiteX8" fmla="*/ 2743200 w 3671887"/>
              <a:gd name="connsiteY8" fmla="*/ 609600 h 748609"/>
              <a:gd name="connsiteX9" fmla="*/ 3043237 w 3671887"/>
              <a:gd name="connsiteY9" fmla="*/ 490538 h 748609"/>
              <a:gd name="connsiteX10" fmla="*/ 3328987 w 3671887"/>
              <a:gd name="connsiteY10" fmla="*/ 323850 h 748609"/>
              <a:gd name="connsiteX11" fmla="*/ 3538537 w 3671887"/>
              <a:gd name="connsiteY11" fmla="*/ 147638 h 748609"/>
              <a:gd name="connsiteX12" fmla="*/ 3671887 w 3671887"/>
              <a:gd name="connsiteY12" fmla="*/ 0 h 748609"/>
              <a:gd name="connsiteX0" fmla="*/ 0 w 3671887"/>
              <a:gd name="connsiteY0" fmla="*/ 90488 h 748609"/>
              <a:gd name="connsiteX1" fmla="*/ 342253 w 3671887"/>
              <a:gd name="connsiteY1" fmla="*/ 389800 h 748609"/>
              <a:gd name="connsiteX2" fmla="*/ 642937 w 3671887"/>
              <a:gd name="connsiteY2" fmla="*/ 547687 h 748609"/>
              <a:gd name="connsiteX3" fmla="*/ 895350 w 3671887"/>
              <a:gd name="connsiteY3" fmla="*/ 633413 h 748609"/>
              <a:gd name="connsiteX4" fmla="*/ 1204912 w 3671887"/>
              <a:gd name="connsiteY4" fmla="*/ 700088 h 748609"/>
              <a:gd name="connsiteX5" fmla="*/ 1590675 w 3671887"/>
              <a:gd name="connsiteY5" fmla="*/ 742950 h 748609"/>
              <a:gd name="connsiteX6" fmla="*/ 2062162 w 3671887"/>
              <a:gd name="connsiteY6" fmla="*/ 742950 h 748609"/>
              <a:gd name="connsiteX7" fmla="*/ 2395537 w 3671887"/>
              <a:gd name="connsiteY7" fmla="*/ 695325 h 748609"/>
              <a:gd name="connsiteX8" fmla="*/ 2743200 w 3671887"/>
              <a:gd name="connsiteY8" fmla="*/ 609600 h 748609"/>
              <a:gd name="connsiteX9" fmla="*/ 3043237 w 3671887"/>
              <a:gd name="connsiteY9" fmla="*/ 490538 h 748609"/>
              <a:gd name="connsiteX10" fmla="*/ 3328987 w 3671887"/>
              <a:gd name="connsiteY10" fmla="*/ 323850 h 748609"/>
              <a:gd name="connsiteX11" fmla="*/ 3538537 w 3671887"/>
              <a:gd name="connsiteY11" fmla="*/ 147638 h 748609"/>
              <a:gd name="connsiteX12" fmla="*/ 3671887 w 3671887"/>
              <a:gd name="connsiteY12" fmla="*/ 0 h 748609"/>
              <a:gd name="connsiteX0" fmla="*/ 0 w 3538537"/>
              <a:gd name="connsiteY0" fmla="*/ 0 h 658121"/>
              <a:gd name="connsiteX1" fmla="*/ 342253 w 3538537"/>
              <a:gd name="connsiteY1" fmla="*/ 299312 h 658121"/>
              <a:gd name="connsiteX2" fmla="*/ 642937 w 3538537"/>
              <a:gd name="connsiteY2" fmla="*/ 457199 h 658121"/>
              <a:gd name="connsiteX3" fmla="*/ 895350 w 3538537"/>
              <a:gd name="connsiteY3" fmla="*/ 542925 h 658121"/>
              <a:gd name="connsiteX4" fmla="*/ 1204912 w 3538537"/>
              <a:gd name="connsiteY4" fmla="*/ 609600 h 658121"/>
              <a:gd name="connsiteX5" fmla="*/ 1590675 w 3538537"/>
              <a:gd name="connsiteY5" fmla="*/ 652462 h 658121"/>
              <a:gd name="connsiteX6" fmla="*/ 2062162 w 3538537"/>
              <a:gd name="connsiteY6" fmla="*/ 652462 h 658121"/>
              <a:gd name="connsiteX7" fmla="*/ 2395537 w 3538537"/>
              <a:gd name="connsiteY7" fmla="*/ 604837 h 658121"/>
              <a:gd name="connsiteX8" fmla="*/ 2743200 w 3538537"/>
              <a:gd name="connsiteY8" fmla="*/ 519112 h 658121"/>
              <a:gd name="connsiteX9" fmla="*/ 3043237 w 3538537"/>
              <a:gd name="connsiteY9" fmla="*/ 400050 h 658121"/>
              <a:gd name="connsiteX10" fmla="*/ 3328987 w 3538537"/>
              <a:gd name="connsiteY10" fmla="*/ 233362 h 658121"/>
              <a:gd name="connsiteX11" fmla="*/ 3538537 w 3538537"/>
              <a:gd name="connsiteY11" fmla="*/ 57150 h 658121"/>
              <a:gd name="connsiteX0" fmla="*/ 0 w 3328987"/>
              <a:gd name="connsiteY0" fmla="*/ 0 h 658121"/>
              <a:gd name="connsiteX1" fmla="*/ 342253 w 3328987"/>
              <a:gd name="connsiteY1" fmla="*/ 299312 h 658121"/>
              <a:gd name="connsiteX2" fmla="*/ 642937 w 3328987"/>
              <a:gd name="connsiteY2" fmla="*/ 457199 h 658121"/>
              <a:gd name="connsiteX3" fmla="*/ 895350 w 3328987"/>
              <a:gd name="connsiteY3" fmla="*/ 542925 h 658121"/>
              <a:gd name="connsiteX4" fmla="*/ 1204912 w 3328987"/>
              <a:gd name="connsiteY4" fmla="*/ 609600 h 658121"/>
              <a:gd name="connsiteX5" fmla="*/ 1590675 w 3328987"/>
              <a:gd name="connsiteY5" fmla="*/ 652462 h 658121"/>
              <a:gd name="connsiteX6" fmla="*/ 2062162 w 3328987"/>
              <a:gd name="connsiteY6" fmla="*/ 652462 h 658121"/>
              <a:gd name="connsiteX7" fmla="*/ 2395537 w 3328987"/>
              <a:gd name="connsiteY7" fmla="*/ 604837 h 658121"/>
              <a:gd name="connsiteX8" fmla="*/ 2743200 w 3328987"/>
              <a:gd name="connsiteY8" fmla="*/ 519112 h 658121"/>
              <a:gd name="connsiteX9" fmla="*/ 3043237 w 3328987"/>
              <a:gd name="connsiteY9" fmla="*/ 400050 h 658121"/>
              <a:gd name="connsiteX10" fmla="*/ 3328987 w 3328987"/>
              <a:gd name="connsiteY10" fmla="*/ 233362 h 65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8987" h="658121">
                <a:moveTo>
                  <a:pt x="0" y="0"/>
                </a:moveTo>
                <a:cubicBezTo>
                  <a:pt x="95250" y="144463"/>
                  <a:pt x="235097" y="223112"/>
                  <a:pt x="342253" y="299312"/>
                </a:cubicBezTo>
                <a:cubicBezTo>
                  <a:pt x="449409" y="375512"/>
                  <a:pt x="550754" y="416597"/>
                  <a:pt x="642937" y="457199"/>
                </a:cubicBezTo>
                <a:cubicBezTo>
                  <a:pt x="735120" y="497801"/>
                  <a:pt x="801687" y="517525"/>
                  <a:pt x="895350" y="542925"/>
                </a:cubicBezTo>
                <a:cubicBezTo>
                  <a:pt x="989013" y="568325"/>
                  <a:pt x="1089024" y="591344"/>
                  <a:pt x="1204912" y="609600"/>
                </a:cubicBezTo>
                <a:cubicBezTo>
                  <a:pt x="1320800" y="627856"/>
                  <a:pt x="1447800" y="645318"/>
                  <a:pt x="1590675" y="652462"/>
                </a:cubicBezTo>
                <a:cubicBezTo>
                  <a:pt x="1733550" y="659606"/>
                  <a:pt x="1928019" y="660399"/>
                  <a:pt x="2062162" y="652462"/>
                </a:cubicBezTo>
                <a:cubicBezTo>
                  <a:pt x="2196305" y="644525"/>
                  <a:pt x="2282031" y="627062"/>
                  <a:pt x="2395537" y="604837"/>
                </a:cubicBezTo>
                <a:cubicBezTo>
                  <a:pt x="2509043" y="582612"/>
                  <a:pt x="2635250" y="553243"/>
                  <a:pt x="2743200" y="519112"/>
                </a:cubicBezTo>
                <a:cubicBezTo>
                  <a:pt x="2851150" y="484981"/>
                  <a:pt x="2945606" y="447675"/>
                  <a:pt x="3043237" y="400050"/>
                </a:cubicBezTo>
                <a:cubicBezTo>
                  <a:pt x="3140868" y="352425"/>
                  <a:pt x="3246437" y="290512"/>
                  <a:pt x="3328987" y="233362"/>
                </a:cubicBezTo>
              </a:path>
            </a:pathLst>
          </a:custGeom>
          <a:noFill/>
          <a:ln w="50800" cap="rnd">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5"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7" name="Group 176">
            <a:extLst>
              <a:ext uri="{FF2B5EF4-FFF2-40B4-BE49-F238E27FC236}">
                <a16:creationId xmlns:a16="http://schemas.microsoft.com/office/drawing/2014/main" id="{127992AB-3D6C-BF46-81FF-D8D28EB3B7DE}"/>
              </a:ext>
            </a:extLst>
          </p:cNvPr>
          <p:cNvGrpSpPr>
            <a:grpSpLocks noChangeAspect="1"/>
          </p:cNvGrpSpPr>
          <p:nvPr/>
        </p:nvGrpSpPr>
        <p:grpSpPr>
          <a:xfrm rot="5400000">
            <a:off x="823310" y="4957077"/>
            <a:ext cx="877627" cy="917330"/>
            <a:chOff x="1760939" y="4338103"/>
            <a:chExt cx="650907" cy="641887"/>
          </a:xfrm>
        </p:grpSpPr>
        <p:sp>
          <p:nvSpPr>
            <p:cNvPr id="178" name="Isosceles Triangle 82">
              <a:extLst>
                <a:ext uri="{FF2B5EF4-FFF2-40B4-BE49-F238E27FC236}">
                  <a16:creationId xmlns:a16="http://schemas.microsoft.com/office/drawing/2014/main" id="{38B0FC36-A08A-1646-85B2-B0E482FFD7BA}"/>
                </a:ext>
              </a:extLst>
            </p:cNvPr>
            <p:cNvSpPr/>
            <p:nvPr/>
          </p:nvSpPr>
          <p:spPr>
            <a:xfrm rot="7488087">
              <a:off x="1737960" y="4361082"/>
              <a:ext cx="494025" cy="448068"/>
            </a:xfrm>
            <a:prstGeom prst="triangle">
              <a:avLst/>
            </a:prstGeom>
            <a:solidFill>
              <a:sysClr val="window" lastClr="FFFFFF">
                <a:lumMod val="6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9" name="Rectangle 178">
              <a:extLst>
                <a:ext uri="{FF2B5EF4-FFF2-40B4-BE49-F238E27FC236}">
                  <a16:creationId xmlns:a16="http://schemas.microsoft.com/office/drawing/2014/main" id="{1557768F-8464-D641-A472-364C9823A5B1}"/>
                </a:ext>
              </a:extLst>
            </p:cNvPr>
            <p:cNvSpPr/>
            <p:nvPr/>
          </p:nvSpPr>
          <p:spPr>
            <a:xfrm rot="7488087">
              <a:off x="1911223" y="4479367"/>
              <a:ext cx="494025" cy="507221"/>
            </a:xfrm>
            <a:prstGeom prst="rect">
              <a:avLst/>
            </a:prstGeom>
            <a:solidFill>
              <a:sysClr val="windowText" lastClr="000000">
                <a:lumMod val="65000"/>
                <a:lumOff val="35000"/>
              </a:sysClr>
            </a:solidFill>
            <a:ln w="3175" cap="flat" cmpd="sng" algn="ctr">
              <a:noFill/>
              <a:prstDash val="solid"/>
            </a:ln>
            <a:effectLst/>
          </p:spPr>
          <p:txBody>
            <a:bodyPr rtlCol="0" anchor="ctr"/>
            <a:lstStyle/>
            <a:p>
              <a:pPr marL="0" marR="0" lvl="0" indent="0" algn="ctr" defTabSz="917862" rtl="0" eaLnBrk="1" fontAlgn="auto" latinLnBrk="0" hangingPunct="1">
                <a:lnSpc>
                  <a:spcPct val="100000"/>
                </a:lnSpc>
                <a:spcBef>
                  <a:spcPts val="0"/>
                </a:spcBef>
                <a:spcAft>
                  <a:spcPts val="0"/>
                </a:spcAft>
                <a:buClrTx/>
                <a:buSzTx/>
                <a:buFontTx/>
                <a:buNone/>
                <a:tabLst/>
                <a:defRPr/>
              </a:pPr>
              <a:endParaRPr kumimoji="0" lang="en-US" sz="1606"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4" name="Oval 43">
            <a:extLst>
              <a:ext uri="{FF2B5EF4-FFF2-40B4-BE49-F238E27FC236}">
                <a16:creationId xmlns:a16="http://schemas.microsoft.com/office/drawing/2014/main" id="{C9AB97C8-7AE1-9049-AD95-041A8F713A45}"/>
              </a:ext>
            </a:extLst>
          </p:cNvPr>
          <p:cNvSpPr>
            <a:spLocks noChangeAspect="1"/>
          </p:cNvSpPr>
          <p:nvPr/>
        </p:nvSpPr>
        <p:spPr>
          <a:xfrm rot="3951876">
            <a:off x="4179563" y="1907557"/>
            <a:ext cx="274320" cy="274320"/>
          </a:xfrm>
          <a:prstGeom prst="ellipse">
            <a:avLst/>
          </a:prstGeom>
          <a:solidFill>
            <a:schemeClr val="accent4">
              <a:lumMod val="60000"/>
              <a:lumOff val="40000"/>
            </a:schemeClr>
          </a:solidFill>
          <a:ln>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cxnSp>
        <p:nvCxnSpPr>
          <p:cNvPr id="20" name="Straight Arrow Connector 19">
            <a:extLst>
              <a:ext uri="{FF2B5EF4-FFF2-40B4-BE49-F238E27FC236}">
                <a16:creationId xmlns:a16="http://schemas.microsoft.com/office/drawing/2014/main" id="{D55C5D0C-6545-1B49-B039-BA896D71EC22}"/>
              </a:ext>
            </a:extLst>
          </p:cNvPr>
          <p:cNvCxnSpPr>
            <a:cxnSpLocks/>
          </p:cNvCxnSpPr>
          <p:nvPr/>
        </p:nvCxnSpPr>
        <p:spPr>
          <a:xfrm flipV="1">
            <a:off x="3800301" y="2060713"/>
            <a:ext cx="508704" cy="182880"/>
          </a:xfrm>
          <a:prstGeom prst="straightConnector1">
            <a:avLst/>
          </a:prstGeom>
          <a:ln w="38100">
            <a:solidFill>
              <a:srgbClr val="FFA9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BC5B83B-90B5-6149-AE5D-CF157250BE19}"/>
                  </a:ext>
                </a:extLst>
              </p:cNvPr>
              <p:cNvSpPr/>
              <p:nvPr/>
            </p:nvSpPr>
            <p:spPr>
              <a:xfrm rot="20475780">
                <a:off x="3840299" y="1472866"/>
                <a:ext cx="114909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0" i="1" kern="0" smtClean="0">
                          <a:solidFill>
                            <a:srgbClr val="FFA900"/>
                          </a:solidFill>
                          <a:latin typeface="Cambria Math" panose="02040503050406030204" pitchFamily="18" charset="0"/>
                          <a:ea typeface="Cambria Math" panose="02040503050406030204" pitchFamily="18" charset="0"/>
                        </a:rPr>
                        <m:t>𝑣</m:t>
                      </m:r>
                      <m:r>
                        <a:rPr lang="en-US" altLang="zh-CN" sz="2400" b="0" i="1" kern="0" smtClean="0">
                          <a:solidFill>
                            <a:srgbClr val="FFA900"/>
                          </a:solidFill>
                          <a:latin typeface="Cambria Math" panose="02040503050406030204" pitchFamily="18" charset="0"/>
                          <a:ea typeface="Cambria Math" panose="02040503050406030204" pitchFamily="18" charset="0"/>
                        </a:rPr>
                        <m:t>+</m:t>
                      </m:r>
                      <m:r>
                        <a:rPr lang="en-US" altLang="zh-CN" sz="2400" i="1" kern="0" smtClean="0">
                          <a:solidFill>
                            <a:srgbClr val="FFA900"/>
                          </a:solidFill>
                          <a:latin typeface="Cambria Math" panose="02040503050406030204" pitchFamily="18" charset="0"/>
                          <a:ea typeface="Cambria Math" panose="02040503050406030204" pitchFamily="18" charset="0"/>
                        </a:rPr>
                        <m:t>𝑑𝑣</m:t>
                      </m:r>
                    </m:oMath>
                  </m:oMathPara>
                </a14:m>
                <a:endParaRPr lang="en-US" sz="2400" dirty="0">
                  <a:solidFill>
                    <a:srgbClr val="FFA900"/>
                  </a:solidFill>
                </a:endParaRPr>
              </a:p>
            </p:txBody>
          </p:sp>
        </mc:Choice>
        <mc:Fallback xmlns="">
          <p:sp>
            <p:nvSpPr>
              <p:cNvPr id="24" name="Rectangle 23">
                <a:extLst>
                  <a:ext uri="{FF2B5EF4-FFF2-40B4-BE49-F238E27FC236}">
                    <a16:creationId xmlns:a16="http://schemas.microsoft.com/office/drawing/2014/main" id="{CBC5B83B-90B5-6149-AE5D-CF157250BE19}"/>
                  </a:ext>
                </a:extLst>
              </p:cNvPr>
              <p:cNvSpPr>
                <a:spLocks noRot="1" noChangeAspect="1" noMove="1" noResize="1" noEditPoints="1" noAdjustHandles="1" noChangeArrowheads="1" noChangeShapeType="1" noTextEdit="1"/>
              </p:cNvSpPr>
              <p:nvPr/>
            </p:nvSpPr>
            <p:spPr>
              <a:xfrm rot="20475780">
                <a:off x="3840299" y="1472866"/>
                <a:ext cx="1149097"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771CFB0B-B6DF-E64A-9439-EF54A9B49714}"/>
                  </a:ext>
                </a:extLst>
              </p:cNvPr>
              <p:cNvSpPr/>
              <p:nvPr/>
            </p:nvSpPr>
            <p:spPr>
              <a:xfrm>
                <a:off x="2543804" y="3107657"/>
                <a:ext cx="1621923" cy="7937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400" i="1" kern="0" smtClean="0">
                              <a:solidFill>
                                <a:schemeClr val="tx1"/>
                              </a:solidFill>
                              <a:latin typeface="Cambria Math" panose="02040503050406030204" pitchFamily="18" charset="0"/>
                              <a:ea typeface="Cambria Math" panose="02040503050406030204" pitchFamily="18" charset="0"/>
                            </a:rPr>
                          </m:ctrlPr>
                        </m:funcPr>
                        <m:fName>
                          <m:r>
                            <m:rPr>
                              <m:sty m:val="p"/>
                            </m:rPr>
                            <a:rPr lang="en-US" sz="2400" kern="0">
                              <a:solidFill>
                                <a:schemeClr val="tx1"/>
                              </a:solidFill>
                              <a:latin typeface="Cambria Math" panose="02040503050406030204" pitchFamily="18" charset="0"/>
                              <a:ea typeface="Cambria Math" panose="02040503050406030204" pitchFamily="18" charset="0"/>
                            </a:rPr>
                            <m:t>cos</m:t>
                          </m:r>
                        </m:fName>
                        <m:e>
                          <m:r>
                            <a:rPr lang="en-US" sz="2400" i="1" kern="0">
                              <a:latin typeface="Cambria Math" panose="02040503050406030204" pitchFamily="18" charset="0"/>
                              <a:ea typeface="Cambria Math" panose="02040503050406030204" pitchFamily="18" charset="0"/>
                            </a:rPr>
                            <m:t>𝜃</m:t>
                          </m:r>
                        </m:e>
                      </m:func>
                      <m:r>
                        <a:rPr lang="en-US" altLang="zh-CN" sz="2400" i="1" kern="0">
                          <a:solidFill>
                            <a:schemeClr val="tx1"/>
                          </a:solidFill>
                          <a:latin typeface="Cambria Math" panose="02040503050406030204" pitchFamily="18" charset="0"/>
                          <a:ea typeface="Cambria Math" panose="02040503050406030204" pitchFamily="18" charset="0"/>
                        </a:rPr>
                        <m:t>=</m:t>
                      </m:r>
                      <m:f>
                        <m:fPr>
                          <m:ctrlPr>
                            <a:rPr lang="en-US" altLang="zh-CN" sz="2400" i="1" kern="0">
                              <a:solidFill>
                                <a:schemeClr val="tx1"/>
                              </a:solidFill>
                              <a:latin typeface="Cambria Math" panose="02040503050406030204" pitchFamily="18" charset="0"/>
                              <a:ea typeface="Cambria Math" panose="02040503050406030204" pitchFamily="18" charset="0"/>
                            </a:rPr>
                          </m:ctrlPr>
                        </m:fPr>
                        <m:num>
                          <m:r>
                            <a:rPr lang="en-US" altLang="zh-CN" sz="2400" i="1" kern="0">
                              <a:solidFill>
                                <a:schemeClr val="tx1"/>
                              </a:solidFill>
                              <a:latin typeface="Cambria Math" panose="02040503050406030204" pitchFamily="18" charset="0"/>
                              <a:ea typeface="Cambria Math" panose="02040503050406030204" pitchFamily="18" charset="0"/>
                            </a:rPr>
                            <m:t>𝑑</m:t>
                          </m:r>
                          <m:r>
                            <a:rPr lang="en-US" sz="2400" i="1" kern="0" smtClean="0">
                              <a:solidFill>
                                <a:schemeClr val="tx1"/>
                              </a:solidFill>
                              <a:latin typeface="Cambria Math" panose="02040503050406030204" pitchFamily="18" charset="0"/>
                              <a:ea typeface="Cambria Math" panose="02040503050406030204" pitchFamily="18" charset="0"/>
                            </a:rPr>
                            <m:t>𝜏</m:t>
                          </m:r>
                        </m:num>
                        <m:den>
                          <m:r>
                            <a:rPr lang="en-US" altLang="zh-CN" sz="2400" b="0" i="1" kern="0" smtClean="0">
                              <a:solidFill>
                                <a:schemeClr val="tx1"/>
                              </a:solidFill>
                              <a:latin typeface="Cambria Math" panose="02040503050406030204" pitchFamily="18" charset="0"/>
                              <a:ea typeface="Cambria Math" panose="02040503050406030204" pitchFamily="18" charset="0"/>
                            </a:rPr>
                            <m:t>𝑑𝑣</m:t>
                          </m:r>
                        </m:den>
                      </m:f>
                    </m:oMath>
                  </m:oMathPara>
                </a14:m>
                <a:endParaRPr lang="en-US" altLang="zh-CN" sz="2400" i="1" kern="0" dirty="0">
                  <a:solidFill>
                    <a:schemeClr val="tx1"/>
                  </a:solidFill>
                  <a:latin typeface="Cambria Math" panose="02040503050406030204" pitchFamily="18" charset="0"/>
                  <a:ea typeface="Cambria Math" panose="02040503050406030204" pitchFamily="18" charset="0"/>
                </a:endParaRPr>
              </a:p>
            </p:txBody>
          </p:sp>
        </mc:Choice>
        <mc:Fallback xmlns="">
          <p:sp>
            <p:nvSpPr>
              <p:cNvPr id="47" name="Rectangle 46">
                <a:extLst>
                  <a:ext uri="{FF2B5EF4-FFF2-40B4-BE49-F238E27FC236}">
                    <a16:creationId xmlns:a16="http://schemas.microsoft.com/office/drawing/2014/main" id="{771CFB0B-B6DF-E64A-9439-EF54A9B49714}"/>
                  </a:ext>
                </a:extLst>
              </p:cNvPr>
              <p:cNvSpPr>
                <a:spLocks noRot="1" noChangeAspect="1" noMove="1" noResize="1" noEditPoints="1" noAdjustHandles="1" noChangeArrowheads="1" noChangeShapeType="1" noTextEdit="1"/>
              </p:cNvSpPr>
              <p:nvPr/>
            </p:nvSpPr>
            <p:spPr>
              <a:xfrm>
                <a:off x="2543804" y="3107657"/>
                <a:ext cx="1621923" cy="793743"/>
              </a:xfrm>
              <a:prstGeom prst="rect">
                <a:avLst/>
              </a:prstGeom>
              <a:blipFill>
                <a:blip r:embed="rId8"/>
                <a:stretch>
                  <a:fillRect b="-6349"/>
                </a:stretch>
              </a:blipFill>
            </p:spPr>
            <p:txBody>
              <a:bodyPr/>
              <a:lstStyle/>
              <a:p>
                <a:r>
                  <a:rPr lang="en-US">
                    <a:noFill/>
                  </a:rPr>
                  <a:t> </a:t>
                </a:r>
              </a:p>
            </p:txBody>
          </p:sp>
        </mc:Fallback>
      </mc:AlternateContent>
      <p:sp>
        <p:nvSpPr>
          <p:cNvPr id="48" name="Arc 47">
            <a:extLst>
              <a:ext uri="{FF2B5EF4-FFF2-40B4-BE49-F238E27FC236}">
                <a16:creationId xmlns:a16="http://schemas.microsoft.com/office/drawing/2014/main" id="{58CE15C3-117E-0B45-A79E-5CA23F40EEE8}"/>
              </a:ext>
            </a:extLst>
          </p:cNvPr>
          <p:cNvSpPr>
            <a:spLocks noChangeAspect="1"/>
          </p:cNvSpPr>
          <p:nvPr/>
        </p:nvSpPr>
        <p:spPr>
          <a:xfrm rot="9629269">
            <a:off x="3494952" y="2173061"/>
            <a:ext cx="531444" cy="531443"/>
          </a:xfrm>
          <a:prstGeom prst="arc">
            <a:avLst>
              <a:gd name="adj1" fmla="val 14690216"/>
              <a:gd name="adj2" fmla="val 57959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C002B"/>
              </a:solidFill>
            </a:endParaRPr>
          </a:p>
        </p:txBody>
      </p: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69BAE358-DCED-A547-8A7F-3427D25FF531}"/>
                  </a:ext>
                </a:extLst>
              </p:cNvPr>
              <p:cNvSpPr/>
              <p:nvPr/>
            </p:nvSpPr>
            <p:spPr>
              <a:xfrm>
                <a:off x="3423287" y="2681424"/>
                <a:ext cx="4357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kern="0">
                          <a:latin typeface="Cambria Math" panose="02040503050406030204" pitchFamily="18" charset="0"/>
                          <a:ea typeface="Cambria Math" panose="02040503050406030204" pitchFamily="18" charset="0"/>
                        </a:rPr>
                        <m:t>𝜃</m:t>
                      </m:r>
                    </m:oMath>
                  </m:oMathPara>
                </a14:m>
                <a:endParaRPr lang="en-US" sz="2400" dirty="0"/>
              </a:p>
            </p:txBody>
          </p:sp>
        </mc:Choice>
        <mc:Fallback xmlns="">
          <p:sp>
            <p:nvSpPr>
              <p:cNvPr id="49" name="Rectangle 48">
                <a:extLst>
                  <a:ext uri="{FF2B5EF4-FFF2-40B4-BE49-F238E27FC236}">
                    <a16:creationId xmlns:a16="http://schemas.microsoft.com/office/drawing/2014/main" id="{69BAE358-DCED-A547-8A7F-3427D25FF531}"/>
                  </a:ext>
                </a:extLst>
              </p:cNvPr>
              <p:cNvSpPr>
                <a:spLocks noRot="1" noChangeAspect="1" noMove="1" noResize="1" noEditPoints="1" noAdjustHandles="1" noChangeArrowheads="1" noChangeShapeType="1" noTextEdit="1"/>
              </p:cNvSpPr>
              <p:nvPr/>
            </p:nvSpPr>
            <p:spPr>
              <a:xfrm>
                <a:off x="3423287" y="2681424"/>
                <a:ext cx="435760" cy="461665"/>
              </a:xfrm>
              <a:prstGeom prst="rect">
                <a:avLst/>
              </a:prstGeom>
              <a:blipFill>
                <a:blip r:embed="rId9"/>
                <a:stretch>
                  <a:fillRect/>
                </a:stretch>
              </a:blipFill>
            </p:spPr>
            <p:txBody>
              <a:bodyPr/>
              <a:lstStyle/>
              <a:p>
                <a:r>
                  <a:rPr lang="en-US">
                    <a:noFill/>
                  </a:rPr>
                  <a:t> </a:t>
                </a:r>
              </a:p>
            </p:txBody>
          </p:sp>
        </mc:Fallback>
      </mc:AlternateContent>
      <p:cxnSp>
        <p:nvCxnSpPr>
          <p:cNvPr id="58" name="Straight Connector 57">
            <a:extLst>
              <a:ext uri="{FF2B5EF4-FFF2-40B4-BE49-F238E27FC236}">
                <a16:creationId xmlns:a16="http://schemas.microsoft.com/office/drawing/2014/main" id="{35388263-53B7-684A-8AE1-87F0D4F3ECFE}"/>
              </a:ext>
            </a:extLst>
          </p:cNvPr>
          <p:cNvCxnSpPr>
            <a:cxnSpLocks noChangeAspect="1"/>
          </p:cNvCxnSpPr>
          <p:nvPr/>
        </p:nvCxnSpPr>
        <p:spPr>
          <a:xfrm rot="10772082">
            <a:off x="4501411" y="3653320"/>
            <a:ext cx="464077" cy="914400"/>
          </a:xfrm>
          <a:prstGeom prst="line">
            <a:avLst/>
          </a:prstGeom>
          <a:ln w="28575" cap="rnd">
            <a:solidFill>
              <a:schemeClr val="tx1"/>
            </a:solidFill>
            <a:prstDash val="sysDash"/>
            <a:bevel/>
            <a:headEnd type="none" w="lg" len="lg"/>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5DDD8ECB-1810-444E-8DC1-C880BEF7A6E6}"/>
                  </a:ext>
                </a:extLst>
              </p:cNvPr>
              <p:cNvSpPr/>
              <p:nvPr/>
            </p:nvSpPr>
            <p:spPr>
              <a:xfrm>
                <a:off x="4555711" y="3437476"/>
                <a:ext cx="103579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kern="0" smtClean="0">
                              <a:solidFill>
                                <a:schemeClr val="tx1"/>
                              </a:solidFill>
                              <a:latin typeface="Cambria Math" panose="02040503050406030204" pitchFamily="18" charset="0"/>
                              <a:ea typeface="Cambria Math" panose="02040503050406030204" pitchFamily="18" charset="0"/>
                            </a:rPr>
                          </m:ctrlPr>
                        </m:sSubPr>
                        <m:e>
                          <m:r>
                            <a:rPr lang="en-US" sz="2400" b="0" i="1" kern="0" smtClean="0">
                              <a:solidFill>
                                <a:schemeClr val="tx1"/>
                              </a:solidFill>
                              <a:latin typeface="Cambria Math" panose="02040503050406030204" pitchFamily="18" charset="0"/>
                              <a:ea typeface="Cambria Math" panose="02040503050406030204" pitchFamily="18" charset="0"/>
                            </a:rPr>
                            <m:t>𝑛</m:t>
                          </m:r>
                        </m:e>
                        <m:sub>
                          <m:r>
                            <m:rPr>
                              <m:sty m:val="p"/>
                            </m:rPr>
                            <a:rPr lang="en-US" sz="2400" b="0" i="0" kern="0" smtClean="0">
                              <a:solidFill>
                                <a:schemeClr val="tx1"/>
                              </a:solidFill>
                              <a:latin typeface="Cambria Math" panose="02040503050406030204" pitchFamily="18" charset="0"/>
                              <a:ea typeface="Cambria Math" panose="02040503050406030204" pitchFamily="18" charset="0"/>
                            </a:rPr>
                            <m:t>NLOS</m:t>
                          </m:r>
                        </m:sub>
                      </m:sSub>
                    </m:oMath>
                  </m:oMathPara>
                </a14:m>
                <a:endParaRPr lang="en-US" sz="2400" dirty="0">
                  <a:solidFill>
                    <a:schemeClr val="tx1"/>
                  </a:solidFill>
                </a:endParaRPr>
              </a:p>
            </p:txBody>
          </p:sp>
        </mc:Choice>
        <mc:Fallback xmlns="">
          <p:sp>
            <p:nvSpPr>
              <p:cNvPr id="59" name="Rectangle 58">
                <a:extLst>
                  <a:ext uri="{FF2B5EF4-FFF2-40B4-BE49-F238E27FC236}">
                    <a16:creationId xmlns:a16="http://schemas.microsoft.com/office/drawing/2014/main" id="{5DDD8ECB-1810-444E-8DC1-C880BEF7A6E6}"/>
                  </a:ext>
                </a:extLst>
              </p:cNvPr>
              <p:cNvSpPr>
                <a:spLocks noRot="1" noChangeAspect="1" noMove="1" noResize="1" noEditPoints="1" noAdjustHandles="1" noChangeArrowheads="1" noChangeShapeType="1" noTextEdit="1"/>
              </p:cNvSpPr>
              <p:nvPr/>
            </p:nvSpPr>
            <p:spPr>
              <a:xfrm>
                <a:off x="4555711" y="3437476"/>
                <a:ext cx="1035796" cy="461665"/>
              </a:xfrm>
              <a:prstGeom prst="rect">
                <a:avLst/>
              </a:prstGeom>
              <a:blipFill>
                <a:blip r:embed="rId10"/>
                <a:stretch>
                  <a:fillRect b="-2703"/>
                </a:stretch>
              </a:blipFill>
            </p:spPr>
            <p:txBody>
              <a:bodyPr/>
              <a:lstStyle/>
              <a:p>
                <a:r>
                  <a:rPr lang="en-US">
                    <a:noFill/>
                  </a:rPr>
                  <a:t> </a:t>
                </a:r>
              </a:p>
            </p:txBody>
          </p:sp>
        </mc:Fallback>
      </mc:AlternateContent>
      <p:sp>
        <p:nvSpPr>
          <p:cNvPr id="51" name="Rectangle 50">
            <a:extLst>
              <a:ext uri="{FF2B5EF4-FFF2-40B4-BE49-F238E27FC236}">
                <a16:creationId xmlns:a16="http://schemas.microsoft.com/office/drawing/2014/main" id="{997DE57E-2292-E746-928A-862A839E99B2}"/>
              </a:ext>
            </a:extLst>
          </p:cNvPr>
          <p:cNvSpPr/>
          <p:nvPr/>
        </p:nvSpPr>
        <p:spPr>
          <a:xfrm>
            <a:off x="8837736" y="3144545"/>
            <a:ext cx="2836471" cy="2598919"/>
          </a:xfrm>
          <a:prstGeom prst="rect">
            <a:avLst/>
          </a:prstGeom>
          <a:solidFill>
            <a:srgbClr val="CC002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5206DA5-7213-C941-835B-29BE6D9B5A3C}"/>
              </a:ext>
            </a:extLst>
          </p:cNvPr>
          <p:cNvGrpSpPr/>
          <p:nvPr/>
        </p:nvGrpSpPr>
        <p:grpSpPr>
          <a:xfrm>
            <a:off x="8825150" y="3187409"/>
            <a:ext cx="3053611" cy="2555122"/>
            <a:chOff x="8639622" y="3134401"/>
            <a:chExt cx="3053611" cy="2555122"/>
          </a:xfrm>
        </p:grpSpPr>
        <p:cxnSp>
          <p:nvCxnSpPr>
            <p:cNvPr id="60" name="Straight Arrow Connector 59">
              <a:extLst>
                <a:ext uri="{FF2B5EF4-FFF2-40B4-BE49-F238E27FC236}">
                  <a16:creationId xmlns:a16="http://schemas.microsoft.com/office/drawing/2014/main" id="{9FB37705-5D05-7340-A50C-825547D1074F}"/>
                </a:ext>
              </a:extLst>
            </p:cNvPr>
            <p:cNvCxnSpPr>
              <a:cxnSpLocks/>
            </p:cNvCxnSpPr>
            <p:nvPr/>
          </p:nvCxnSpPr>
          <p:spPr>
            <a:xfrm flipV="1">
              <a:off x="8640480" y="5689522"/>
              <a:ext cx="3052753" cy="1"/>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46B0146-F6E2-3C4B-8E50-0736DA50A6F4}"/>
                </a:ext>
              </a:extLst>
            </p:cNvPr>
            <p:cNvCxnSpPr>
              <a:cxnSpLocks/>
            </p:cNvCxnSpPr>
            <p:nvPr/>
          </p:nvCxnSpPr>
          <p:spPr>
            <a:xfrm flipV="1">
              <a:off x="8639622" y="3134401"/>
              <a:ext cx="0" cy="2555121"/>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3BAB5C58-BFA1-6A46-B66E-AB6DAA748D5F}"/>
              </a:ext>
            </a:extLst>
          </p:cNvPr>
          <p:cNvSpPr txBox="1"/>
          <p:nvPr/>
        </p:nvSpPr>
        <p:spPr>
          <a:xfrm rot="16200000" flipH="1">
            <a:off x="7112810" y="4198691"/>
            <a:ext cx="2856779" cy="461665"/>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intensity (# photons)</a:t>
            </a: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sp>
        <p:nvSpPr>
          <p:cNvPr id="63" name="TextBox 62">
            <a:extLst>
              <a:ext uri="{FF2B5EF4-FFF2-40B4-BE49-F238E27FC236}">
                <a16:creationId xmlns:a16="http://schemas.microsoft.com/office/drawing/2014/main" id="{F561E36F-F76C-C74C-84AF-82A60A51F42D}"/>
              </a:ext>
            </a:extLst>
          </p:cNvPr>
          <p:cNvSpPr txBox="1"/>
          <p:nvPr/>
        </p:nvSpPr>
        <p:spPr>
          <a:xfrm>
            <a:off x="9894189" y="6023596"/>
            <a:ext cx="810373" cy="466169"/>
          </a:xfrm>
          <a:prstGeom prst="rect">
            <a:avLst/>
          </a:prstGeom>
          <a:noFill/>
        </p:spPr>
        <p:txBody>
          <a:bodyPr wrap="square" rtlCol="0">
            <a:spAutoFit/>
          </a:bodyPr>
          <a:lstStyle/>
          <a:p>
            <a:pPr lvl="0" algn="ctr" defTabSz="914400">
              <a:defRPr/>
            </a:pPr>
            <a:r>
              <a:rPr lang="en-US" sz="2400" kern="0" dirty="0">
                <a:solidFill>
                  <a:prstClr val="white"/>
                </a:solidFill>
                <a:ea typeface="Helvetica" charset="0"/>
                <a:cs typeface="Helvetica" charset="0"/>
              </a:rPr>
              <a:t>time</a:t>
            </a:r>
            <a:endParaRPr lang="en-US" altLang="zh-CN" sz="2400" kern="0" dirty="0">
              <a:solidFill>
                <a:prstClr val="white"/>
              </a:solidFill>
              <a:ea typeface="Helvetica" charset="0"/>
              <a:cs typeface="Helvetica" charset="0"/>
            </a:endParaRPr>
          </a:p>
        </p:txBody>
      </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C3118891-791B-C849-A091-4177FD1B8900}"/>
                  </a:ext>
                </a:extLst>
              </p:cNvPr>
              <p:cNvSpPr/>
              <p:nvPr/>
            </p:nvSpPr>
            <p:spPr>
              <a:xfrm>
                <a:off x="11576201" y="5692794"/>
                <a:ext cx="391845" cy="4573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kern="0" smtClean="0">
                          <a:solidFill>
                            <a:schemeClr val="tx1"/>
                          </a:solidFill>
                          <a:latin typeface="Cambria Math" panose="02040503050406030204" pitchFamily="18" charset="0"/>
                          <a:ea typeface="Cambria Math" panose="02040503050406030204" pitchFamily="18" charset="0"/>
                          <a:cs typeface="Helvetica" charset="0"/>
                        </a:rPr>
                        <m:t>𝜏</m:t>
                      </m:r>
                    </m:oMath>
                  </m:oMathPara>
                </a14:m>
                <a:endParaRPr lang="en-US" sz="2400" dirty="0">
                  <a:solidFill>
                    <a:schemeClr val="tx1"/>
                  </a:solidFill>
                </a:endParaRPr>
              </a:p>
            </p:txBody>
          </p:sp>
        </mc:Choice>
        <mc:Fallback xmlns="">
          <p:sp>
            <p:nvSpPr>
              <p:cNvPr id="74" name="Rectangle 73">
                <a:extLst>
                  <a:ext uri="{FF2B5EF4-FFF2-40B4-BE49-F238E27FC236}">
                    <a16:creationId xmlns:a16="http://schemas.microsoft.com/office/drawing/2014/main" id="{C3118891-791B-C849-A091-4177FD1B8900}"/>
                  </a:ext>
                </a:extLst>
              </p:cNvPr>
              <p:cNvSpPr>
                <a:spLocks noRot="1" noChangeAspect="1" noMove="1" noResize="1" noEditPoints="1" noAdjustHandles="1" noChangeArrowheads="1" noChangeShapeType="1" noTextEdit="1"/>
              </p:cNvSpPr>
              <p:nvPr/>
            </p:nvSpPr>
            <p:spPr>
              <a:xfrm>
                <a:off x="11576201" y="5692794"/>
                <a:ext cx="391845" cy="457352"/>
              </a:xfrm>
              <a:prstGeom prst="rect">
                <a:avLst/>
              </a:prstGeom>
              <a:blipFill>
                <a:blip r:embed="rId12"/>
                <a:stretch>
                  <a:fillRect/>
                </a:stretch>
              </a:blipFill>
            </p:spPr>
            <p:txBody>
              <a:bodyPr/>
              <a:lstStyle/>
              <a:p>
                <a:r>
                  <a:rPr lang="en-US">
                    <a:noFill/>
                  </a:rPr>
                  <a:t> </a:t>
                </a:r>
              </a:p>
            </p:txBody>
          </p:sp>
        </mc:Fallback>
      </mc:AlternateContent>
      <p:pic>
        <p:nvPicPr>
          <p:cNvPr id="76" name="Picture 75">
            <a:extLst>
              <a:ext uri="{FF2B5EF4-FFF2-40B4-BE49-F238E27FC236}">
                <a16:creationId xmlns:a16="http://schemas.microsoft.com/office/drawing/2014/main" id="{4A3AFCA3-9091-3743-87D2-FE86D54359E4}"/>
              </a:ext>
            </a:extLst>
          </p:cNvPr>
          <p:cNvPicPr>
            <a:picLocks noChangeAspect="1"/>
          </p:cNvPicPr>
          <p:nvPr/>
        </p:nvPicPr>
        <p:blipFill>
          <a:blip r:embed="rId13"/>
          <a:stretch>
            <a:fillRect/>
          </a:stretch>
        </p:blipFill>
        <p:spPr>
          <a:xfrm>
            <a:off x="9601769" y="3333965"/>
            <a:ext cx="1954712" cy="2395049"/>
          </a:xfrm>
          <a:prstGeom prst="rect">
            <a:avLst/>
          </a:prstGeom>
        </p:spPr>
      </p:pic>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70F18688-E650-8149-A4F8-EDFB4D6C636D}"/>
                  </a:ext>
                </a:extLst>
              </p:cNvPr>
              <p:cNvSpPr/>
              <p:nvPr/>
            </p:nvSpPr>
            <p:spPr>
              <a:xfrm>
                <a:off x="9511229" y="5680940"/>
                <a:ext cx="1000530" cy="4214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kern="0">
                              <a:solidFill>
                                <a:srgbClr val="CC002B"/>
                              </a:solidFill>
                              <a:latin typeface="Cambria Math" panose="02040503050406030204" pitchFamily="18" charset="0"/>
                              <a:ea typeface="Cambria Math" panose="02040503050406030204" pitchFamily="18" charset="0"/>
                            </a:rPr>
                          </m:ctrlPr>
                        </m:sSubPr>
                        <m:e>
                          <m:r>
                            <a:rPr lang="en-US" sz="2400" i="1" kern="0">
                              <a:solidFill>
                                <a:srgbClr val="CC002B"/>
                              </a:solidFill>
                              <a:latin typeface="Cambria Math" panose="02040503050406030204" pitchFamily="18" charset="0"/>
                              <a:ea typeface="Cambria Math" panose="02040503050406030204" pitchFamily="18" charset="0"/>
                              <a:cs typeface="Helvetica" charset="0"/>
                            </a:rPr>
                            <m:t>𝜏</m:t>
                          </m:r>
                        </m:e>
                        <m:sub>
                          <m:r>
                            <m:rPr>
                              <m:sty m:val="p"/>
                            </m:rPr>
                            <a:rPr lang="en-US" sz="2400" kern="0">
                              <a:solidFill>
                                <a:srgbClr val="CC002B"/>
                              </a:solidFill>
                              <a:latin typeface="Cambria Math" panose="02040503050406030204" pitchFamily="18" charset="0"/>
                              <a:ea typeface="Cambria Math" panose="02040503050406030204" pitchFamily="18" charset="0"/>
                            </a:rPr>
                            <m:t>NLOS</m:t>
                          </m:r>
                        </m:sub>
                      </m:sSub>
                    </m:oMath>
                  </m:oMathPara>
                </a14:m>
                <a:endParaRPr lang="en-US" sz="2400" dirty="0">
                  <a:solidFill>
                    <a:srgbClr val="CC002B"/>
                  </a:solidFill>
                </a:endParaRPr>
              </a:p>
            </p:txBody>
          </p:sp>
        </mc:Choice>
        <mc:Fallback xmlns="">
          <p:sp>
            <p:nvSpPr>
              <p:cNvPr id="79" name="Rectangle 78">
                <a:extLst>
                  <a:ext uri="{FF2B5EF4-FFF2-40B4-BE49-F238E27FC236}">
                    <a16:creationId xmlns:a16="http://schemas.microsoft.com/office/drawing/2014/main" id="{70F18688-E650-8149-A4F8-EDFB4D6C636D}"/>
                  </a:ext>
                </a:extLst>
              </p:cNvPr>
              <p:cNvSpPr>
                <a:spLocks noRot="1" noChangeAspect="1" noMove="1" noResize="1" noEditPoints="1" noAdjustHandles="1" noChangeArrowheads="1" noChangeShapeType="1" noTextEdit="1"/>
              </p:cNvSpPr>
              <p:nvPr/>
            </p:nvSpPr>
            <p:spPr>
              <a:xfrm>
                <a:off x="9511229" y="5680940"/>
                <a:ext cx="1000530" cy="421493"/>
              </a:xfrm>
              <a:prstGeom prst="rect">
                <a:avLst/>
              </a:prstGeom>
              <a:blipFill>
                <a:blip r:embed="rId14"/>
                <a:stretch>
                  <a:fillRect b="-11429"/>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3E94B724-2A4C-944F-94D9-EB2091189F1F}"/>
              </a:ext>
            </a:extLst>
          </p:cNvPr>
          <p:cNvCxnSpPr>
            <a:cxnSpLocks/>
          </p:cNvCxnSpPr>
          <p:nvPr/>
        </p:nvCxnSpPr>
        <p:spPr>
          <a:xfrm>
            <a:off x="9673420" y="3199733"/>
            <a:ext cx="12879" cy="250931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C03676E-D0FE-0D46-AB8B-5C65CF6D41D3}"/>
              </a:ext>
            </a:extLst>
          </p:cNvPr>
          <p:cNvCxnSpPr>
            <a:cxnSpLocks/>
          </p:cNvCxnSpPr>
          <p:nvPr/>
        </p:nvCxnSpPr>
        <p:spPr>
          <a:xfrm>
            <a:off x="9208877" y="3199733"/>
            <a:ext cx="12879" cy="2509319"/>
          </a:xfrm>
          <a:prstGeom prst="line">
            <a:avLst/>
          </a:prstGeom>
          <a:ln w="57150">
            <a:solidFill>
              <a:srgbClr val="FFA900"/>
            </a:solidFill>
            <a:prstDash val="sysDash"/>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27624D1F-1F61-E740-B652-801167288FDD}"/>
              </a:ext>
            </a:extLst>
          </p:cNvPr>
          <p:cNvPicPr>
            <a:picLocks noChangeAspect="1"/>
          </p:cNvPicPr>
          <p:nvPr/>
        </p:nvPicPr>
        <p:blipFill>
          <a:blip r:embed="rId13">
            <a:duotone>
              <a:prstClr val="black"/>
              <a:srgbClr val="4169E1">
                <a:tint val="45000"/>
                <a:satMod val="400000"/>
              </a:srgbClr>
            </a:duotone>
          </a:blip>
          <a:stretch>
            <a:fillRect/>
          </a:stretch>
        </p:blipFill>
        <p:spPr>
          <a:xfrm>
            <a:off x="9136862" y="3879047"/>
            <a:ext cx="1751802" cy="1849967"/>
          </a:xfrm>
          <a:prstGeom prst="rect">
            <a:avLst/>
          </a:prstGeom>
        </p:spPr>
      </p:pic>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03AE68FB-25E1-D148-A146-B4DF1AD4204B}"/>
                  </a:ext>
                </a:extLst>
              </p:cNvPr>
              <p:cNvSpPr/>
              <p:nvPr/>
            </p:nvSpPr>
            <p:spPr>
              <a:xfrm rot="20475780">
                <a:off x="3295840" y="1807008"/>
                <a:ext cx="42934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kern="0" smtClean="0">
                          <a:solidFill>
                            <a:srgbClr val="FFA900"/>
                          </a:solidFill>
                          <a:latin typeface="Cambria Math" panose="02040503050406030204" pitchFamily="18" charset="0"/>
                          <a:ea typeface="Cambria Math" panose="02040503050406030204" pitchFamily="18" charset="0"/>
                        </a:rPr>
                        <m:t>𝑣</m:t>
                      </m:r>
                    </m:oMath>
                  </m:oMathPara>
                </a14:m>
                <a:endParaRPr lang="en-US" sz="2400" dirty="0">
                  <a:solidFill>
                    <a:srgbClr val="FFA900"/>
                  </a:solidFill>
                </a:endParaRPr>
              </a:p>
            </p:txBody>
          </p:sp>
        </mc:Choice>
        <mc:Fallback xmlns="">
          <p:sp>
            <p:nvSpPr>
              <p:cNvPr id="66" name="Rectangle 65">
                <a:extLst>
                  <a:ext uri="{FF2B5EF4-FFF2-40B4-BE49-F238E27FC236}">
                    <a16:creationId xmlns:a16="http://schemas.microsoft.com/office/drawing/2014/main" id="{03AE68FB-25E1-D148-A146-B4DF1AD4204B}"/>
                  </a:ext>
                </a:extLst>
              </p:cNvPr>
              <p:cNvSpPr>
                <a:spLocks noRot="1" noChangeAspect="1" noMove="1" noResize="1" noEditPoints="1" noAdjustHandles="1" noChangeArrowheads="1" noChangeShapeType="1" noTextEdit="1"/>
              </p:cNvSpPr>
              <p:nvPr/>
            </p:nvSpPr>
            <p:spPr>
              <a:xfrm rot="20475780">
                <a:off x="3295840" y="1807008"/>
                <a:ext cx="429348" cy="46166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76027438-0451-FD4A-A017-3CE0F4109968}"/>
                  </a:ext>
                </a:extLst>
              </p:cNvPr>
              <p:cNvSpPr/>
              <p:nvPr/>
            </p:nvSpPr>
            <p:spPr>
              <a:xfrm>
                <a:off x="3913172" y="4180643"/>
                <a:ext cx="103579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kern="0" smtClean="0">
                              <a:solidFill>
                                <a:srgbClr val="CC002B"/>
                              </a:solidFill>
                              <a:latin typeface="Cambria Math" panose="02040503050406030204" pitchFamily="18" charset="0"/>
                              <a:ea typeface="Cambria Math" panose="02040503050406030204" pitchFamily="18" charset="0"/>
                            </a:rPr>
                          </m:ctrlPr>
                        </m:sSubPr>
                        <m:e>
                          <m:r>
                            <a:rPr lang="en-US" sz="2400" b="0" i="1" kern="0" smtClean="0">
                              <a:solidFill>
                                <a:srgbClr val="CC002B"/>
                              </a:solidFill>
                              <a:latin typeface="Cambria Math" panose="02040503050406030204" pitchFamily="18" charset="0"/>
                              <a:ea typeface="Cambria Math" panose="02040503050406030204" pitchFamily="18" charset="0"/>
                            </a:rPr>
                            <m:t>𝑥</m:t>
                          </m:r>
                        </m:e>
                        <m:sub>
                          <m:r>
                            <m:rPr>
                              <m:sty m:val="p"/>
                            </m:rPr>
                            <a:rPr lang="en-US" sz="2400" b="0" i="0" kern="0" smtClean="0">
                              <a:solidFill>
                                <a:srgbClr val="CC002B"/>
                              </a:solidFill>
                              <a:latin typeface="Cambria Math" panose="02040503050406030204" pitchFamily="18" charset="0"/>
                              <a:ea typeface="Cambria Math" panose="02040503050406030204" pitchFamily="18" charset="0"/>
                            </a:rPr>
                            <m:t>NLOS</m:t>
                          </m:r>
                        </m:sub>
                      </m:sSub>
                    </m:oMath>
                  </m:oMathPara>
                </a14:m>
                <a:endParaRPr lang="en-US" sz="2400" dirty="0">
                  <a:solidFill>
                    <a:srgbClr val="CC002B"/>
                  </a:solidFill>
                </a:endParaRPr>
              </a:p>
            </p:txBody>
          </p:sp>
        </mc:Choice>
        <mc:Fallback xmlns="">
          <p:sp>
            <p:nvSpPr>
              <p:cNvPr id="68" name="Rectangle 67">
                <a:extLst>
                  <a:ext uri="{FF2B5EF4-FFF2-40B4-BE49-F238E27FC236}">
                    <a16:creationId xmlns:a16="http://schemas.microsoft.com/office/drawing/2014/main" id="{76027438-0451-FD4A-A017-3CE0F4109968}"/>
                  </a:ext>
                </a:extLst>
              </p:cNvPr>
              <p:cNvSpPr>
                <a:spLocks noRot="1" noChangeAspect="1" noMove="1" noResize="1" noEditPoints="1" noAdjustHandles="1" noChangeArrowheads="1" noChangeShapeType="1" noTextEdit="1"/>
              </p:cNvSpPr>
              <p:nvPr/>
            </p:nvSpPr>
            <p:spPr>
              <a:xfrm>
                <a:off x="3913172" y="4180643"/>
                <a:ext cx="1035796" cy="461665"/>
              </a:xfrm>
              <a:prstGeom prst="rect">
                <a:avLst/>
              </a:prstGeom>
              <a:blipFill>
                <a:blip r:embed="rId16"/>
                <a:stretch>
                  <a:fillRect/>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EC6F7B39-23B4-B34C-922B-7CF32063C32A}"/>
              </a:ext>
            </a:extLst>
          </p:cNvPr>
          <p:cNvSpPr txBox="1"/>
          <p:nvPr/>
        </p:nvSpPr>
        <p:spPr>
          <a:xfrm>
            <a:off x="3701558" y="6025848"/>
            <a:ext cx="1835365" cy="461665"/>
          </a:xfrm>
          <a:prstGeom prst="rect">
            <a:avLst/>
          </a:prstGeom>
          <a:noFill/>
        </p:spPr>
        <p:txBody>
          <a:bodyPr wrap="square" rtlCol="0">
            <a:spAutoFit/>
          </a:bodyPr>
          <a:lstStyle/>
          <a:p>
            <a:pPr lvl="0" algn="ctr">
              <a:defRPr/>
            </a:pPr>
            <a:r>
              <a:rPr lang="en-US" sz="2400" kern="0" dirty="0">
                <a:solidFill>
                  <a:prstClr val="white"/>
                </a:solidFill>
                <a:ea typeface="Helvetica" charset="0"/>
                <a:cs typeface="Helvetica" charset="0"/>
              </a:rPr>
              <a:t>NLOS surface</a:t>
            </a:r>
          </a:p>
        </p:txBody>
      </p:sp>
      <p:sp>
        <p:nvSpPr>
          <p:cNvPr id="2" name="Rectangle 1">
            <a:extLst>
              <a:ext uri="{FF2B5EF4-FFF2-40B4-BE49-F238E27FC236}">
                <a16:creationId xmlns:a16="http://schemas.microsoft.com/office/drawing/2014/main" id="{C08A06A0-8038-6E40-9770-1D0DB3965DB0}"/>
              </a:ext>
            </a:extLst>
          </p:cNvPr>
          <p:cNvSpPr/>
          <p:nvPr/>
        </p:nvSpPr>
        <p:spPr>
          <a:xfrm>
            <a:off x="5327358" y="4696916"/>
            <a:ext cx="2166812" cy="1077218"/>
          </a:xfrm>
          <a:prstGeom prst="rect">
            <a:avLst/>
          </a:prstGeom>
        </p:spPr>
        <p:txBody>
          <a:bodyPr wrap="none">
            <a:spAutoFit/>
          </a:bodyPr>
          <a:lstStyle/>
          <a:p>
            <a:r>
              <a:rPr lang="en-US" altLang="zh-CN" sz="3200" dirty="0"/>
              <a:t>sphere-ray </a:t>
            </a:r>
          </a:p>
          <a:p>
            <a:r>
              <a:rPr lang="en-US" altLang="zh-CN" sz="3200" dirty="0"/>
              <a:t>intersection</a:t>
            </a:r>
            <a:endParaRPr lang="en-US" sz="3200" dirty="0"/>
          </a:p>
        </p:txBody>
      </p:sp>
      <p:sp>
        <p:nvSpPr>
          <p:cNvPr id="67" name="Rectangle 66">
            <a:extLst>
              <a:ext uri="{FF2B5EF4-FFF2-40B4-BE49-F238E27FC236}">
                <a16:creationId xmlns:a16="http://schemas.microsoft.com/office/drawing/2014/main" id="{94A1C21A-86E5-BC49-8BC2-9AED1312B847}"/>
              </a:ext>
            </a:extLst>
          </p:cNvPr>
          <p:cNvSpPr/>
          <p:nvPr/>
        </p:nvSpPr>
        <p:spPr>
          <a:xfrm rot="20494033">
            <a:off x="-4338" y="2770208"/>
            <a:ext cx="1375400" cy="461665"/>
          </a:xfrm>
          <a:prstGeom prst="rect">
            <a:avLst/>
          </a:prstGeom>
        </p:spPr>
        <p:txBody>
          <a:bodyPr wrap="square">
            <a:spAutoFit/>
          </a:bodyPr>
          <a:lstStyle/>
          <a:p>
            <a:r>
              <a:rPr lang="en-US" sz="2400" kern="0" dirty="0">
                <a:ea typeface="Helvetica" charset="0"/>
                <a:cs typeface="Helvetica" charset="0"/>
              </a:rPr>
              <a:t>relay wall</a:t>
            </a:r>
            <a:endParaRPr lang="en-US" sz="2400" dirty="0"/>
          </a:p>
        </p:txBody>
      </p:sp>
      <p:sp>
        <p:nvSpPr>
          <p:cNvPr id="72" name="Rectangle 71">
            <a:extLst>
              <a:ext uri="{FF2B5EF4-FFF2-40B4-BE49-F238E27FC236}">
                <a16:creationId xmlns:a16="http://schemas.microsoft.com/office/drawing/2014/main" id="{735FB45C-9721-E648-BB24-EE30013FE781}"/>
              </a:ext>
            </a:extLst>
          </p:cNvPr>
          <p:cNvSpPr/>
          <p:nvPr/>
        </p:nvSpPr>
        <p:spPr>
          <a:xfrm>
            <a:off x="7462349" y="810935"/>
            <a:ext cx="4584162" cy="2062103"/>
          </a:xfrm>
          <a:prstGeom prst="rect">
            <a:avLst/>
          </a:prstGeom>
        </p:spPr>
        <p:txBody>
          <a:bodyPr wrap="square">
            <a:spAutoFit/>
          </a:bodyPr>
          <a:lstStyle/>
          <a:p>
            <a:pPr marL="457200" indent="-457200">
              <a:buFont typeface="Arial" panose="020B0604020202020204" pitchFamily="34" charset="0"/>
              <a:buChar char="•"/>
            </a:pPr>
            <a:r>
              <a:rPr lang="en-US" altLang="zh-CN" sz="3200" dirty="0">
                <a:solidFill>
                  <a:srgbClr val="FFA900"/>
                </a:solidFill>
              </a:rPr>
              <a:t>Fermat pathlengths = </a:t>
            </a:r>
            <a:r>
              <a:rPr lang="en-US" altLang="zh-CN" sz="3200" dirty="0"/>
              <a:t>discontinuities </a:t>
            </a:r>
          </a:p>
          <a:p>
            <a:pPr marL="457200" indent="-457200">
              <a:buFont typeface="Arial" panose="020B0604020202020204" pitchFamily="34" charset="0"/>
              <a:buChar char="•"/>
            </a:pPr>
            <a:r>
              <a:rPr lang="en-US" altLang="zh-CN" sz="3200" dirty="0">
                <a:solidFill>
                  <a:srgbClr val="FFA900"/>
                </a:solidFill>
              </a:rPr>
              <a:t>Fermat paths =</a:t>
            </a:r>
          </a:p>
          <a:p>
            <a:r>
              <a:rPr lang="en-US" altLang="zh-CN" sz="3200" dirty="0"/>
              <a:t>     specular or boundary</a:t>
            </a:r>
          </a:p>
        </p:txBody>
      </p:sp>
      <p:sp>
        <p:nvSpPr>
          <p:cNvPr id="73" name="TextBox 72">
            <a:extLst>
              <a:ext uri="{FF2B5EF4-FFF2-40B4-BE49-F238E27FC236}">
                <a16:creationId xmlns:a16="http://schemas.microsoft.com/office/drawing/2014/main" id="{97B90DC0-2942-4144-B6C3-DEB81F68E6E8}"/>
              </a:ext>
            </a:extLst>
          </p:cNvPr>
          <p:cNvSpPr txBox="1"/>
          <p:nvPr/>
        </p:nvSpPr>
        <p:spPr>
          <a:xfrm rot="20526209">
            <a:off x="2877466" y="1508497"/>
            <a:ext cx="1463710" cy="461665"/>
          </a:xfrm>
          <a:prstGeom prst="rect">
            <a:avLst/>
          </a:prstGeom>
          <a:noFill/>
        </p:spPr>
        <p:txBody>
          <a:bodyPr wrap="square" rtlCol="0">
            <a:spAutoFit/>
          </a:bodyPr>
          <a:lstStyle/>
          <a:p>
            <a:pPr lvl="0" algn="ctr">
              <a:defRPr/>
            </a:pPr>
            <a:r>
              <a:rPr lang="en-US" sz="2400" kern="0" dirty="0">
                <a:solidFill>
                  <a:prstClr val="white"/>
                </a:solidFill>
                <a:ea typeface="Helvetica" charset="0"/>
                <a:cs typeface="Helvetica" charset="0"/>
              </a:rPr>
              <a:t>scan point</a:t>
            </a:r>
          </a:p>
        </p:txBody>
      </p:sp>
      <p:sp>
        <p:nvSpPr>
          <p:cNvPr id="54" name="Oval 53">
            <a:extLst>
              <a:ext uri="{FF2B5EF4-FFF2-40B4-BE49-F238E27FC236}">
                <a16:creationId xmlns:a16="http://schemas.microsoft.com/office/drawing/2014/main" id="{7BB6B299-A954-A44B-B376-CF0AB9D62A37}"/>
              </a:ext>
            </a:extLst>
          </p:cNvPr>
          <p:cNvSpPr>
            <a:spLocks noChangeAspect="1"/>
          </p:cNvSpPr>
          <p:nvPr/>
        </p:nvSpPr>
        <p:spPr>
          <a:xfrm rot="3548959">
            <a:off x="4857361" y="4424221"/>
            <a:ext cx="320040" cy="320040"/>
          </a:xfrm>
          <a:prstGeom prst="ellipse">
            <a:avLst/>
          </a:prstGeom>
          <a:solidFill>
            <a:srgbClr val="CC002B"/>
          </a:solidFill>
          <a:ln w="12700">
            <a:solidFill>
              <a:srgbClr val="CC002B"/>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Helvetica" charset="0"/>
              <a:cs typeface="Helvetica" charset="0"/>
            </a:endParaRPr>
          </a:p>
        </p:txBody>
      </p:sp>
    </p:spTree>
    <p:custDataLst>
      <p:tags r:id="rId1"/>
    </p:custDataLst>
    <p:extLst>
      <p:ext uri="{BB962C8B-B14F-4D97-AF65-F5344CB8AC3E}">
        <p14:creationId xmlns:p14="http://schemas.microsoft.com/office/powerpoint/2010/main" val="42945055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83"/>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82"/>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7" grpId="0"/>
      <p:bldP spid="44" grpId="0" animBg="1"/>
      <p:bldP spid="24" grpId="0"/>
      <p:bldP spid="47" grpId="0"/>
      <p:bldP spid="48" grpId="0" animBg="1"/>
      <p:bldP spid="49" grpId="0"/>
      <p:bldP spid="59" grpId="0"/>
      <p:bldP spid="66" grpId="0"/>
      <p:bldP spid="68" grpId="0"/>
      <p:bldP spid="2" grpId="0"/>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61A5DFE-98BC-9646-B79C-E5BA65320C0A}"/>
              </a:ext>
            </a:extLst>
          </p:cNvPr>
          <p:cNvPicPr>
            <a:picLocks noChangeAspect="1"/>
          </p:cNvPicPr>
          <p:nvPr/>
        </p:nvPicPr>
        <p:blipFill>
          <a:blip r:embed="rId4"/>
          <a:srcRect/>
          <a:stretch/>
        </p:blipFill>
        <p:spPr>
          <a:xfrm>
            <a:off x="7121012" y="1298706"/>
            <a:ext cx="4461391" cy="4461391"/>
          </a:xfrm>
          <a:prstGeom prst="rect">
            <a:avLst/>
          </a:prstGeom>
        </p:spPr>
      </p:pic>
      <p:sp>
        <p:nvSpPr>
          <p:cNvPr id="14" name="Title 1">
            <a:extLst>
              <a:ext uri="{FF2B5EF4-FFF2-40B4-BE49-F238E27FC236}">
                <a16:creationId xmlns:a16="http://schemas.microsoft.com/office/drawing/2014/main" id="{3F5E8ACF-23E4-1A44-A599-B0DAE212FF59}"/>
              </a:ext>
            </a:extLst>
          </p:cNvPr>
          <p:cNvSpPr txBox="1">
            <a:spLocks/>
          </p:cNvSpPr>
          <p:nvPr/>
        </p:nvSpPr>
        <p:spPr>
          <a:xfrm>
            <a:off x="838200" y="-57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Picosecond-scale</a:t>
            </a:r>
            <a:r>
              <a:rPr lang="zh-CN" altLang="en-US" dirty="0"/>
              <a:t> </a:t>
            </a:r>
            <a:r>
              <a:rPr lang="en-US" dirty="0"/>
              <a:t>Setup</a:t>
            </a:r>
          </a:p>
        </p:txBody>
      </p:sp>
      <p:pic>
        <p:nvPicPr>
          <p:cNvPr id="9" name="Picture 8">
            <a:extLst>
              <a:ext uri="{FF2B5EF4-FFF2-40B4-BE49-F238E27FC236}">
                <a16:creationId xmlns:a16="http://schemas.microsoft.com/office/drawing/2014/main" id="{A22C7D98-14B4-6C49-A3B2-4D3121482798}"/>
              </a:ext>
            </a:extLst>
          </p:cNvPr>
          <p:cNvPicPr>
            <a:picLocks noChangeAspect="1"/>
          </p:cNvPicPr>
          <p:nvPr/>
        </p:nvPicPr>
        <p:blipFill rotWithShape="1">
          <a:blip r:embed="rId5"/>
          <a:srcRect l="30154" r="14182"/>
          <a:stretch/>
        </p:blipFill>
        <p:spPr>
          <a:xfrm rot="5400000" flipH="1">
            <a:off x="1041253" y="561669"/>
            <a:ext cx="4967535" cy="5949463"/>
          </a:xfrm>
          <a:prstGeom prst="rect">
            <a:avLst/>
          </a:prstGeom>
          <a:ln w="28575">
            <a:solidFill>
              <a:schemeClr val="tx1"/>
            </a:solidFill>
            <a:prstDash val="lgDash"/>
          </a:ln>
        </p:spPr>
      </p:pic>
      <p:sp>
        <p:nvSpPr>
          <p:cNvPr id="13" name="Title 10">
            <a:extLst>
              <a:ext uri="{FF2B5EF4-FFF2-40B4-BE49-F238E27FC236}">
                <a16:creationId xmlns:a16="http://schemas.microsoft.com/office/drawing/2014/main" id="{A4614F43-8A75-9941-9B51-59026BA4A8B9}"/>
              </a:ext>
            </a:extLst>
          </p:cNvPr>
          <p:cNvSpPr txBox="1">
            <a:spLocks/>
          </p:cNvSpPr>
          <p:nvPr/>
        </p:nvSpPr>
        <p:spPr bwMode="auto">
          <a:xfrm>
            <a:off x="6897054" y="6409427"/>
            <a:ext cx="5294946" cy="490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0">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MS Reference Sans Serif"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a:lstStyle>
          <a:p>
            <a:pPr lvl="0" eaLnBrk="1" fontAlgn="auto" hangingPunct="1">
              <a:spcBef>
                <a:spcPts val="0"/>
              </a:spcBef>
              <a:spcAft>
                <a:spcPts val="0"/>
              </a:spcAft>
            </a:pPr>
            <a:r>
              <a:rPr lang="en-US" sz="2400" kern="0" dirty="0">
                <a:solidFill>
                  <a:srgbClr val="4169E1"/>
                </a:solidFill>
                <a:effectLst/>
                <a:latin typeface="Calibri" panose="020F0502020204030204"/>
                <a:ea typeface="Helvetica" charset="0"/>
                <a:cs typeface="Helvetica" charset="0"/>
              </a:rPr>
              <a:t>http://</a:t>
            </a:r>
            <a:r>
              <a:rPr lang="en-US" sz="2400" kern="0" dirty="0" err="1">
                <a:solidFill>
                  <a:srgbClr val="4169E1"/>
                </a:solidFill>
                <a:effectLst/>
                <a:latin typeface="Calibri" panose="020F0502020204030204"/>
                <a:ea typeface="Helvetica" charset="0"/>
                <a:cs typeface="Helvetica" charset="0"/>
              </a:rPr>
              <a:t>imaging.cs.cmu.edu</a:t>
            </a:r>
            <a:r>
              <a:rPr lang="en-US" sz="2400" kern="0" dirty="0">
                <a:solidFill>
                  <a:srgbClr val="4169E1"/>
                </a:solidFill>
                <a:effectLst/>
                <a:latin typeface="Calibri" panose="020F0502020204030204"/>
                <a:ea typeface="Helvetica" charset="0"/>
                <a:cs typeface="Helvetica" charset="0"/>
              </a:rPr>
              <a:t>/</a:t>
            </a:r>
            <a:r>
              <a:rPr lang="en-US" sz="2400" kern="0" dirty="0" err="1">
                <a:solidFill>
                  <a:srgbClr val="4169E1"/>
                </a:solidFill>
                <a:effectLst/>
                <a:latin typeface="Calibri" panose="020F0502020204030204"/>
                <a:ea typeface="Helvetica" charset="0"/>
                <a:cs typeface="Helvetica" charset="0"/>
              </a:rPr>
              <a:t>fermat_paths</a:t>
            </a:r>
            <a:endParaRPr lang="en-US" sz="2400" dirty="0">
              <a:solidFill>
                <a:srgbClr val="4169E1"/>
              </a:solidFill>
              <a:effectLst/>
              <a:latin typeface="Calibri" panose="020F0502020204030204"/>
              <a:ea typeface="+mn-ea"/>
              <a:cs typeface="+mn-cs"/>
            </a:endParaRPr>
          </a:p>
        </p:txBody>
      </p:sp>
      <p:sp>
        <p:nvSpPr>
          <p:cNvPr id="19" name="TextBox 18">
            <a:extLst>
              <a:ext uri="{FF2B5EF4-FFF2-40B4-BE49-F238E27FC236}">
                <a16:creationId xmlns:a16="http://schemas.microsoft.com/office/drawing/2014/main" id="{1333B5AC-3EEB-244A-8684-A05677276B8A}"/>
              </a:ext>
            </a:extLst>
          </p:cNvPr>
          <p:cNvSpPr txBox="1"/>
          <p:nvPr/>
        </p:nvSpPr>
        <p:spPr>
          <a:xfrm>
            <a:off x="1394815" y="6053096"/>
            <a:ext cx="4192158" cy="830997"/>
          </a:xfrm>
          <a:prstGeom prst="rect">
            <a:avLst/>
          </a:prstGeom>
          <a:noFill/>
        </p:spPr>
        <p:txBody>
          <a:bodyPr wrap="square" rtlCol="0">
            <a:spAutoFit/>
          </a:bodyPr>
          <a:lstStyle/>
          <a:p>
            <a:pPr lvl="0" algn="ctr">
              <a:defRPr/>
            </a:pPr>
            <a:r>
              <a:rPr lang="en-US" sz="2400" kern="0" dirty="0">
                <a:ea typeface="Helvetica" charset="0"/>
                <a:cs typeface="Helvetica" charset="0"/>
              </a:rPr>
              <a:t>transient imaging using SPAD (single-photon avalanche diode)</a:t>
            </a:r>
          </a:p>
        </p:txBody>
      </p:sp>
      <p:sp>
        <p:nvSpPr>
          <p:cNvPr id="7" name="Rectangle 6">
            <a:extLst>
              <a:ext uri="{FF2B5EF4-FFF2-40B4-BE49-F238E27FC236}">
                <a16:creationId xmlns:a16="http://schemas.microsoft.com/office/drawing/2014/main" id="{F05A1D64-5A1B-6448-89B8-23FF1259D20E}"/>
              </a:ext>
            </a:extLst>
          </p:cNvPr>
          <p:cNvSpPr/>
          <p:nvPr/>
        </p:nvSpPr>
        <p:spPr>
          <a:xfrm>
            <a:off x="7577448" y="3939411"/>
            <a:ext cx="1288261" cy="1082435"/>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C7D89DD-B8F8-2B48-8FD0-8666AF7237B6}"/>
              </a:ext>
            </a:extLst>
          </p:cNvPr>
          <p:cNvCxnSpPr>
            <a:cxnSpLocks/>
          </p:cNvCxnSpPr>
          <p:nvPr/>
        </p:nvCxnSpPr>
        <p:spPr>
          <a:xfrm flipH="1" flipV="1">
            <a:off x="6575630" y="1052634"/>
            <a:ext cx="1001818" cy="2886777"/>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29ECD7-D5C7-6746-87FF-24E6C7284A27}"/>
              </a:ext>
            </a:extLst>
          </p:cNvPr>
          <p:cNvCxnSpPr>
            <a:cxnSpLocks/>
          </p:cNvCxnSpPr>
          <p:nvPr/>
        </p:nvCxnSpPr>
        <p:spPr>
          <a:xfrm flipH="1">
            <a:off x="6566012" y="5021846"/>
            <a:ext cx="957139" cy="998322"/>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F22ABA7-5B39-D445-AB57-442D5EFE38D1}"/>
              </a:ext>
            </a:extLst>
          </p:cNvPr>
          <p:cNvSpPr txBox="1"/>
          <p:nvPr/>
        </p:nvSpPr>
        <p:spPr>
          <a:xfrm>
            <a:off x="2267197" y="5175322"/>
            <a:ext cx="1043804" cy="584775"/>
          </a:xfrm>
          <a:prstGeom prst="rect">
            <a:avLst/>
          </a:prstGeom>
          <a:solidFill>
            <a:schemeClr val="bg1">
              <a:alpha val="60000"/>
            </a:schemeClr>
          </a:solidFill>
          <a:ln w="28575">
            <a:solidFill>
              <a:srgbClr val="FFA900"/>
            </a:solidFill>
          </a:ln>
        </p:spPr>
        <p:txBody>
          <a:bodyPr wrap="square" rtlCol="0">
            <a:spAutoFit/>
          </a:bodyPr>
          <a:lstStyle/>
          <a:p>
            <a:pPr algn="ctr"/>
            <a:r>
              <a:rPr lang="en-US" sz="3200" dirty="0">
                <a:solidFill>
                  <a:srgbClr val="FFA900"/>
                </a:solidFill>
              </a:rPr>
              <a:t>SPAD</a:t>
            </a:r>
          </a:p>
        </p:txBody>
      </p:sp>
      <p:sp>
        <p:nvSpPr>
          <p:cNvPr id="15" name="TextBox 14">
            <a:extLst>
              <a:ext uri="{FF2B5EF4-FFF2-40B4-BE49-F238E27FC236}">
                <a16:creationId xmlns:a16="http://schemas.microsoft.com/office/drawing/2014/main" id="{8EF188AA-E11E-6A41-9023-B93E07EBF250}"/>
              </a:ext>
            </a:extLst>
          </p:cNvPr>
          <p:cNvSpPr txBox="1"/>
          <p:nvPr/>
        </p:nvSpPr>
        <p:spPr>
          <a:xfrm>
            <a:off x="4095446" y="3045790"/>
            <a:ext cx="982628" cy="584775"/>
          </a:xfrm>
          <a:prstGeom prst="rect">
            <a:avLst/>
          </a:prstGeom>
          <a:solidFill>
            <a:schemeClr val="bg1">
              <a:alpha val="60000"/>
            </a:schemeClr>
          </a:solidFill>
          <a:ln w="28575">
            <a:solidFill>
              <a:srgbClr val="FFA900"/>
            </a:solidFill>
          </a:ln>
        </p:spPr>
        <p:txBody>
          <a:bodyPr wrap="square" rtlCol="0">
            <a:spAutoFit/>
          </a:bodyPr>
          <a:lstStyle/>
          <a:p>
            <a:pPr algn="ctr"/>
            <a:r>
              <a:rPr lang="en-US" sz="3200" dirty="0">
                <a:solidFill>
                  <a:srgbClr val="FFA900"/>
                </a:solidFill>
              </a:rPr>
              <a:t>laser</a:t>
            </a:r>
          </a:p>
        </p:txBody>
      </p:sp>
      <p:sp>
        <p:nvSpPr>
          <p:cNvPr id="16" name="TextBox 15">
            <a:extLst>
              <a:ext uri="{FF2B5EF4-FFF2-40B4-BE49-F238E27FC236}">
                <a16:creationId xmlns:a16="http://schemas.microsoft.com/office/drawing/2014/main" id="{B4BA30EF-5487-E848-8F23-204695A66371}"/>
              </a:ext>
            </a:extLst>
          </p:cNvPr>
          <p:cNvSpPr txBox="1"/>
          <p:nvPr/>
        </p:nvSpPr>
        <p:spPr>
          <a:xfrm>
            <a:off x="4334400" y="5175322"/>
            <a:ext cx="1141953" cy="584775"/>
          </a:xfrm>
          <a:prstGeom prst="rect">
            <a:avLst/>
          </a:prstGeom>
          <a:solidFill>
            <a:schemeClr val="bg1">
              <a:alpha val="60000"/>
            </a:schemeClr>
          </a:solidFill>
          <a:ln w="28575">
            <a:solidFill>
              <a:srgbClr val="FFA900"/>
            </a:solidFill>
          </a:ln>
        </p:spPr>
        <p:txBody>
          <a:bodyPr wrap="square" rtlCol="0">
            <a:spAutoFit/>
          </a:bodyPr>
          <a:lstStyle/>
          <a:p>
            <a:pPr algn="ctr"/>
            <a:r>
              <a:rPr lang="en-US" sz="3200" dirty="0" err="1">
                <a:solidFill>
                  <a:srgbClr val="FFA900"/>
                </a:solidFill>
              </a:rPr>
              <a:t>galvo</a:t>
            </a:r>
            <a:endParaRPr lang="en-US" sz="3200" dirty="0">
              <a:solidFill>
                <a:srgbClr val="FFA900"/>
              </a:solidFill>
            </a:endParaRPr>
          </a:p>
        </p:txBody>
      </p:sp>
      <p:sp>
        <p:nvSpPr>
          <p:cNvPr id="17" name="TextBox 16">
            <a:extLst>
              <a:ext uri="{FF2B5EF4-FFF2-40B4-BE49-F238E27FC236}">
                <a16:creationId xmlns:a16="http://schemas.microsoft.com/office/drawing/2014/main" id="{68118E24-41F6-F54F-BFBD-CC7AD514FD68}"/>
              </a:ext>
            </a:extLst>
          </p:cNvPr>
          <p:cNvSpPr txBox="1"/>
          <p:nvPr/>
        </p:nvSpPr>
        <p:spPr>
          <a:xfrm>
            <a:off x="3921764" y="2085808"/>
            <a:ext cx="1156310" cy="584775"/>
          </a:xfrm>
          <a:prstGeom prst="rect">
            <a:avLst/>
          </a:prstGeom>
          <a:solidFill>
            <a:schemeClr val="bg1">
              <a:alpha val="60000"/>
            </a:schemeClr>
          </a:solidFill>
          <a:ln w="28575">
            <a:solidFill>
              <a:srgbClr val="FFA900"/>
            </a:solidFill>
          </a:ln>
        </p:spPr>
        <p:txBody>
          <a:bodyPr wrap="square" rtlCol="0">
            <a:spAutoFit/>
          </a:bodyPr>
          <a:lstStyle/>
          <a:p>
            <a:pPr algn="ctr"/>
            <a:r>
              <a:rPr lang="en-US" sz="3200" dirty="0" err="1">
                <a:solidFill>
                  <a:srgbClr val="FFA900"/>
                </a:solidFill>
              </a:rPr>
              <a:t>galvo</a:t>
            </a:r>
            <a:endParaRPr lang="en-US" sz="3200" dirty="0">
              <a:solidFill>
                <a:srgbClr val="FFA900"/>
              </a:solidFill>
            </a:endParaRPr>
          </a:p>
        </p:txBody>
      </p:sp>
    </p:spTree>
    <p:custDataLst>
      <p:tags r:id="rId1"/>
    </p:custDataLst>
    <p:extLst>
      <p:ext uri="{BB962C8B-B14F-4D97-AF65-F5344CB8AC3E}">
        <p14:creationId xmlns:p14="http://schemas.microsoft.com/office/powerpoint/2010/main" val="26885524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6|11.5|17.7"/>
</p:tagLst>
</file>

<file path=ppt/tags/tag2.xml><?xml version="1.0" encoding="utf-8"?>
<p:tagLst xmlns:a="http://schemas.openxmlformats.org/drawingml/2006/main" xmlns:r="http://schemas.openxmlformats.org/officeDocument/2006/relationships" xmlns:p="http://schemas.openxmlformats.org/presentationml/2006/main">
  <p:tag name="TIMING" val="|7.2|21.2"/>
</p:tagLst>
</file>

<file path=ppt/tags/tag3.xml><?xml version="1.0" encoding="utf-8"?>
<p:tagLst xmlns:a="http://schemas.openxmlformats.org/drawingml/2006/main" xmlns:r="http://schemas.openxmlformats.org/officeDocument/2006/relationships" xmlns:p="http://schemas.openxmlformats.org/presentationml/2006/main">
  <p:tag name="TIMING" val="|9.1"/>
</p:tagLst>
</file>

<file path=ppt/tags/tag4.xml><?xml version="1.0" encoding="utf-8"?>
<p:tagLst xmlns:a="http://schemas.openxmlformats.org/drawingml/2006/main" xmlns:r="http://schemas.openxmlformats.org/officeDocument/2006/relationships" xmlns:p="http://schemas.openxmlformats.org/presentationml/2006/main">
  <p:tag name="TIMING" val="|5.2|4.7|10.6"/>
</p:tagLst>
</file>

<file path=ppt/tags/tag5.xml><?xml version="1.0" encoding="utf-8"?>
<p:tagLst xmlns:a="http://schemas.openxmlformats.org/drawingml/2006/main" xmlns:r="http://schemas.openxmlformats.org/officeDocument/2006/relationships" xmlns:p="http://schemas.openxmlformats.org/presentationml/2006/main">
  <p:tag name="TIMING" val="|20.8|10.1|8.2"/>
</p:tagLst>
</file>

<file path=ppt/tags/tag6.xml><?xml version="1.0" encoding="utf-8"?>
<p:tagLst xmlns:a="http://schemas.openxmlformats.org/drawingml/2006/main" xmlns:r="http://schemas.openxmlformats.org/officeDocument/2006/relationships" xmlns:p="http://schemas.openxmlformats.org/presentationml/2006/main">
  <p:tag name="TIMING" val="|7.6|2.3|3.1|1.1"/>
</p:tagLst>
</file>

<file path=ppt/tags/tag7.xml><?xml version="1.0" encoding="utf-8"?>
<p:tagLst xmlns:a="http://schemas.openxmlformats.org/drawingml/2006/main" xmlns:r="http://schemas.openxmlformats.org/officeDocument/2006/relationships" xmlns:p="http://schemas.openxmlformats.org/presentationml/2006/main">
  <p:tag name="TIMING" val="|21.9|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15949</TotalTime>
  <Words>791</Words>
  <Application>Microsoft Macintosh PowerPoint</Application>
  <PresentationFormat>Widescreen</PresentationFormat>
  <Paragraphs>187</Paragraphs>
  <Slides>12</Slides>
  <Notes>12</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Cambria Math</vt:lpstr>
      <vt:lpstr>Times New Roman</vt:lpstr>
      <vt:lpstr>Office Theme</vt:lpstr>
      <vt:lpstr>A Theory of Fermat Paths for  Non-Line-of-Sight Shape Reconstruction</vt:lpstr>
      <vt:lpstr>PowerPoint Presentation</vt:lpstr>
      <vt:lpstr>Line-of-Sight (LOS) Imaging</vt:lpstr>
      <vt:lpstr>Non-Line-of-Sight (NLOS) Imaging</vt:lpstr>
      <vt:lpstr>Scanning Procedure</vt:lpstr>
      <vt:lpstr>PowerPoint Presentation</vt:lpstr>
      <vt:lpstr>What are Fermat paths?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of Fermat Paths for Non-Line-of-Sight Shape Reconstruction</dc:title>
  <dc:creator>Shumian Xin</dc:creator>
  <cp:lastModifiedBy>Shumian Xin</cp:lastModifiedBy>
  <cp:revision>1478</cp:revision>
  <dcterms:created xsi:type="dcterms:W3CDTF">2018-11-20T17:20:25Z</dcterms:created>
  <dcterms:modified xsi:type="dcterms:W3CDTF">2019-06-24T15:41:16Z</dcterms:modified>
</cp:coreProperties>
</file>